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359" r:id="rId4"/>
    <p:sldId id="360" r:id="rId5"/>
    <p:sldId id="361" r:id="rId6"/>
    <p:sldId id="327" r:id="rId7"/>
    <p:sldId id="322" r:id="rId8"/>
    <p:sldId id="332" r:id="rId9"/>
    <p:sldId id="261" r:id="rId10"/>
    <p:sldId id="289" r:id="rId11"/>
    <p:sldId id="305" r:id="rId12"/>
    <p:sldId id="263" r:id="rId13"/>
    <p:sldId id="259" r:id="rId14"/>
    <p:sldId id="308" r:id="rId15"/>
    <p:sldId id="331" r:id="rId16"/>
    <p:sldId id="309" r:id="rId17"/>
    <p:sldId id="330" r:id="rId18"/>
    <p:sldId id="362" r:id="rId19"/>
    <p:sldId id="363" r:id="rId20"/>
    <p:sldId id="365" r:id="rId21"/>
    <p:sldId id="285" r:id="rId22"/>
    <p:sldId id="294" r:id="rId23"/>
    <p:sldId id="333" r:id="rId24"/>
    <p:sldId id="364" r:id="rId25"/>
    <p:sldId id="270" r:id="rId26"/>
    <p:sldId id="268" r:id="rId27"/>
    <p:sldId id="334" r:id="rId28"/>
    <p:sldId id="328" r:id="rId29"/>
    <p:sldId id="275" r:id="rId30"/>
    <p:sldId id="272" r:id="rId31"/>
    <p:sldId id="265" r:id="rId32"/>
    <p:sldId id="301" r:id="rId33"/>
    <p:sldId id="318" r:id="rId34"/>
    <p:sldId id="314" r:id="rId35"/>
    <p:sldId id="317" r:id="rId36"/>
    <p:sldId id="313" r:id="rId37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BF90CDA-A3A4-4BE3-5862-02BDDA7BC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0F12274-9AB3-0A74-A604-5B393978CD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41A6A3-BEC3-44F2-80E4-51AC0BD9955B}" type="datetimeFigureOut">
              <a:rPr lang="pl-PL"/>
              <a:pPr>
                <a:defRPr/>
              </a:pPr>
              <a:t>29.11.2024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CB1E58BF-8B8B-726B-9E34-92AFC8A2EC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A9403C1F-364F-B562-B7A8-FA9C76A17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3F76756-026D-376C-9E51-69EC16EEE4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AB318FF-CB76-922E-E74F-4A9B30327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BEBB9D-867D-4268-A8F7-2926BFB298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>
            <a:extLst>
              <a:ext uri="{FF2B5EF4-FFF2-40B4-BE49-F238E27FC236}">
                <a16:creationId xmlns:a16="http://schemas.microsoft.com/office/drawing/2014/main" id="{EC7D017E-01EF-8673-9EC7-3273658FC9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ymbol zastępczy notatek 2">
            <a:extLst>
              <a:ext uri="{FF2B5EF4-FFF2-40B4-BE49-F238E27FC236}">
                <a16:creationId xmlns:a16="http://schemas.microsoft.com/office/drawing/2014/main" id="{D23CD5AA-DE4E-C531-CBF5-7E481DB97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ymbol zastępczy numeru slajdu 3">
            <a:extLst>
              <a:ext uri="{FF2B5EF4-FFF2-40B4-BE49-F238E27FC236}">
                <a16:creationId xmlns:a16="http://schemas.microsoft.com/office/drawing/2014/main" id="{FB4CBF66-584B-BF3D-8B0F-A8328C365B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A48ECD-ECC8-41E3-A564-7C8B36CA6F6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pl-P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9D7FD6-7B6B-D23F-8253-04D1D97F8D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68CF42-C55F-FEED-01FB-5193C036E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6896BC-C249-4013-FC54-D21A01912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D765D-D046-407D-8F8D-7756B8CD0C92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426924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BEE7B6-5B93-66A4-355D-E3A859F4B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966ED0-BE90-54C3-4D64-1ADCAEDFA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02721-110C-D8A2-060E-7D0F69AA9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9D9E2-D687-492C-B512-0E299A3830F1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49951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AF22F0-4395-2EF1-369C-813F47E624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7498F2-80B4-9E96-906C-BBA1569480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27647F-B1B4-6C8F-38F6-0D7CD7AD6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A3B07-6D00-41CC-88FA-3E47767AF95F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372272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941536-F48B-18C5-3C7E-E3008C3C90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BC667-052A-9D6B-D6ED-4E445DB555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9D801D-D132-262A-184A-D13E718EE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0B569-0132-441C-8C4A-8E6A155C4106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50256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F4B43A-1F66-E8B3-4789-CA6BA4DE1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AB2DB2-8FFD-F7F2-FB53-2D12CC40C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11C02A-BA19-F79B-EFDD-4DFB264F57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EBCDC-5A21-4F7B-8EC0-F9EFFE8AE5F2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310108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10DB4-99F6-C8D9-1A66-76ADFE20A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5B988C-AF21-D8CA-119F-9685E3A90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BBF1F-5A10-D4A9-7010-DC5CD7C92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4ED9F-926A-436B-A6A6-BB7D930ABBEA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30573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F40387-F6F1-3776-D215-A55066998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8CF483-43BF-8C27-BBC5-C6B97C785F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AFB50B-912B-E220-5075-6B2026F5B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060AC-8A2E-4A5B-94A9-7F739BBEBF68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71128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8C61E0-01FC-4CC1-EABD-A1E767C2AB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410E6A-F764-9E2B-216A-6C9C0AEF38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10D694-059C-B132-5B3C-8431B3AD0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1F78-E970-4426-990E-ED7FEB4CAA46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386361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ED0C3D-72AC-AFAD-8CDF-2A4B13F02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F558269-BAAD-F152-615F-51C598EB6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BE9A9B-C538-1C93-5B3F-19750E4FB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9216-93F9-445A-8550-C0C85E12A8E8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83334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l-PL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3451B-D597-15F1-7225-0E2774908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9D04DB-C78D-5B16-B624-E3AE048A8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C590A-454B-91EA-2B36-66B17E5F1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F4803-3347-493C-8DBE-4CD9023BA98F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86510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pl-PL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FC3065-0259-346F-A7E3-241EB5CCF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342EFD-4E33-2C34-385D-71589D220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F731A-EC58-6681-51E3-DED03AB60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2BEDB-EE47-4CD0-B706-3DBF8004A1D7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40101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4F45925-0694-2EF9-1DE0-741A01801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it-IT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779C8D-AF86-8BF6-92D1-11683D1C8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it-IT"/>
              <a:t>Kliknij, aby edytować style wzorca tekstu</a:t>
            </a:r>
          </a:p>
          <a:p>
            <a:pPr lvl="1"/>
            <a:r>
              <a:rPr lang="en-AU" altLang="it-IT"/>
              <a:t>Drugi poziom</a:t>
            </a:r>
          </a:p>
          <a:p>
            <a:pPr lvl="2"/>
            <a:r>
              <a:rPr lang="en-AU" altLang="it-IT"/>
              <a:t>Trzeci poziom</a:t>
            </a:r>
          </a:p>
          <a:p>
            <a:pPr lvl="3"/>
            <a:r>
              <a:rPr lang="en-AU" altLang="it-IT"/>
              <a:t>Czwarty poziom</a:t>
            </a:r>
          </a:p>
          <a:p>
            <a:pPr lvl="4"/>
            <a:r>
              <a:rPr lang="en-AU" altLang="it-IT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81E111-B749-18DB-E280-DF6F341EC1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0C51EE-12AF-C6F4-1FF5-9971F1290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E609EF-D877-0FA1-AD8D-741EE0954B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8D9F36-9D17-4935-A131-67375278BE7F}" type="slidenum">
              <a:rPr lang="en-AU" altLang="it-IT"/>
              <a:pPr>
                <a:defRPr/>
              </a:pPr>
              <a:t>‹#›</a:t>
            </a:fld>
            <a:endParaRPr lang="en-AU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daktyka.fizyka.umk.pl/" TargetMode="External"/><Relationship Id="rId2" Type="http://schemas.openxmlformats.org/officeDocument/2006/relationships/hyperlink" Target="mailto:karwasz@fizyka.umk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Uk%C5%82ad_okresowy_pierwiastk%C3%B3w" TargetMode="External"/><Relationship Id="rId3" Type="http://schemas.openxmlformats.org/officeDocument/2006/relationships/hyperlink" Target="https://pl.wikipedia.org/wiki/Poziom_energetyczny" TargetMode="External"/><Relationship Id="rId7" Type="http://schemas.openxmlformats.org/officeDocument/2006/relationships/hyperlink" Target="https://pl.wikipedia.org/wiki/Spin_(fizyka)" TargetMode="External"/><Relationship Id="rId2" Type="http://schemas.openxmlformats.org/officeDocument/2006/relationships/hyperlink" Target="https://pl.wikipedia.org/wiki/Orbita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l.wikipedia.org/wiki/Gaz_doskona%C5%82y" TargetMode="External"/><Relationship Id="rId5" Type="http://schemas.openxmlformats.org/officeDocument/2006/relationships/hyperlink" Target="https://pl.wikipedia.org/wiki/Orbital_s" TargetMode="External"/><Relationship Id="rId4" Type="http://schemas.openxmlformats.org/officeDocument/2006/relationships/hyperlink" Target="https://pl.wikipedia.org/wiki/Pierwiastek_chemiczny" TargetMode="External"/><Relationship Id="rId9" Type="http://schemas.openxmlformats.org/officeDocument/2006/relationships/hyperlink" Target="https://pl.wikipedia.org/wiki/Zwi%C4%85zek_chemiczn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7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jpeg"/><Relationship Id="rId4" Type="http://schemas.openxmlformats.org/officeDocument/2006/relationships/image" Target="../media/image38.png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544387D-1F48-9FFD-BDCE-48E5497FB9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 anchor="ctr"/>
          <a:lstStyle/>
          <a:p>
            <a:pPr eaLnBrk="1" hangingPunct="1"/>
            <a:r>
              <a:rPr lang="pl-PL" altLang="it-IT" sz="4400"/>
              <a:t>Filozofia przyrody</a:t>
            </a:r>
            <a:endParaRPr lang="en-AU" altLang="it-IT" sz="4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E31221D-CE0F-6B8B-0F9A-6A85F65357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8280400" cy="2832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it-IT" sz="2800"/>
              <a:t>Wykład V: Struktura materii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it-IT" sz="2800"/>
              <a:t>– Demokryt vs. Einstein </a:t>
            </a:r>
          </a:p>
          <a:p>
            <a:pPr eaLnBrk="1" hangingPunct="1">
              <a:lnSpc>
                <a:spcPct val="90000"/>
              </a:lnSpc>
            </a:pPr>
            <a:endParaRPr lang="pl-PL" altLang="it-IT" sz="2800"/>
          </a:p>
          <a:p>
            <a:pPr eaLnBrk="1" hangingPunct="1">
              <a:lnSpc>
                <a:spcPct val="90000"/>
              </a:lnSpc>
            </a:pPr>
            <a:r>
              <a:rPr lang="pl-PL" altLang="it-IT">
                <a:ea typeface="Arial Unicode MS"/>
                <a:cs typeface="Arial Unicode MS"/>
              </a:rPr>
              <a:t>Prof. dr hab. inż. Grzegorz Karwasz</a:t>
            </a:r>
          </a:p>
          <a:p>
            <a:pPr eaLnBrk="1" hangingPunct="1">
              <a:lnSpc>
                <a:spcPct val="90000"/>
              </a:lnSpc>
            </a:pPr>
            <a:r>
              <a:rPr lang="pl-PL" altLang="it-IT" i="1">
                <a:ea typeface="Arial Unicode MS"/>
                <a:cs typeface="Arial Unicode MS"/>
              </a:rPr>
              <a:t>Uniwersytet Mikołaja Kopernika w Toruniu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1A21A9CA-8647-1091-F4D5-7B9FE064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537200"/>
            <a:ext cx="31734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>
                <a:hlinkClick r:id="rId2"/>
              </a:rPr>
              <a:t>karwasz@fizyka.umk.pl</a:t>
            </a:r>
            <a:endParaRPr lang="pl-PL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>
                <a:hlinkClick r:id="rId3"/>
              </a:rPr>
              <a:t>www.dydaktyka.fizyka.umk.pl</a:t>
            </a:r>
            <a:endParaRPr lang="pl-PL" altLang="it-IT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3AA7E2E-4C2D-76DD-7F7C-B51CC428E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Demokryt (I)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EC491FB6-EECD-B81B-8A78-22360332A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38200"/>
            <a:ext cx="8847138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4">
            <a:extLst>
              <a:ext uri="{FF2B5EF4-FFF2-40B4-BE49-F238E27FC236}">
                <a16:creationId xmlns:a16="http://schemas.microsoft.com/office/drawing/2014/main" id="{853D2B56-E27B-1728-BCD5-50F238DDE1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181600"/>
            <a:ext cx="41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1E8D15AA-CD2F-B8C7-000E-93180E90C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681663"/>
            <a:ext cx="2895600" cy="33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A0CABB01-6F13-4657-9FE0-16977D433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457575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8">
            <a:extLst>
              <a:ext uri="{FF2B5EF4-FFF2-40B4-BE49-F238E27FC236}">
                <a16:creationId xmlns:a16="http://schemas.microsoft.com/office/drawing/2014/main" id="{F0B139E1-0DF7-C6DA-2D02-85E339DAD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362200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9">
            <a:extLst>
              <a:ext uri="{FF2B5EF4-FFF2-40B4-BE49-F238E27FC236}">
                <a16:creationId xmlns:a16="http://schemas.microsoft.com/office/drawing/2014/main" id="{7AB25C8C-0093-2CF7-AE48-A40C45FC9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5146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10">
            <a:extLst>
              <a:ext uri="{FF2B5EF4-FFF2-40B4-BE49-F238E27FC236}">
                <a16:creationId xmlns:a16="http://schemas.microsoft.com/office/drawing/2014/main" id="{FE9334AF-6F04-CD4F-D7D9-3AD694F95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667000"/>
            <a:ext cx="2362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1">
            <a:extLst>
              <a:ext uri="{FF2B5EF4-FFF2-40B4-BE49-F238E27FC236}">
                <a16:creationId xmlns:a16="http://schemas.microsoft.com/office/drawing/2014/main" id="{3D154FF6-96EB-FEC4-0D25-796954B6B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2">
            <a:extLst>
              <a:ext uri="{FF2B5EF4-FFF2-40B4-BE49-F238E27FC236}">
                <a16:creationId xmlns:a16="http://schemas.microsoft.com/office/drawing/2014/main" id="{F784CD6B-7E2F-E8D2-8CA7-9BC81B21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48400"/>
            <a:ext cx="684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Prof. W. Tatarkiewicz, Historia Filozofii, Lwòw, 1933</a:t>
            </a:r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B4A2636C-6870-F227-40AE-9EB32BC7B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500188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0524F06C-4AAB-B315-B72A-0CD02FBBB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6764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6">
            <a:extLst>
              <a:ext uri="{FF2B5EF4-FFF2-40B4-BE49-F238E27FC236}">
                <a16:creationId xmlns:a16="http://schemas.microsoft.com/office/drawing/2014/main" id="{8EFE3AEC-37F3-E76C-FEA9-1AAC5F15F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5720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1C8448F-BCB7-09BA-C87A-DE1688C68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276225"/>
            <a:ext cx="7924800" cy="457200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Demokryt (II)</a:t>
            </a:r>
            <a:r>
              <a:rPr lang="it-IT" altLang="it-IT"/>
              <a:t> 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DB2AD3D8-9178-F606-6DEC-1051AA940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814388"/>
            <a:ext cx="86106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it-IT" sz="1800">
                <a:ea typeface="MS Mincho" panose="02020609040205080304" pitchFamily="49" charset="-128"/>
              </a:rPr>
              <a:t>Dla Demokryta atomy mają tylko dwie cechy: rozmiar i kształt geometryczny; Każdy agregat atomów może układać się w innym porządku, co skutkuje różnymi związkami.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it-IT" sz="1800">
              <a:ea typeface="MS Mincho" panose="02020609040205080304" pitchFamily="49" charset="-128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it-IT" sz="1800">
                <a:ea typeface="MS Mincho" panose="02020609040205080304" pitchFamily="49" charset="-128"/>
              </a:rPr>
              <a:t>Ciała powstają w wyniku ruchu atomów. Tym, co nadaje im ruch, nie jest jakaś siła extra, lecz naturalny stan wewnętrzny w nich samych [dziś wiemy: ciepło].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it-IT" sz="1800">
              <a:ea typeface="MS Mincho" panose="02020609040205080304" pitchFamily="49" charset="-128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it-IT" sz="1800">
                <a:ea typeface="MS Mincho" panose="02020609040205080304" pitchFamily="49" charset="-128"/>
              </a:rPr>
              <a:t>Ruch atomów [kwarków] decyduje również o ich masie, która zależy właśnie od większej lub mniejszej prędkości, jaką osiągają w zderzeniu z innymi atomami.</a:t>
            </a:r>
            <a:endParaRPr lang="it-IT" altLang="it-IT" sz="1800"/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87BB3D93-516E-8F6F-77C8-1FA69BD8E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7362825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000" dirty="0">
                <a:solidFill>
                  <a:schemeClr val="accent2"/>
                </a:solidFill>
              </a:rPr>
              <a:t>- </a:t>
            </a:r>
            <a:r>
              <a:rPr lang="pl-PL" altLang="it-IT" sz="2000" dirty="0">
                <a:solidFill>
                  <a:schemeClr val="accent2"/>
                </a:solidFill>
              </a:rPr>
              <a:t>chemia: związki chemiczne to struktury atomów</a:t>
            </a:r>
            <a:endParaRPr lang="it-IT" altLang="it-IT" sz="2000" dirty="0">
              <a:solidFill>
                <a:schemeClr val="accent2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pl-PL" altLang="it-IT" sz="2000" dirty="0">
                <a:solidFill>
                  <a:schemeClr val="accent2"/>
                </a:solidFill>
              </a:rPr>
              <a:t>atomy są w wiecznym ruchu – ten ruch określa temperaturę,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it-IT" sz="2000" dirty="0">
                <a:solidFill>
                  <a:schemeClr val="accent2"/>
                </a:solidFill>
              </a:rPr>
              <a:t>rozszerzalność termiczną, topnienie, parowanie itd. </a:t>
            </a:r>
            <a:endParaRPr lang="it-IT" altLang="it-IT" sz="2000" dirty="0">
              <a:solidFill>
                <a:schemeClr val="accent2"/>
              </a:solidFill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68A2A8E0-D448-A2B5-D049-96E3267C8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3010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>
                <a:ea typeface="MS Mincho" panose="02020609040205080304" pitchFamily="49" charset="-128"/>
              </a:rPr>
              <a:t>Skupiska te wytwarzają w nas percepcje zmysłowe, gdy znajdą się w kontakcie z naszymi zmysłami: np. widzimy przedmiot, gdy „emisja” od atomów [fotony] zaczynająca się od obiektu uderza w nasze oko.</a:t>
            </a:r>
            <a:endParaRPr lang="it-IT" altLang="it-IT" sz="1800">
              <a:ea typeface="MS Mincho" panose="02020609040205080304" pitchFamily="49" charset="-128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CC78AF5D-CB07-D5E4-E772-5C618B2B7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669448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accent2"/>
                </a:solidFill>
              </a:rPr>
              <a:t>- efluidy atom</a:t>
            </a:r>
            <a:r>
              <a:rPr lang="pl-PL" altLang="it-IT" sz="2200">
                <a:solidFill>
                  <a:schemeClr val="accent2"/>
                </a:solidFill>
              </a:rPr>
              <a:t>ó</a:t>
            </a:r>
            <a:r>
              <a:rPr lang="it-IT" altLang="it-IT" sz="2200">
                <a:solidFill>
                  <a:schemeClr val="accent2"/>
                </a:solidFill>
              </a:rPr>
              <a:t>w, </a:t>
            </a:r>
            <a:r>
              <a:rPr lang="pl-PL" altLang="it-IT" sz="2200">
                <a:solidFill>
                  <a:schemeClr val="accent2"/>
                </a:solidFill>
              </a:rPr>
              <a:t>czyli fotony, </a:t>
            </a:r>
            <a:r>
              <a:rPr lang="it-IT" altLang="it-IT" sz="2200">
                <a:solidFill>
                  <a:schemeClr val="accent2"/>
                </a:solidFill>
              </a:rPr>
              <a:t>kt</a:t>
            </a:r>
            <a:r>
              <a:rPr lang="pl-PL" altLang="it-IT" sz="2200">
                <a:solidFill>
                  <a:schemeClr val="accent2"/>
                </a:solidFill>
              </a:rPr>
              <a:t>ó</a:t>
            </a:r>
            <a:r>
              <a:rPr lang="it-IT" altLang="it-IT" sz="2200">
                <a:solidFill>
                  <a:schemeClr val="accent2"/>
                </a:solidFill>
              </a:rPr>
              <a:t>re docierąją do oka</a:t>
            </a:r>
          </a:p>
        </p:txBody>
      </p:sp>
      <p:sp>
        <p:nvSpPr>
          <p:cNvPr id="14343" name="CasellaDiTesto 1">
            <a:extLst>
              <a:ext uri="{FF2B5EF4-FFF2-40B4-BE49-F238E27FC236}">
                <a16:creationId xmlns:a16="http://schemas.microsoft.com/office/drawing/2014/main" id="{1839729C-947F-2996-9DB2-E85B55BCB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486525"/>
            <a:ext cx="324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/>
              <a:t>It.wiki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55DAEE1-59B2-C338-6B82-3C5665085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172200" cy="685800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chemeClr val="accent2"/>
                </a:solidFill>
              </a:rPr>
              <a:t>Jaki jest atom?</a:t>
            </a:r>
            <a:endParaRPr lang="it-IT" altLang="it-IT" sz="360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15363" name="Picture 8">
            <a:extLst>
              <a:ext uri="{FF2B5EF4-FFF2-40B4-BE49-F238E27FC236}">
                <a16:creationId xmlns:a16="http://schemas.microsoft.com/office/drawing/2014/main" id="{9D252F60-C148-C764-6316-468E544CB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6146800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9">
            <a:extLst>
              <a:ext uri="{FF2B5EF4-FFF2-40B4-BE49-F238E27FC236}">
                <a16:creationId xmlns:a16="http://schemas.microsoft.com/office/drawing/2014/main" id="{A872270C-26CC-A42B-AB70-54488711F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6048375" cy="15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Line 10">
            <a:extLst>
              <a:ext uri="{FF2B5EF4-FFF2-40B4-BE49-F238E27FC236}">
                <a16:creationId xmlns:a16="http://schemas.microsoft.com/office/drawing/2014/main" id="{68001FED-8BAE-5416-AA5F-BD14E79D7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505200"/>
            <a:ext cx="3429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11">
            <a:extLst>
              <a:ext uri="{FF2B5EF4-FFF2-40B4-BE49-F238E27FC236}">
                <a16:creationId xmlns:a16="http://schemas.microsoft.com/office/drawing/2014/main" id="{E2BF1408-919A-8367-2462-0406CC789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810000"/>
            <a:ext cx="2209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7" name="Picture 12">
            <a:extLst>
              <a:ext uri="{FF2B5EF4-FFF2-40B4-BE49-F238E27FC236}">
                <a16:creationId xmlns:a16="http://schemas.microsoft.com/office/drawing/2014/main" id="{165191D8-B670-C6E4-6B0C-CB7E7CA9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6088063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8" name="pole tekstowe 1">
            <a:extLst>
              <a:ext uri="{FF2B5EF4-FFF2-40B4-BE49-F238E27FC236}">
                <a16:creationId xmlns:a16="http://schemas.microsoft.com/office/drawing/2014/main" id="{9342CCD1-8E4D-D4BC-85AB-69A584DBD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4659313"/>
            <a:ext cx="475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800" dirty="0"/>
              <a:t>„</a:t>
            </a:r>
            <a:r>
              <a:rPr lang="pl-PL" altLang="en-US" sz="1800" dirty="0">
                <a:solidFill>
                  <a:srgbClr val="FF0000"/>
                </a:solidFill>
              </a:rPr>
              <a:t>możliwie dokładną ocenę rozmiarów atomu</a:t>
            </a:r>
            <a:r>
              <a:rPr lang="pl-PL" altLang="en-US" sz="1800" dirty="0"/>
              <a:t>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6A1E8E9-64AF-3FE4-2892-456F7E0C8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568325"/>
            <a:ext cx="5757863" cy="762000"/>
          </a:xfrm>
        </p:spPr>
        <p:txBody>
          <a:bodyPr/>
          <a:lstStyle/>
          <a:p>
            <a:pPr eaLnBrk="1" hangingPunct="1"/>
            <a:r>
              <a:rPr lang="pl-PL" altLang="it-IT" sz="3400">
                <a:solidFill>
                  <a:schemeClr val="accent2"/>
                </a:solidFill>
                <a:cs typeface="Times New Roman" panose="02020603050405020304" pitchFamily="18" charset="0"/>
              </a:rPr>
              <a:t>Dziś atomy możemy zobaczyć i zmierzyć</a:t>
            </a:r>
            <a:r>
              <a:rPr lang="it-IT" altLang="it-IT" sz="340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5B8E1E7A-E354-BF95-3FAA-D597CFC6E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344863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>
            <a:extLst>
              <a:ext uri="{FF2B5EF4-FFF2-40B4-BE49-F238E27FC236}">
                <a16:creationId xmlns:a16="http://schemas.microsoft.com/office/drawing/2014/main" id="{26FDE62A-D361-CB4C-DF7E-FDDE99CC5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31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7">
            <a:extLst>
              <a:ext uri="{FF2B5EF4-FFF2-40B4-BE49-F238E27FC236}">
                <a16:creationId xmlns:a16="http://schemas.microsoft.com/office/drawing/2014/main" id="{90F6764A-354D-EB2B-A721-C88A2FE11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6362700"/>
            <a:ext cx="1082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ahoma" panose="020B0604030504040204" pitchFamily="34" charset="0"/>
                <a:cs typeface="Tahoma" panose="020B0604030504040204" pitchFamily="34" charset="0"/>
              </a:rPr>
              <a:t>Krzem</a:t>
            </a:r>
          </a:p>
        </p:txBody>
      </p:sp>
      <p:pic>
        <p:nvPicPr>
          <p:cNvPr id="16390" name="Picture 9">
            <a:extLst>
              <a:ext uri="{FF2B5EF4-FFF2-40B4-BE49-F238E27FC236}">
                <a16:creationId xmlns:a16="http://schemas.microsoft.com/office/drawing/2014/main" id="{BD347F18-341A-D2EC-E8DB-939E0537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1881188"/>
            <a:ext cx="31337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0">
            <a:extLst>
              <a:ext uri="{FF2B5EF4-FFF2-40B4-BE49-F238E27FC236}">
                <a16:creationId xmlns:a16="http://schemas.microsoft.com/office/drawing/2014/main" id="{A15E1ACE-E781-8924-4954-52B333376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308475"/>
            <a:ext cx="1171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ahoma" panose="020B0604030504040204" pitchFamily="34" charset="0"/>
                <a:cs typeface="Tahoma" panose="020B0604030504040204" pitchFamily="34" charset="0"/>
              </a:rPr>
              <a:t>German</a:t>
            </a:r>
            <a:r>
              <a:rPr lang="it-IT" altLang="it-IT" sz="24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6392" name="Text Box 11">
            <a:extLst>
              <a:ext uri="{FF2B5EF4-FFF2-40B4-BE49-F238E27FC236}">
                <a16:creationId xmlns:a16="http://schemas.microsoft.com/office/drawing/2014/main" id="{BF83D9D1-C169-73F1-1625-5133C9A01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334000"/>
            <a:ext cx="2092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ahoma" panose="020B0604030504040204" pitchFamily="34" charset="0"/>
                <a:cs typeface="Tahoma" panose="020B0604030504040204" pitchFamily="34" charset="0"/>
              </a:rPr>
              <a:t>German - krzem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9B3E61C0-FE05-F39C-79CC-2BCE7CBE9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713" y="0"/>
            <a:ext cx="8229600" cy="1143000"/>
          </a:xfrm>
        </p:spPr>
        <p:txBody>
          <a:bodyPr/>
          <a:lstStyle/>
          <a:p>
            <a:r>
              <a:rPr lang="pl-PL" altLang="pl-PL" sz="3600"/>
              <a:t>Kształty atomów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7D34A6-83B0-2192-3AAD-D872126D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613"/>
            <a:ext cx="8964613" cy="4525962"/>
          </a:xfrm>
        </p:spPr>
        <p:txBody>
          <a:bodyPr/>
          <a:lstStyle/>
          <a:p>
            <a:pPr>
              <a:defRPr/>
            </a:pPr>
            <a:r>
              <a:rPr lang="pl-PL" sz="2100" dirty="0"/>
              <a:t>Świat materialny składa się z atomów i próżni; atomy to cząstki, w nieskończonej ilości, absolutnie puntkowe, a więc niepodzielne, identyczne w swych cechach [składające się z elektronów i jądra], ale różniące się formą.</a:t>
            </a:r>
          </a:p>
          <a:p>
            <a:pPr>
              <a:defRPr/>
            </a:pPr>
            <a:r>
              <a:rPr lang="pl-PL" sz="2100" dirty="0"/>
              <a:t>Próżnia natomiast to po prostu próżnia, czyli ni-coś(ć) (</a:t>
            </a:r>
            <a:r>
              <a:rPr lang="pl-PL" sz="2100" i="1" dirty="0"/>
              <a:t>oud</a:t>
            </a:r>
            <a:r>
              <a:rPr lang="it-IT" sz="2100" i="1" dirty="0" err="1"/>
              <a:t>én</a:t>
            </a:r>
            <a:r>
              <a:rPr lang="pl-PL" sz="2100" dirty="0"/>
              <a:t>), która istnieje tak jak istnieje coś (</a:t>
            </a:r>
            <a:r>
              <a:rPr lang="pl-PL" sz="2100" i="1" dirty="0"/>
              <a:t>d</a:t>
            </a:r>
            <a:r>
              <a:rPr lang="it-IT" sz="2100" i="1" dirty="0" err="1"/>
              <a:t>én</a:t>
            </a:r>
            <a:r>
              <a:rPr lang="pl-PL" sz="2100" dirty="0"/>
              <a:t>). </a:t>
            </a:r>
          </a:p>
          <a:p>
            <a:pPr>
              <a:defRPr/>
            </a:pPr>
            <a:r>
              <a:rPr lang="pl-PL" sz="2100" dirty="0"/>
              <a:t>Mówiąc jeszcze prościej, świat jest zbudowany z kawałeczków materii, bardzo twardych [nieściśliwych, jak ciecze, gdzie atomy się stykają],    w formie kulek, sześcianów, dwunastościanów [zob. ponownie orbitale], które poruszają się w pustej przestrzeni fizycznej. </a:t>
            </a:r>
          </a:p>
          <a:p>
            <a:pPr>
              <a:defRPr/>
            </a:pPr>
            <a:r>
              <a:rPr lang="pl-PL" sz="2100" dirty="0"/>
              <a:t>Te elementarne cząstki materii czasem się sklejają, tworząc inne formy, czasem się rozdzielają.</a:t>
            </a:r>
          </a:p>
          <a:p>
            <a:pPr>
              <a:defRPr/>
            </a:pPr>
            <a:r>
              <a:rPr lang="pl-PL" sz="2100" dirty="0">
                <a:solidFill>
                  <a:schemeClr val="accent2"/>
                </a:solidFill>
              </a:rPr>
              <a:t>Możemy mówić o tworzeniu się cząsteczek (tj. związków chemicznych) albo np. o krystalizacji, polimerach </a:t>
            </a:r>
          </a:p>
          <a:p>
            <a:pPr marL="0" indent="0">
              <a:buFontTx/>
              <a:buNone/>
              <a:defRPr/>
            </a:pPr>
            <a:r>
              <a:rPr lang="pl-PL" sz="1800" dirty="0"/>
              <a:t>Cicerone, </a:t>
            </a:r>
            <a:r>
              <a:rPr lang="pl-PL" sz="1800" i="1" dirty="0"/>
              <a:t>De finibus</a:t>
            </a:r>
            <a:r>
              <a:rPr lang="pl-PL" sz="1800" dirty="0"/>
              <a:t> I 6, 17, cytowany przez: </a:t>
            </a:r>
          </a:p>
          <a:p>
            <a:pPr marL="0" indent="0">
              <a:buFontTx/>
              <a:buNone/>
              <a:defRPr/>
            </a:pPr>
            <a:r>
              <a:rPr lang="pl-PL" sz="1800" dirty="0"/>
              <a:t>L. De Crescenzo, </a:t>
            </a:r>
            <a:r>
              <a:rPr lang="pl-PL" sz="1800" i="1" dirty="0"/>
              <a:t>Storia delle filosofia greca, </a:t>
            </a:r>
            <a:r>
              <a:rPr lang="pl-PL" sz="1800" dirty="0"/>
              <a:t>Mondadori 1995, str. 203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>
            <a:extLst>
              <a:ext uri="{FF2B5EF4-FFF2-40B4-BE49-F238E27FC236}">
                <a16:creationId xmlns:a16="http://schemas.microsoft.com/office/drawing/2014/main" id="{BA4FE088-EB6B-E968-22FB-B85EF7924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01600"/>
            <a:ext cx="8229600" cy="1143000"/>
          </a:xfrm>
        </p:spPr>
        <p:txBody>
          <a:bodyPr/>
          <a:lstStyle/>
          <a:p>
            <a:r>
              <a:rPr lang="pl-PL" altLang="en-US" sz="3600"/>
              <a:t>Kształty atomów: orbitale </a:t>
            </a:r>
            <a:endParaRPr lang="en-US" altLang="en-US" sz="3600"/>
          </a:p>
        </p:txBody>
      </p:sp>
      <p:pic>
        <p:nvPicPr>
          <p:cNvPr id="18435" name="Obraz 6">
            <a:extLst>
              <a:ext uri="{FF2B5EF4-FFF2-40B4-BE49-F238E27FC236}">
                <a16:creationId xmlns:a16="http://schemas.microsoft.com/office/drawing/2014/main" id="{C5E576A8-679C-3993-ADCF-DDB140E9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87400"/>
            <a:ext cx="56292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pole tekstowe 7">
            <a:extLst>
              <a:ext uri="{FF2B5EF4-FFF2-40B4-BE49-F238E27FC236}">
                <a16:creationId xmlns:a16="http://schemas.microsoft.com/office/drawing/2014/main" id="{13BF0E9F-FEF5-4B67-89FA-CF0B51E8F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1143000"/>
            <a:ext cx="21478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2200"/>
              <a:t>1</a:t>
            </a:r>
            <a:r>
              <a:rPr lang="pl-PL" altLang="en-US" sz="2200" i="1"/>
              <a:t>s, </a:t>
            </a:r>
            <a:r>
              <a:rPr lang="pl-PL" altLang="en-US" sz="2200"/>
              <a:t>2</a:t>
            </a:r>
            <a:r>
              <a:rPr lang="pl-PL" altLang="en-US" sz="2200" i="1"/>
              <a:t>s, </a:t>
            </a:r>
            <a:r>
              <a:rPr lang="pl-PL" altLang="en-US" sz="2200"/>
              <a:t>2</a:t>
            </a:r>
            <a:r>
              <a:rPr lang="pl-PL" altLang="en-US" sz="2200" i="1"/>
              <a:t>p</a:t>
            </a:r>
            <a:r>
              <a:rPr lang="pl-PL" altLang="en-US" sz="2200" i="1" baseline="-25000"/>
              <a:t>z</a:t>
            </a:r>
            <a:r>
              <a:rPr lang="pl-PL" altLang="en-US" sz="2200" i="1"/>
              <a:t> , </a:t>
            </a:r>
            <a:r>
              <a:rPr lang="pl-PL" altLang="en-US" sz="2200"/>
              <a:t>2</a:t>
            </a:r>
            <a:r>
              <a:rPr lang="pl-PL" altLang="en-US" sz="2200" i="1"/>
              <a:t>p</a:t>
            </a:r>
            <a:r>
              <a:rPr lang="pl-PL" altLang="en-US" sz="2200" i="1" baseline="-25000"/>
              <a:t>y</a:t>
            </a:r>
            <a:endParaRPr lang="en-US" altLang="en-US" sz="2200" i="1"/>
          </a:p>
        </p:txBody>
      </p:sp>
      <p:sp>
        <p:nvSpPr>
          <p:cNvPr id="18437" name="pole tekstowe 8">
            <a:extLst>
              <a:ext uri="{FF2B5EF4-FFF2-40B4-BE49-F238E27FC236}">
                <a16:creationId xmlns:a16="http://schemas.microsoft.com/office/drawing/2014/main" id="{E4F6C312-2F2E-B2A7-CC13-EEF9D06C0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1905000"/>
            <a:ext cx="26209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2200"/>
              <a:t>3</a:t>
            </a:r>
            <a:r>
              <a:rPr lang="pl-PL" altLang="en-US" sz="2200" i="1"/>
              <a:t>s, </a:t>
            </a:r>
            <a:r>
              <a:rPr lang="pl-PL" altLang="en-US" sz="2200"/>
              <a:t>3</a:t>
            </a:r>
            <a:r>
              <a:rPr lang="pl-PL" altLang="en-US" sz="2200" i="1"/>
              <a:t>d</a:t>
            </a:r>
            <a:r>
              <a:rPr lang="pl-PL" altLang="en-US" sz="2200" i="1" baseline="-25000"/>
              <a:t>xz</a:t>
            </a:r>
            <a:r>
              <a:rPr lang="pl-PL" altLang="en-US" sz="2200" i="1"/>
              <a:t> , </a:t>
            </a:r>
            <a:r>
              <a:rPr lang="pl-PL" altLang="en-US" sz="2200"/>
              <a:t>3</a:t>
            </a:r>
            <a:r>
              <a:rPr lang="pl-PL" altLang="en-US" sz="2200" i="1"/>
              <a:t>d</a:t>
            </a:r>
            <a:r>
              <a:rPr lang="pl-PL" altLang="en-US" sz="2200" i="1" baseline="-25000"/>
              <a:t>zz</a:t>
            </a:r>
            <a:r>
              <a:rPr lang="pl-PL" altLang="en-US" sz="2200" i="1"/>
              <a:t> , </a:t>
            </a:r>
            <a:r>
              <a:rPr lang="pl-PL" altLang="en-US" sz="2200"/>
              <a:t>3</a:t>
            </a:r>
            <a:r>
              <a:rPr lang="pl-PL" altLang="en-US" sz="2200" i="1"/>
              <a:t>p</a:t>
            </a:r>
            <a:r>
              <a:rPr lang="pl-PL" altLang="en-US" sz="2200" i="1" baseline="-25000"/>
              <a:t>yz</a:t>
            </a:r>
            <a:endParaRPr lang="en-US" altLang="en-US" sz="2200" i="1"/>
          </a:p>
        </p:txBody>
      </p:sp>
      <p:graphicFrame>
        <p:nvGraphicFramePr>
          <p:cNvPr id="18438" name="Object 7">
            <a:extLst>
              <a:ext uri="{FF2B5EF4-FFF2-40B4-BE49-F238E27FC236}">
                <a16:creationId xmlns:a16="http://schemas.microsoft.com/office/drawing/2014/main" id="{3F2FB2D3-4E62-2EF8-07DF-369C2A8EEB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4613" y="2509838"/>
          <a:ext cx="146050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36600" imgH="419100" progId="Equation.3">
                  <p:embed/>
                </p:oleObj>
              </mc:Choice>
              <mc:Fallback>
                <p:oleObj r:id="rId3" imgW="7366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2509838"/>
                        <a:ext cx="146050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9">
            <a:extLst>
              <a:ext uri="{FF2B5EF4-FFF2-40B4-BE49-F238E27FC236}">
                <a16:creationId xmlns:a16="http://schemas.microsoft.com/office/drawing/2014/main" id="{E22BD315-F152-DCF8-AB6A-EFAA307B3A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9700" y="3522663"/>
          <a:ext cx="1976438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066337" imgH="444307" progId="Equation.3">
                  <p:embed/>
                </p:oleObj>
              </mc:Choice>
              <mc:Fallback>
                <p:oleObj r:id="rId5" imgW="1066337" imgH="44430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3522663"/>
                        <a:ext cx="1976438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11">
            <a:extLst>
              <a:ext uri="{FF2B5EF4-FFF2-40B4-BE49-F238E27FC236}">
                <a16:creationId xmlns:a16="http://schemas.microsoft.com/office/drawing/2014/main" id="{12AFDB0B-4C5E-B3BA-C9A9-B9F8F26E7D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69013" y="4500563"/>
          <a:ext cx="29098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663700" imgH="457200" progId="Equation.3">
                  <p:embed/>
                </p:oleObj>
              </mc:Choice>
              <mc:Fallback>
                <p:oleObj r:id="rId7" imgW="16637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4500563"/>
                        <a:ext cx="290988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4">
            <a:extLst>
              <a:ext uri="{FF2B5EF4-FFF2-40B4-BE49-F238E27FC236}">
                <a16:creationId xmlns:a16="http://schemas.microsoft.com/office/drawing/2014/main" id="{EB5A8181-5950-3F2E-8234-D4ACD88FF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5" y="5438775"/>
            <a:ext cx="36115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  <a:latin typeface="Times New Roman" panose="02020603050405020304" pitchFamily="18" charset="0"/>
              </a:rPr>
              <a:t>Są to </a:t>
            </a:r>
            <a:r>
              <a:rPr lang="pl-PL" altLang="it-IT" sz="2400" i="1">
                <a:solidFill>
                  <a:srgbClr val="FF0000"/>
                </a:solidFill>
                <a:latin typeface="Times New Roman" panose="02020603050405020304" pitchFamily="18" charset="0"/>
              </a:rPr>
              <a:t>funkcje</a:t>
            </a:r>
            <a:r>
              <a:rPr lang="pl-PL" altLang="it-IT" sz="2400">
                <a:solidFill>
                  <a:srgbClr val="FF0000"/>
                </a:solidFill>
                <a:latin typeface="Times New Roman" panose="02020603050405020304" pitchFamily="18" charset="0"/>
              </a:rPr>
              <a:t> matematyczne (Talesa i Pitagorasa)</a:t>
            </a:r>
            <a:r>
              <a:rPr lang="it-IT" altLang="it-IT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:a16="http://schemas.microsoft.com/office/drawing/2014/main" id="{D61B402E-1DE0-104C-E60C-F96436B61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altLang="pl-PL" sz="3600"/>
              <a:t>Ruchy atomów</a:t>
            </a:r>
          </a:p>
        </p:txBody>
      </p:sp>
      <p:sp>
        <p:nvSpPr>
          <p:cNvPr id="19459" name="Segnaposto contenuto 2">
            <a:extLst>
              <a:ext uri="{FF2B5EF4-FFF2-40B4-BE49-F238E27FC236}">
                <a16:creationId xmlns:a16="http://schemas.microsoft.com/office/drawing/2014/main" id="{3D429516-66EB-EF0D-74FF-C5D1BC7752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8964613" cy="4525963"/>
          </a:xfrm>
        </p:spPr>
        <p:txBody>
          <a:bodyPr/>
          <a:lstStyle/>
          <a:p>
            <a:r>
              <a:rPr lang="pl-PL" altLang="pl-PL" sz="2100" dirty="0"/>
              <a:t>Atomów jest nieskończona liczba i poruszają się zawsze</a:t>
            </a:r>
          </a:p>
          <a:p>
            <a:r>
              <a:rPr lang="pl-PL" altLang="pl-PL" sz="2100" dirty="0">
                <a:solidFill>
                  <a:schemeClr val="accent2"/>
                </a:solidFill>
              </a:rPr>
              <a:t>Tak! Wrażenie (pojęcie) temperatury jest właśnie przejawem ruchu atomów: im niższa temperatura to ten ruch jest wolniejszy. Ale nawet w zerze absolutnym (0K) atomy się poruszają: ich energia wynosi ½ k (gdzie </a:t>
            </a:r>
            <a:r>
              <a:rPr lang="pl-PL" altLang="pl-PL" sz="2100" i="1" dirty="0">
                <a:solidFill>
                  <a:schemeClr val="accent2"/>
                </a:solidFill>
              </a:rPr>
              <a:t>k</a:t>
            </a:r>
            <a:r>
              <a:rPr lang="pl-PL" altLang="pl-PL" sz="2100" dirty="0">
                <a:solidFill>
                  <a:schemeClr val="accent2"/>
                </a:solidFill>
              </a:rPr>
              <a:t> to tzw. stała </a:t>
            </a:r>
            <a:r>
              <a:rPr lang="pl-PL" altLang="pl-PL" sz="2100" dirty="0" err="1">
                <a:solidFill>
                  <a:schemeClr val="accent2"/>
                </a:solidFill>
              </a:rPr>
              <a:t>Boltzmana</a:t>
            </a:r>
            <a:r>
              <a:rPr lang="pl-PL" altLang="pl-PL" sz="2100" dirty="0">
                <a:solidFill>
                  <a:schemeClr val="accent2"/>
                </a:solidFill>
              </a:rPr>
              <a:t>)</a:t>
            </a:r>
          </a:p>
          <a:p>
            <a:r>
              <a:rPr lang="pl-PL" altLang="pl-PL" sz="2100" dirty="0"/>
              <a:t>„kręcą się jak turbiny (</a:t>
            </a:r>
            <a:r>
              <a:rPr lang="pl-PL" altLang="pl-PL" sz="2100" i="1" dirty="0"/>
              <a:t>d</a:t>
            </a:r>
            <a:r>
              <a:rPr lang="it-IT" altLang="pl-PL" sz="2100" i="1" dirty="0" err="1"/>
              <a:t>ìnos</a:t>
            </a:r>
            <a:r>
              <a:rPr lang="it-IT" altLang="pl-PL" sz="2100" dirty="0"/>
              <a:t>)</a:t>
            </a:r>
            <a:r>
              <a:rPr lang="pl-PL" altLang="pl-PL" sz="2100" dirty="0"/>
              <a:t> i od czasu do czasu się zderzają. Odbicia (</a:t>
            </a:r>
            <a:r>
              <a:rPr lang="pl-PL" altLang="pl-PL" sz="2100" i="1" dirty="0" err="1"/>
              <a:t>apop</a:t>
            </a:r>
            <a:r>
              <a:rPr lang="it-IT" altLang="pl-PL" sz="2100" i="1" dirty="0" err="1"/>
              <a:t>àllestai</a:t>
            </a:r>
            <a:r>
              <a:rPr lang="pl-PL" altLang="pl-PL" sz="2100" dirty="0"/>
              <a:t>), zderzenia (</a:t>
            </a:r>
            <a:r>
              <a:rPr lang="pl-PL" altLang="pl-PL" sz="2100" i="1" dirty="0"/>
              <a:t>palm</a:t>
            </a:r>
            <a:r>
              <a:rPr lang="it-IT" altLang="pl-PL" sz="2100" i="1" dirty="0" err="1"/>
              <a:t>òs</a:t>
            </a:r>
            <a:r>
              <a:rPr lang="pl-PL" altLang="pl-PL" sz="2100" dirty="0"/>
              <a:t>), zbliżenia (</a:t>
            </a:r>
            <a:r>
              <a:rPr lang="pl-PL" altLang="pl-PL" sz="2100" i="1" dirty="0" err="1"/>
              <a:t>epispasis</a:t>
            </a:r>
            <a:r>
              <a:rPr lang="pl-PL" altLang="pl-PL" sz="2100" dirty="0"/>
              <a:t>) etc. dają aglomeraty, które są ciałami, jakie makroskopowo obserwujemy </a:t>
            </a:r>
            <a:r>
              <a:rPr lang="pl-PL" altLang="pl-PL" sz="2100" i="1" dirty="0"/>
              <a:t>”</a:t>
            </a:r>
          </a:p>
          <a:p>
            <a:r>
              <a:rPr lang="pl-PL" altLang="pl-PL" sz="2100" dirty="0">
                <a:solidFill>
                  <a:schemeClr val="accent2"/>
                </a:solidFill>
              </a:rPr>
              <a:t>Atomy, np. helu, poruszają się tylko ruchem </a:t>
            </a:r>
            <a:r>
              <a:rPr lang="pl-PL" altLang="pl-PL" sz="2100" i="1" dirty="0">
                <a:solidFill>
                  <a:schemeClr val="accent2"/>
                </a:solidFill>
              </a:rPr>
              <a:t>postępowym; </a:t>
            </a:r>
            <a:r>
              <a:rPr lang="pl-PL" altLang="pl-PL" sz="2100" dirty="0">
                <a:solidFill>
                  <a:schemeClr val="accent2"/>
                </a:solidFill>
              </a:rPr>
              <a:t>drobiny H</a:t>
            </a:r>
            <a:r>
              <a:rPr lang="pl-PL" altLang="pl-PL" sz="2100" baseline="-25000" dirty="0">
                <a:solidFill>
                  <a:schemeClr val="accent2"/>
                </a:solidFill>
              </a:rPr>
              <a:t>2</a:t>
            </a:r>
            <a:r>
              <a:rPr lang="pl-PL" altLang="pl-PL" sz="2100" dirty="0">
                <a:solidFill>
                  <a:schemeClr val="accent2"/>
                </a:solidFill>
              </a:rPr>
              <a:t>O i CO</a:t>
            </a:r>
            <a:r>
              <a:rPr lang="pl-PL" altLang="pl-PL" sz="2100" baseline="-25000" dirty="0">
                <a:solidFill>
                  <a:schemeClr val="accent2"/>
                </a:solidFill>
              </a:rPr>
              <a:t>2</a:t>
            </a:r>
            <a:r>
              <a:rPr lang="pl-PL" altLang="pl-PL" sz="2100" dirty="0">
                <a:solidFill>
                  <a:schemeClr val="accent2"/>
                </a:solidFill>
              </a:rPr>
              <a:t> mogą dodatkowo kręcić się wokół własnych osi. Ta różnica jest „namacalna” – ciepło właściwe (tj. zakumulowane) helu (He) jest mniejsze niż azotu (N</a:t>
            </a:r>
            <a:r>
              <a:rPr lang="pl-PL" altLang="pl-PL" sz="2100" baseline="-25000" dirty="0">
                <a:solidFill>
                  <a:schemeClr val="accent2"/>
                </a:solidFill>
              </a:rPr>
              <a:t>2</a:t>
            </a:r>
            <a:r>
              <a:rPr lang="pl-PL" altLang="pl-PL" sz="2100" dirty="0">
                <a:solidFill>
                  <a:schemeClr val="accent2"/>
                </a:solidFill>
              </a:rPr>
              <a:t>) a to zaś mniejsze niż pary wodnej. </a:t>
            </a:r>
          </a:p>
          <a:p>
            <a:r>
              <a:rPr lang="pl-PL" altLang="pl-PL" sz="2100" dirty="0">
                <a:solidFill>
                  <a:schemeClr val="accent2"/>
                </a:solidFill>
              </a:rPr>
              <a:t>Z czego wynika, m.in. że H</a:t>
            </a:r>
            <a:r>
              <a:rPr lang="pl-PL" altLang="pl-PL" sz="2100" baseline="-25000" dirty="0">
                <a:solidFill>
                  <a:schemeClr val="accent2"/>
                </a:solidFill>
              </a:rPr>
              <a:t>2</a:t>
            </a:r>
            <a:r>
              <a:rPr lang="pl-PL" altLang="pl-PL" sz="2100" dirty="0">
                <a:solidFill>
                  <a:schemeClr val="accent2"/>
                </a:solidFill>
              </a:rPr>
              <a:t>O i CO</a:t>
            </a:r>
            <a:r>
              <a:rPr lang="pl-PL" altLang="pl-PL" sz="2100" baseline="-25000" dirty="0">
                <a:solidFill>
                  <a:schemeClr val="accent2"/>
                </a:solidFill>
              </a:rPr>
              <a:t>2</a:t>
            </a:r>
            <a:r>
              <a:rPr lang="pl-PL" altLang="pl-PL" sz="2100" dirty="0">
                <a:solidFill>
                  <a:schemeClr val="accent2"/>
                </a:solidFill>
              </a:rPr>
              <a:t> to bardzo efektywne gazy cieplarniane. Inna też jest szybkość propagacji dźwięku w He i N</a:t>
            </a:r>
            <a:r>
              <a:rPr lang="pl-PL" altLang="pl-PL" sz="2100" baseline="-25000" dirty="0">
                <a:solidFill>
                  <a:schemeClr val="accent2"/>
                </a:solidFill>
              </a:rPr>
              <a:t>2</a:t>
            </a:r>
            <a:r>
              <a:rPr lang="pl-PL" altLang="pl-PL" sz="2100" dirty="0">
                <a:solidFill>
                  <a:schemeClr val="accent2"/>
                </a:solidFill>
              </a:rPr>
              <a:t> (zależy on też o masy atomowej He i N</a:t>
            </a:r>
            <a:r>
              <a:rPr lang="pl-PL" altLang="pl-PL" sz="2100" baseline="-25000" dirty="0">
                <a:solidFill>
                  <a:schemeClr val="accent2"/>
                </a:solidFill>
              </a:rPr>
              <a:t>2</a:t>
            </a:r>
            <a:r>
              <a:rPr lang="pl-PL" altLang="pl-PL" sz="2100" dirty="0">
                <a:solidFill>
                  <a:schemeClr val="accent2"/>
                </a:solidFill>
              </a:rPr>
              <a:t>): głos w He to pisk</a:t>
            </a:r>
          </a:p>
          <a:p>
            <a:r>
              <a:rPr lang="pl-PL" altLang="pl-PL" sz="2100" dirty="0">
                <a:solidFill>
                  <a:schemeClr val="accent2"/>
                </a:solidFill>
              </a:rPr>
              <a:t>Z kolei różne formy oddziaływań dają różne ciała, jak diament i grafit. </a:t>
            </a:r>
          </a:p>
          <a:p>
            <a:pPr>
              <a:buFontTx/>
              <a:buNone/>
            </a:pPr>
            <a:r>
              <a:rPr lang="pl-PL" altLang="pl-PL" sz="1800" dirty="0"/>
              <a:t>L. De </a:t>
            </a:r>
            <a:r>
              <a:rPr lang="pl-PL" altLang="pl-PL" sz="1800" dirty="0" err="1"/>
              <a:t>Crescenzo</a:t>
            </a:r>
            <a:r>
              <a:rPr lang="pl-PL" altLang="pl-PL" sz="1800" dirty="0"/>
              <a:t>, </a:t>
            </a:r>
            <a:r>
              <a:rPr lang="pl-PL" altLang="pl-PL" sz="1800" i="1" dirty="0" err="1"/>
              <a:t>Storia</a:t>
            </a:r>
            <a:r>
              <a:rPr lang="pl-PL" altLang="pl-PL" sz="1800" i="1" dirty="0"/>
              <a:t> </a:t>
            </a:r>
            <a:r>
              <a:rPr lang="pl-PL" altLang="pl-PL" sz="1800" i="1" dirty="0" err="1"/>
              <a:t>delle</a:t>
            </a:r>
            <a:r>
              <a:rPr lang="pl-PL" altLang="pl-PL" sz="1800" i="1" dirty="0"/>
              <a:t> </a:t>
            </a:r>
            <a:r>
              <a:rPr lang="pl-PL" altLang="pl-PL" sz="1800" i="1" dirty="0" err="1"/>
              <a:t>filosofia</a:t>
            </a:r>
            <a:r>
              <a:rPr lang="pl-PL" altLang="pl-PL" sz="1800" i="1" dirty="0"/>
              <a:t> </a:t>
            </a:r>
            <a:r>
              <a:rPr lang="pl-PL" altLang="pl-PL" sz="1800" i="1" dirty="0" err="1"/>
              <a:t>greca</a:t>
            </a:r>
            <a:r>
              <a:rPr lang="pl-PL" altLang="pl-PL" sz="1800" i="1" dirty="0"/>
              <a:t>, </a:t>
            </a:r>
            <a:r>
              <a:rPr lang="pl-PL" altLang="pl-PL" sz="1800" dirty="0" err="1"/>
              <a:t>Mondadori</a:t>
            </a:r>
            <a:r>
              <a:rPr lang="pl-PL" altLang="pl-PL" sz="1800" dirty="0"/>
              <a:t> 1995, str. 203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7E53D49-373B-7205-EAAF-AA3801DDA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6038" y="92075"/>
            <a:ext cx="5297488" cy="762000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pl-PL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18</a:t>
            </a:r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Atomò</a:t>
            </a:r>
            <a:r>
              <a:rPr lang="pl-PL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 (AD 2018)</a:t>
            </a:r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it-IT" altLang="it-IT"/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08BA31D3-46AF-1747-B8F9-70592144A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95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D1F1F4FB-2561-A71C-F36B-E0DD0BF92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9448"/>
          <a:stretch>
            <a:fillRect/>
          </a:stretch>
        </p:blipFill>
        <p:spPr bwMode="auto">
          <a:xfrm>
            <a:off x="112713" y="744538"/>
            <a:ext cx="894397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asellaDiTesto 2">
            <a:extLst>
              <a:ext uri="{FF2B5EF4-FFF2-40B4-BE49-F238E27FC236}">
                <a16:creationId xmlns:a16="http://schemas.microsoft.com/office/drawing/2014/main" id="{840A497C-057C-C78C-4D26-37A8A3988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6370638"/>
            <a:ext cx="8093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400">
                <a:latin typeface="Times New Roman" panose="02020603050405020304" pitchFamily="18" charset="0"/>
              </a:rPr>
              <a:t>https://www.snexplores.org/article/scientists-say-periodic-table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91ABB25-35F1-941F-52C6-EFB707A20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6038" y="92075"/>
            <a:ext cx="9128126" cy="762000"/>
          </a:xfrm>
        </p:spPr>
        <p:txBody>
          <a:bodyPr/>
          <a:lstStyle/>
          <a:p>
            <a:pPr eaLnBrk="1" hangingPunct="1"/>
            <a:r>
              <a:rPr lang="pl-PL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Jaka jest przyczyna zróżnicowania atomów?</a:t>
            </a:r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it-IT" altLang="it-IT"/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89CA6EE5-4DE3-D0FA-A3BE-9638EDEC3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95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pic>
        <p:nvPicPr>
          <p:cNvPr id="21508" name="Obraz 5">
            <a:extLst>
              <a:ext uri="{FF2B5EF4-FFF2-40B4-BE49-F238E27FC236}">
                <a16:creationId xmlns:a16="http://schemas.microsoft.com/office/drawing/2014/main" id="{E9CBD5C6-83EC-524B-A0CE-697390B3B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942975"/>
            <a:ext cx="90201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8E1EC5D-A749-FC35-92F9-17A9E56F9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6038" y="92075"/>
            <a:ext cx="9128126" cy="762000"/>
          </a:xfrm>
        </p:spPr>
        <p:txBody>
          <a:bodyPr/>
          <a:lstStyle/>
          <a:p>
            <a:pPr eaLnBrk="1" hangingPunct="1"/>
            <a:r>
              <a:rPr lang="pl-PL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„Zakaz Pauliego”</a:t>
            </a:r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it-IT" altLang="it-IT"/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391F70C0-35C7-CCA9-DF07-39880D2B8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95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2532" name="pole tekstowe 2">
            <a:extLst>
              <a:ext uri="{FF2B5EF4-FFF2-40B4-BE49-F238E27FC236}">
                <a16:creationId xmlns:a16="http://schemas.microsoft.com/office/drawing/2014/main" id="{9D9540BB-5C23-DE92-D0FF-23B2E2CBF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052513"/>
            <a:ext cx="896302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800">
                <a:solidFill>
                  <a:srgbClr val="202122"/>
                </a:solidFill>
              </a:rPr>
              <a:t>Wynikają stąd implikacje:</a:t>
            </a:r>
          </a:p>
          <a:p>
            <a:pPr>
              <a:spcBef>
                <a:spcPct val="0"/>
              </a:spcBef>
            </a:pPr>
            <a:r>
              <a:rPr lang="pl-PL" altLang="en-US" sz="1800">
                <a:solidFill>
                  <a:srgbClr val="202122"/>
                </a:solidFill>
              </a:rPr>
              <a:t> Tworzenie się struktury </a:t>
            </a:r>
            <a:r>
              <a:rPr lang="pl-PL" altLang="en-US" sz="1800">
                <a:solidFill>
                  <a:srgbClr val="3366CC"/>
                </a:solidFill>
                <a:hlinkClick r:id="rId2" tooltip="Orbital"/>
              </a:rPr>
              <a:t>orbitalowej</a:t>
            </a:r>
            <a:r>
              <a:rPr lang="pl-PL" altLang="en-US" sz="1800">
                <a:solidFill>
                  <a:srgbClr val="202122"/>
                </a:solidFill>
              </a:rPr>
              <a:t> </a:t>
            </a:r>
            <a:r>
              <a:rPr lang="pl-PL" altLang="en-US" sz="1800">
                <a:solidFill>
                  <a:srgbClr val="3366CC"/>
                </a:solidFill>
                <a:hlinkClick r:id="rId3" tooltip="Poziom energetyczny"/>
              </a:rPr>
              <a:t>poziomów</a:t>
            </a:r>
            <a:r>
              <a:rPr lang="pl-PL" altLang="en-US" sz="1800">
                <a:solidFill>
                  <a:srgbClr val="202122"/>
                </a:solidFill>
              </a:rPr>
              <a:t> elektronów wszystkich atomów, z której z kolei wynikają wszystkie właściwości chemiczne </a:t>
            </a:r>
            <a:r>
              <a:rPr lang="pl-PL" altLang="en-US" sz="1800">
                <a:solidFill>
                  <a:srgbClr val="3366CC"/>
                </a:solidFill>
                <a:hlinkClick r:id="rId4" tooltip="Pierwiastek chemiczny"/>
              </a:rPr>
              <a:t>pierwiastków chemicznych</a:t>
            </a:r>
            <a:r>
              <a:rPr lang="pl-PL" altLang="en-US" sz="1800">
                <a:solidFill>
                  <a:srgbClr val="202122"/>
                </a:solidFill>
              </a:rPr>
              <a:t> – gdyby reguła Pauliego nie obowiązywała dla elektronów, to wszystkie przebywałyby na </a:t>
            </a:r>
            <a:r>
              <a:rPr lang="pl-PL" altLang="en-US" sz="1800">
                <a:solidFill>
                  <a:srgbClr val="3366CC"/>
                </a:solidFill>
                <a:hlinkClick r:id="rId5" tooltip="Orbital s"/>
              </a:rPr>
              <a:t>orbitalu 1s</a:t>
            </a:r>
            <a:r>
              <a:rPr lang="pl-PL" altLang="en-US" sz="1800">
                <a:solidFill>
                  <a:srgbClr val="202122"/>
                </a:solidFill>
              </a:rPr>
              <a:t> każdego atomu, gdyż elektrony położone na tym orbitalu mają zawsze niższą energię w porównaniu z elektronami zajmującymi wszystkie inne orbitale; w takiej sytuacji wszystkie pierwiastki zachowywałyby się jak </a:t>
            </a:r>
            <a:r>
              <a:rPr lang="pl-PL" altLang="en-US" sz="1800">
                <a:solidFill>
                  <a:srgbClr val="3366CC"/>
                </a:solidFill>
                <a:hlinkClick r:id="rId6" tooltip="Gaz doskonały"/>
              </a:rPr>
              <a:t>gazy doskonałe</a:t>
            </a:r>
            <a:r>
              <a:rPr lang="pl-PL" altLang="en-US" sz="1800">
                <a:solidFill>
                  <a:srgbClr val="202122"/>
                </a:solidFill>
              </a:rPr>
              <a:t> i nie byłoby żadnych przemian chemicznych; każdy orbital może jednak zostać obsadzony przez co najwyżej dwa elektrony różniące się </a:t>
            </a:r>
            <a:r>
              <a:rPr lang="pl-PL" altLang="en-US" sz="1800">
                <a:solidFill>
                  <a:srgbClr val="3366CC"/>
                </a:solidFill>
                <a:hlinkClick r:id="rId7" tooltip="Spin (fizyka)"/>
              </a:rPr>
              <a:t>spinem</a:t>
            </a:r>
            <a:r>
              <a:rPr lang="pl-PL" altLang="en-US" sz="1800">
                <a:solidFill>
                  <a:srgbClr val="202122"/>
                </a:solidFill>
              </a:rPr>
              <a:t>, co stanowi podstawowe prawo mające swe odbicie w </a:t>
            </a:r>
            <a:r>
              <a:rPr lang="pl-PL" altLang="en-US" sz="1800">
                <a:solidFill>
                  <a:srgbClr val="3366CC"/>
                </a:solidFill>
                <a:hlinkClick r:id="rId8" tooltip="Układ okresowy pierwiastków"/>
              </a:rPr>
              <a:t>układzie okresowym pierwiastków</a:t>
            </a:r>
            <a:r>
              <a:rPr lang="pl-PL" altLang="en-US" sz="1800">
                <a:solidFill>
                  <a:srgbClr val="202122"/>
                </a:solidFill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en-US" sz="2000" b="1">
                <a:solidFill>
                  <a:srgbClr val="FF0000"/>
                </a:solidFill>
              </a:rPr>
              <a:t>Demokryt: atomy różnią się położeniem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pl-PL" altLang="en-US" sz="1800">
                <a:solidFill>
                  <a:srgbClr val="202122"/>
                </a:solidFill>
              </a:rPr>
              <a:t> nieprzenikalność cząsteczek przez siebie nawzajem – na skutek działania reguły Pauliego dwa fermiony nie mogą jednocześnie przebywać w tym samym układzie kwantowym, jeżeli znajdują się w tym samym stanie kwantowym; w wielu przypadkach uniemożliwia to występowanie pewnych konfiguracji przestrzennych orbitali blisko położonych atomów czy cząsteczek; w związku z tym atomy nie mogą przenikać się nawzajem w dowolny sposób, a w momencie zderzenia dwóch atomów dochodzi albo do ich połączenia w </a:t>
            </a:r>
            <a:r>
              <a:rPr lang="pl-PL" altLang="en-US" sz="1800">
                <a:solidFill>
                  <a:srgbClr val="3366CC"/>
                </a:solidFill>
                <a:hlinkClick r:id="rId9" tooltip="Związek chemiczny"/>
              </a:rPr>
              <a:t>związek chemiczny</a:t>
            </a:r>
            <a:r>
              <a:rPr lang="pl-PL" altLang="en-US" sz="1800">
                <a:solidFill>
                  <a:srgbClr val="202122"/>
                </a:solidFill>
              </a:rPr>
              <a:t>, albo sprężystego odbicia.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en-US" sz="2000" b="1">
                <a:solidFill>
                  <a:srgbClr val="FF0000"/>
                </a:solidFill>
              </a:rPr>
              <a:t>Demokryt: istnieją tylko atomy i próżnia</a:t>
            </a:r>
          </a:p>
          <a:p>
            <a:pPr>
              <a:spcBef>
                <a:spcPct val="0"/>
              </a:spcBef>
            </a:pPr>
            <a:endParaRPr lang="pl-PL" altLang="en-US" sz="1800">
              <a:solidFill>
                <a:srgbClr val="20212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60" descr="air,fire,water,earth">
            <a:extLst>
              <a:ext uri="{FF2B5EF4-FFF2-40B4-BE49-F238E27FC236}">
                <a16:creationId xmlns:a16="http://schemas.microsoft.com/office/drawing/2014/main" id="{77374A2F-A446-3627-648B-72C3ECA9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72440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050">
            <a:extLst>
              <a:ext uri="{FF2B5EF4-FFF2-40B4-BE49-F238E27FC236}">
                <a16:creationId xmlns:a16="http://schemas.microsoft.com/office/drawing/2014/main" id="{82C13CE2-6BAA-4FFF-22D5-F2F1D6E7F3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pl-PL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Ju</a:t>
            </a:r>
            <a:r>
              <a:rPr lang="pl-PL" altLang="it-IT" sz="360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ż</a:t>
            </a:r>
            <a:r>
              <a:rPr lang="pl-PL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staro</a:t>
            </a:r>
            <a:r>
              <a:rPr lang="pl-PL" altLang="it-IT" sz="360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ż</a:t>
            </a:r>
            <a:r>
              <a:rPr lang="pl-PL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ytni Grecy…</a:t>
            </a:r>
          </a:p>
        </p:txBody>
      </p:sp>
      <p:sp>
        <p:nvSpPr>
          <p:cNvPr id="4100" name="Rectangle 2051">
            <a:extLst>
              <a:ext uri="{FF2B5EF4-FFF2-40B4-BE49-F238E27FC236}">
                <a16:creationId xmlns:a16="http://schemas.microsoft.com/office/drawing/2014/main" id="{8E5C756E-35BD-AE44-106C-C918C2392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838200"/>
            <a:ext cx="5638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chemeClr val="accent2"/>
                </a:solidFill>
                <a:cs typeface="Times New Roman" panose="02020603050405020304" pitchFamily="18" charset="0"/>
              </a:rPr>
              <a:t>... zastanawiali się,
- z czego zbudowany jest Wszechświat
- A co trzyma go w całości?</a:t>
            </a:r>
            <a:endParaRPr lang="it-IT" altLang="it-IT" sz="2400">
              <a:solidFill>
                <a:schemeClr val="accent2"/>
              </a:solidFill>
            </a:endParaRPr>
          </a:p>
        </p:txBody>
      </p:sp>
      <p:pic>
        <p:nvPicPr>
          <p:cNvPr id="4101" name="Picture 2058">
            <a:extLst>
              <a:ext uri="{FF2B5EF4-FFF2-40B4-BE49-F238E27FC236}">
                <a16:creationId xmlns:a16="http://schemas.microsoft.com/office/drawing/2014/main" id="{7C883144-C4D6-1131-07B5-565A6967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129698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2061">
            <a:extLst>
              <a:ext uri="{FF2B5EF4-FFF2-40B4-BE49-F238E27FC236}">
                <a16:creationId xmlns:a16="http://schemas.microsoft.com/office/drawing/2014/main" id="{FE522B45-DE58-E91D-E836-019A67F2C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29400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  <a:latin typeface="Tahoma" panose="020B0604030504040204" pitchFamily="34" charset="0"/>
              </a:rPr>
              <a:t>Platon ↔ Demo</a:t>
            </a:r>
            <a:r>
              <a:rPr lang="pl-PL" altLang="it-IT" sz="2400">
                <a:solidFill>
                  <a:schemeClr val="accent2"/>
                </a:solidFill>
                <a:latin typeface="Tahoma" panose="020B0604030504040204" pitchFamily="34" charset="0"/>
              </a:rPr>
              <a:t>kryt</a:t>
            </a:r>
            <a:r>
              <a:rPr lang="it-IT" altLang="it-IT" sz="2400">
                <a:solidFill>
                  <a:schemeClr val="accent2"/>
                </a:solidFill>
                <a:latin typeface="Tahoma" panose="020B0604030504040204" pitchFamily="34" charset="0"/>
              </a:rPr>
              <a:t> 
-</a:t>
            </a:r>
            <a:r>
              <a:rPr lang="pl-PL" altLang="it-IT" sz="2400">
                <a:solidFill>
                  <a:schemeClr val="accent2"/>
                </a:solidFill>
                <a:latin typeface="Tahoma" panose="020B0604030504040204" pitchFamily="34" charset="0"/>
              </a:rPr>
              <a:t> Podzielny</a:t>
            </a:r>
            <a:r>
              <a:rPr lang="it-IT" altLang="it-IT" sz="2400">
                <a:solidFill>
                  <a:schemeClr val="accent2"/>
                </a:solidFill>
                <a:latin typeface="Tahoma" panose="020B0604030504040204" pitchFamily="34" charset="0"/>
              </a:rPr>
              <a:t>? 
-</a:t>
            </a:r>
            <a:r>
              <a:rPr lang="pl-PL" altLang="it-IT" sz="2400">
                <a:solidFill>
                  <a:schemeClr val="accent2"/>
                </a:solidFill>
                <a:latin typeface="Tahoma" panose="020B0604030504040204" pitchFamily="34" charset="0"/>
              </a:rPr>
              <a:t> Atomowy</a:t>
            </a:r>
            <a:r>
              <a:rPr lang="it-IT" altLang="it-IT" sz="2400">
                <a:solidFill>
                  <a:schemeClr val="accent2"/>
                </a:solidFill>
                <a:latin typeface="Tahoma" panose="020B0604030504040204" pitchFamily="34" charset="0"/>
              </a:rPr>
              <a:t>?</a:t>
            </a:r>
            <a:endParaRPr lang="it-IT" altLang="it-IT" sz="2400" b="1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sp>
        <p:nvSpPr>
          <p:cNvPr id="4103" name="Rectangle 2062">
            <a:extLst>
              <a:ext uri="{FF2B5EF4-FFF2-40B4-BE49-F238E27FC236}">
                <a16:creationId xmlns:a16="http://schemas.microsoft.com/office/drawing/2014/main" id="{8A4A0EA2-7B59-D7D7-DC86-AC816149F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6321425"/>
            <a:ext cx="408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http://www.ifj.edu.pl/edukacja/things.html</a:t>
            </a:r>
          </a:p>
        </p:txBody>
      </p:sp>
      <p:pic>
        <p:nvPicPr>
          <p:cNvPr id="4104" name="Picture 2063">
            <a:extLst>
              <a:ext uri="{FF2B5EF4-FFF2-40B4-BE49-F238E27FC236}">
                <a16:creationId xmlns:a16="http://schemas.microsoft.com/office/drawing/2014/main" id="{E350223C-4BF9-29EC-F4C9-8D1AB8E16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2622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az 4">
            <a:extLst>
              <a:ext uri="{FF2B5EF4-FFF2-40B4-BE49-F238E27FC236}">
                <a16:creationId xmlns:a16="http://schemas.microsoft.com/office/drawing/2014/main" id="{D5B753B4-F2F9-53B1-3CF8-035FC163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3988"/>
            <a:ext cx="6694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2530C09B-360D-F8A3-DE9E-B128CA1DC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0163"/>
            <a:ext cx="9128125" cy="762000"/>
          </a:xfrm>
        </p:spPr>
        <p:txBody>
          <a:bodyPr/>
          <a:lstStyle/>
          <a:p>
            <a:pPr eaLnBrk="1" hangingPunct="1"/>
            <a:r>
              <a:rPr lang="pl-PL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„Klateczki” chemiczne</a:t>
            </a:r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it-IT" altLang="it-IT"/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3E16F656-E274-628A-9DD8-1A7B6293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95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531FA71-7F21-B6F1-F70B-97F863BC1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… Demokryt cd.  (AD 1933)</a:t>
            </a:r>
            <a:endParaRPr lang="it-IT" altLang="it-IT"/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7AF61753-0388-8893-70B9-A307EE53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7">
            <a:extLst>
              <a:ext uri="{FF2B5EF4-FFF2-40B4-BE49-F238E27FC236}">
                <a16:creationId xmlns:a16="http://schemas.microsoft.com/office/drawing/2014/main" id="{D62D66DA-91DA-19AA-81D4-BD2BB1500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95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4581" name="Line 10">
            <a:extLst>
              <a:ext uri="{FF2B5EF4-FFF2-40B4-BE49-F238E27FC236}">
                <a16:creationId xmlns:a16="http://schemas.microsoft.com/office/drawing/2014/main" id="{97DD3ACD-5C96-E29D-0A10-5B940EE1C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514600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11">
            <a:extLst>
              <a:ext uri="{FF2B5EF4-FFF2-40B4-BE49-F238E27FC236}">
                <a16:creationId xmlns:a16="http://schemas.microsoft.com/office/drawing/2014/main" id="{B2D0BD4E-F76C-9C75-FA0F-18D6859379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30480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>
            <a:extLst>
              <a:ext uri="{FF2B5EF4-FFF2-40B4-BE49-F238E27FC236}">
                <a16:creationId xmlns:a16="http://schemas.microsoft.com/office/drawing/2014/main" id="{AB57A8DA-95C3-4817-47B3-A734D221A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2004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3">
            <a:extLst>
              <a:ext uri="{FF2B5EF4-FFF2-40B4-BE49-F238E27FC236}">
                <a16:creationId xmlns:a16="http://schemas.microsoft.com/office/drawing/2014/main" id="{61882311-350B-AA9D-41F1-43E3108D5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810000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17">
            <a:extLst>
              <a:ext uri="{FF2B5EF4-FFF2-40B4-BE49-F238E27FC236}">
                <a16:creationId xmlns:a16="http://schemas.microsoft.com/office/drawing/2014/main" id="{1D66ED7F-CAA3-6A36-7C99-CB5437BEB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461125"/>
            <a:ext cx="572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anose="02020603050405020304" pitchFamily="18" charset="0"/>
              </a:rPr>
              <a:t>Prof. W. Tatarkiewicz, Historia Filozofii, Lwòw, 1933</a:t>
            </a:r>
          </a:p>
        </p:txBody>
      </p:sp>
      <p:sp>
        <p:nvSpPr>
          <p:cNvPr id="24586" name="Text Box 18">
            <a:extLst>
              <a:ext uri="{FF2B5EF4-FFF2-40B4-BE49-F238E27FC236}">
                <a16:creationId xmlns:a16="http://schemas.microsoft.com/office/drawing/2014/main" id="{7F686305-472B-36F2-756E-5EA952FB6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36560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Nieskończenie wiele  </a:t>
            </a:r>
          </a:p>
          <a:p>
            <a:pPr eaLnBrk="1" hangingPunct="1">
              <a:buFontTx/>
              <a:buAutoNum type="arabicPeriod"/>
            </a:pPr>
            <a:r>
              <a:rPr lang="it-IT" altLang="it-IT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Atomy to wszystko</a:t>
            </a:r>
          </a:p>
          <a:p>
            <a:pPr eaLnBrk="1" hangingPunct="1">
              <a:buFontTx/>
              <a:buAutoNum type="arabicPeriod"/>
            </a:pPr>
            <a:r>
              <a:rPr lang="it-IT" altLang="it-IT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“haki, dziurki, odnogi”</a:t>
            </a:r>
          </a:p>
          <a:p>
            <a:pPr eaLnBrk="1" hangingPunct="1">
              <a:buFontTx/>
              <a:buAutoNum type="arabicPeriod"/>
            </a:pPr>
            <a:r>
              <a:rPr lang="it-IT" altLang="it-IT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 = byt realny</a:t>
            </a:r>
          </a:p>
        </p:txBody>
      </p:sp>
      <p:sp>
        <p:nvSpPr>
          <p:cNvPr id="24587" name="Text Box 19">
            <a:extLst>
              <a:ext uri="{FF2B5EF4-FFF2-40B4-BE49-F238E27FC236}">
                <a16:creationId xmlns:a16="http://schemas.microsoft.com/office/drawing/2014/main" id="{6142268C-A171-7F86-F937-7ECC53200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648200"/>
            <a:ext cx="3409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kilkudziesiąt </a:t>
            </a:r>
          </a:p>
          <a:p>
            <a:pPr eaLnBrk="1" hangingPunct="1">
              <a:buFontTx/>
              <a:buAutoNum type="arabicPeriod"/>
            </a:pPr>
            <a:r>
              <a:rPr lang="it-IT" altLang="it-IT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Drobiny to nie atomy</a:t>
            </a:r>
          </a:p>
          <a:p>
            <a:pPr eaLnBrk="1" hangingPunct="1">
              <a:buFontTx/>
              <a:buAutoNum type="arabicPeriod"/>
            </a:pPr>
            <a:r>
              <a:rPr lang="it-IT" altLang="it-IT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Siła ciążenia </a:t>
            </a:r>
          </a:p>
          <a:p>
            <a:pPr eaLnBrk="1" hangingPunct="1"/>
            <a:r>
              <a:rPr lang="it-IT" altLang="it-IT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… tylko hipoteza</a:t>
            </a:r>
          </a:p>
        </p:txBody>
      </p:sp>
      <p:sp>
        <p:nvSpPr>
          <p:cNvPr id="24588" name="Text Box 20">
            <a:extLst>
              <a:ext uri="{FF2B5EF4-FFF2-40B4-BE49-F238E27FC236}">
                <a16:creationId xmlns:a16="http://schemas.microsoft.com/office/drawing/2014/main" id="{CFF77E96-6656-B9ED-5679-E0FA288CE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064000"/>
            <a:ext cx="6915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Demokryt	</a:t>
            </a:r>
            <a:r>
              <a:rPr lang="it-IT" altLang="it-IT" sz="2800">
                <a:latin typeface="Times New Roman" panose="02020603050405020304" pitchFamily="18" charset="0"/>
              </a:rPr>
              <a:t>	         </a:t>
            </a:r>
            <a:r>
              <a:rPr lang="it-IT" altLang="it-IT" sz="2800" b="1">
                <a:solidFill>
                  <a:srgbClr val="FF3300"/>
                </a:solidFill>
                <a:latin typeface="Times New Roman" panose="02020603050405020304" pitchFamily="18" charset="0"/>
              </a:rPr>
              <a:t>”Nowoczesna teoria”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B2B2CBF-7DC8-293F-9B4F-7982333E1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609600"/>
          </a:xfrm>
        </p:spPr>
        <p:txBody>
          <a:bodyPr/>
          <a:lstStyle/>
          <a:p>
            <a:pPr eaLnBrk="1" hangingPunct="1"/>
            <a:r>
              <a:rPr lang="pl-PL" altLang="it-IT" sz="3600">
                <a:solidFill>
                  <a:srgbClr val="990000"/>
                </a:solidFill>
                <a:latin typeface="Tahoma" panose="020B0604030504040204" pitchFamily="34" charset="0"/>
              </a:rPr>
              <a:t>Związki chemiczne: </a:t>
            </a:r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</a:rPr>
              <a:t>haki, odnogi, dziurki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EAD8496D-A666-E6A9-AE27-1F427B6A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371600"/>
            <a:ext cx="431006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5DCD614A-7C0A-6B21-8404-1C0D22971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1722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Chemia kwantowa (N</a:t>
            </a:r>
            <a:r>
              <a:rPr lang="it-IT" altLang="it-IT" sz="2400" baseline="-25000">
                <a:latin typeface="Times New Roman" panose="02020603050405020304" pitchFamily="18" charset="0"/>
              </a:rPr>
              <a:t>2</a:t>
            </a:r>
            <a:r>
              <a:rPr lang="it-IT" altLang="it-IT" sz="2400">
                <a:latin typeface="Times New Roman" panose="02020603050405020304" pitchFamily="18" charset="0"/>
              </a:rPr>
              <a:t>): 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E59BDFA8-F2E8-6017-6A2E-E6ADBB7A4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491288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http://www.shef.ac.uk/chemistry/orbitron/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BD0AA7A1-31D1-73F7-437E-8E1EC0FFA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019800"/>
            <a:ext cx="2073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 New Roman" panose="02020603050405020304" pitchFamily="18" charset="0"/>
              </a:rPr>
              <a:t>Orbitale</a:t>
            </a:r>
            <a:r>
              <a:rPr lang="pl-PL" altLang="it-IT" sz="2400">
                <a:latin typeface="Times New Roman" panose="02020603050405020304" pitchFamily="18" charset="0"/>
              </a:rPr>
              <a:t>, 3d</a:t>
            </a:r>
            <a:r>
              <a:rPr lang="it-IT" altLang="it-IT" sz="2400">
                <a:latin typeface="Times New Roman" panose="02020603050405020304" pitchFamily="18" charset="0"/>
              </a:rPr>
              <a:t> 4</a:t>
            </a:r>
            <a:r>
              <a:rPr lang="it-IT" altLang="it-IT" sz="2400" i="1">
                <a:latin typeface="Times New Roman" panose="02020603050405020304" pitchFamily="18" charset="0"/>
              </a:rPr>
              <a:t>f</a:t>
            </a:r>
            <a:endParaRPr lang="it-IT" altLang="it-IT" sz="2400">
              <a:latin typeface="Times New Roman" panose="02020603050405020304" pitchFamily="18" charset="0"/>
            </a:endParaRPr>
          </a:p>
        </p:txBody>
      </p:sp>
      <p:pic>
        <p:nvPicPr>
          <p:cNvPr id="25607" name="Picture 7">
            <a:extLst>
              <a:ext uri="{FF2B5EF4-FFF2-40B4-BE49-F238E27FC236}">
                <a16:creationId xmlns:a16="http://schemas.microsoft.com/office/drawing/2014/main" id="{22C4581E-8760-DE11-E789-0B15777EB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15240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>
            <a:extLst>
              <a:ext uri="{FF2B5EF4-FFF2-40B4-BE49-F238E27FC236}">
                <a16:creationId xmlns:a16="http://schemas.microsoft.com/office/drawing/2014/main" id="{6F8C2120-56AD-F26E-F987-62607BD73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08650"/>
            <a:ext cx="14224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>
            <a:extLst>
              <a:ext uri="{FF2B5EF4-FFF2-40B4-BE49-F238E27FC236}">
                <a16:creationId xmlns:a16="http://schemas.microsoft.com/office/drawing/2014/main" id="{629BB54E-0499-60E8-73E2-40C20121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926013"/>
            <a:ext cx="16002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4">
            <a:extLst>
              <a:ext uri="{FF2B5EF4-FFF2-40B4-BE49-F238E27FC236}">
                <a16:creationId xmlns:a16="http://schemas.microsoft.com/office/drawing/2014/main" id="{0C016A89-3435-1248-EA1E-61F3EFE84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155700"/>
            <a:ext cx="1444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7">
            <a:extLst>
              <a:ext uri="{FF2B5EF4-FFF2-40B4-BE49-F238E27FC236}">
                <a16:creationId xmlns:a16="http://schemas.microsoft.com/office/drawing/2014/main" id="{859B0040-4202-1FA6-92A2-104D72C07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147763"/>
            <a:ext cx="17287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 Box 4">
            <a:extLst>
              <a:ext uri="{FF2B5EF4-FFF2-40B4-BE49-F238E27FC236}">
                <a16:creationId xmlns:a16="http://schemas.microsoft.com/office/drawing/2014/main" id="{FB655AB2-B1B4-1EFD-1EB8-521E34D59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35263"/>
            <a:ext cx="4241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latin typeface="Times New Roman" panose="02020603050405020304" pitchFamily="18" charset="0"/>
              </a:rPr>
              <a:t>Elektron, czyli bursztyn: najmniejsza, niepodzielna część materii (1/1838 atomu H)</a:t>
            </a:r>
            <a:endParaRPr lang="it-IT" altLang="it-IT" sz="2400">
              <a:latin typeface="Times New Roman" panose="02020603050405020304" pitchFamily="18" charset="0"/>
            </a:endParaRPr>
          </a:p>
        </p:txBody>
      </p:sp>
      <p:pic>
        <p:nvPicPr>
          <p:cNvPr id="25613" name="Picture 5">
            <a:extLst>
              <a:ext uri="{FF2B5EF4-FFF2-40B4-BE49-F238E27FC236}">
                <a16:creationId xmlns:a16="http://schemas.microsoft.com/office/drawing/2014/main" id="{DA3FD61A-22B7-06EE-B0EC-A8A3F00CB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4219575"/>
            <a:ext cx="16319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>
            <a:extLst>
              <a:ext uri="{FF2B5EF4-FFF2-40B4-BE49-F238E27FC236}">
                <a16:creationId xmlns:a16="http://schemas.microsoft.com/office/drawing/2014/main" id="{45DCBCD7-DED2-D377-1F22-112343B22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pl-PL" altLang="en-US" sz="3600"/>
              <a:t>Naprawdę nie-podzielny?</a:t>
            </a:r>
          </a:p>
        </p:txBody>
      </p:sp>
      <p:pic>
        <p:nvPicPr>
          <p:cNvPr id="26627" name="Obraz 3">
            <a:extLst>
              <a:ext uri="{FF2B5EF4-FFF2-40B4-BE49-F238E27FC236}">
                <a16:creationId xmlns:a16="http://schemas.microsoft.com/office/drawing/2014/main" id="{505DBC1D-A07D-C541-77AF-3ACB6BF0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908050"/>
            <a:ext cx="91408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pole tekstowe 2">
            <a:extLst>
              <a:ext uri="{FF2B5EF4-FFF2-40B4-BE49-F238E27FC236}">
                <a16:creationId xmlns:a16="http://schemas.microsoft.com/office/drawing/2014/main" id="{F76E8D03-4E15-A403-140C-1532206D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3290888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900">
                <a:solidFill>
                  <a:srgbClr val="FF0000"/>
                </a:solidFill>
              </a:rPr>
              <a:t>https://dydaktyka.fizyka.umk.pl/Wystawy_archiwum/z_omegi/index-pl.html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42A7F90-5C57-522A-72FA-D4A9B7C2E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6038" y="92075"/>
            <a:ext cx="9128126" cy="762000"/>
          </a:xfrm>
        </p:spPr>
        <p:txBody>
          <a:bodyPr/>
          <a:lstStyle/>
          <a:p>
            <a:pPr eaLnBrk="1" hangingPunct="1"/>
            <a:r>
              <a:rPr lang="pl-PL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Atom: czyżby najmniejszy?</a:t>
            </a:r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it-IT" altLang="it-IT"/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id="{801C3207-0ED6-4D5B-08E3-D0D6CBDF9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95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pic>
        <p:nvPicPr>
          <p:cNvPr id="27652" name="Obraz 3">
            <a:extLst>
              <a:ext uri="{FF2B5EF4-FFF2-40B4-BE49-F238E27FC236}">
                <a16:creationId xmlns:a16="http://schemas.microsoft.com/office/drawing/2014/main" id="{1467074C-A43B-D16A-24AC-1D0F465FB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75"/>
            <a:ext cx="914400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pole tekstowe 4">
            <a:extLst>
              <a:ext uri="{FF2B5EF4-FFF2-40B4-BE49-F238E27FC236}">
                <a16:creationId xmlns:a16="http://schemas.microsoft.com/office/drawing/2014/main" id="{047664AF-4A78-AF61-1381-2E745BA7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324600"/>
            <a:ext cx="81930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900"/>
              <a:t>G. Karwasz, </a:t>
            </a:r>
            <a:r>
              <a:rPr lang="pl-PL" altLang="en-US" sz="1900" i="1"/>
              <a:t>Nauka i wiara</a:t>
            </a:r>
            <a:r>
              <a:rPr lang="pl-PL" altLang="en-US" sz="1900"/>
              <a:t>, (Scienza e fede, Aracne editrice, Roma, 2019)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C6C3D98-0E66-DAB1-0B0A-377F98BE2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6931025" cy="533400"/>
          </a:xfrm>
        </p:spPr>
        <p:txBody>
          <a:bodyPr/>
          <a:lstStyle/>
          <a:p>
            <a:pPr eaLnBrk="1" hangingPunct="1"/>
            <a:r>
              <a:rPr lang="pl-PL" altLang="it-IT" sz="36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Jądro atomu: proton i neutron </a:t>
            </a:r>
            <a:endParaRPr lang="it-IT" altLang="it-IT" sz="360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79D86E83-39E7-94AE-6B07-BFC92C29E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1143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>
            <a:extLst>
              <a:ext uri="{FF2B5EF4-FFF2-40B4-BE49-F238E27FC236}">
                <a16:creationId xmlns:a16="http://schemas.microsoft.com/office/drawing/2014/main" id="{9639D740-162B-E32C-C8FA-A2A556E4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676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2">
            <a:extLst>
              <a:ext uri="{FF2B5EF4-FFF2-40B4-BE49-F238E27FC236}">
                <a16:creationId xmlns:a16="http://schemas.microsoft.com/office/drawing/2014/main" id="{48175420-2DF2-E3E1-CFB6-0C0EF1EB2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211137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3">
            <a:extLst>
              <a:ext uri="{FF2B5EF4-FFF2-40B4-BE49-F238E27FC236}">
                <a16:creationId xmlns:a16="http://schemas.microsoft.com/office/drawing/2014/main" id="{0874E19C-4942-0A1C-3AFB-F798DDC21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039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4">
            <a:extLst>
              <a:ext uri="{FF2B5EF4-FFF2-40B4-BE49-F238E27FC236}">
                <a16:creationId xmlns:a16="http://schemas.microsoft.com/office/drawing/2014/main" id="{8D4C5A09-0B0D-EEA9-03AB-B150FC611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224213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16">
            <a:extLst>
              <a:ext uri="{FF2B5EF4-FFF2-40B4-BE49-F238E27FC236}">
                <a16:creationId xmlns:a16="http://schemas.microsoft.com/office/drawing/2014/main" id="{052CFCE9-2CE9-079E-A5BA-1C0195FAA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3962400"/>
            <a:ext cx="58515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Times New Roman" panose="02020603050405020304" pitchFamily="18" charset="0"/>
              </a:rPr>
              <a:t>Proton (uud)</a:t>
            </a:r>
            <a:r>
              <a:rPr lang="it-IT" altLang="it-IT" sz="2000">
                <a:latin typeface="Times New Roman" panose="02020603050405020304" pitchFamily="18" charset="0"/>
              </a:rPr>
              <a:t> </a:t>
            </a:r>
            <a:br>
              <a:rPr lang="it-IT" altLang="it-IT" sz="2000">
                <a:latin typeface="Times New Roman" panose="02020603050405020304" pitchFamily="18" charset="0"/>
              </a:rPr>
            </a:br>
            <a:r>
              <a:rPr lang="it-IT" altLang="it-IT" sz="2000">
                <a:latin typeface="Times New Roman" panose="02020603050405020304" pitchFamily="18" charset="0"/>
              </a:rPr>
              <a:t>Izospin=1/2 </a:t>
            </a:r>
            <a:br>
              <a:rPr lang="it-IT" altLang="it-IT" sz="2000">
                <a:latin typeface="Times New Roman" panose="02020603050405020304" pitchFamily="18" charset="0"/>
              </a:rPr>
            </a:br>
            <a:r>
              <a:rPr lang="it-IT" altLang="it-IT" sz="2000">
                <a:latin typeface="Times New Roman" panose="02020603050405020304" pitchFamily="18" charset="0"/>
              </a:rPr>
              <a:t>Masa </a:t>
            </a:r>
            <a:r>
              <a:rPr lang="it-IT" altLang="it-IT" sz="2000" i="1">
                <a:latin typeface="Times New Roman" panose="02020603050405020304" pitchFamily="18" charset="0"/>
              </a:rPr>
              <a:t>m</a:t>
            </a:r>
            <a:r>
              <a:rPr lang="it-IT" altLang="it-IT" sz="2000">
                <a:latin typeface="Times New Roman" panose="02020603050405020304" pitchFamily="18" charset="0"/>
              </a:rPr>
              <a:t>=938.27231 ±0.00028 MeV </a:t>
            </a:r>
            <a:br>
              <a:rPr lang="it-IT" altLang="it-IT" sz="2000">
                <a:latin typeface="Times New Roman" panose="02020603050405020304" pitchFamily="18" charset="0"/>
              </a:rPr>
            </a:br>
            <a:r>
              <a:rPr lang="it-IT" altLang="it-IT" sz="2000">
                <a:latin typeface="Times New Roman" panose="02020603050405020304" pitchFamily="18" charset="0"/>
              </a:rPr>
              <a:t>Czas </a:t>
            </a:r>
            <a:r>
              <a:rPr lang="it-IT" alt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ż</a:t>
            </a:r>
            <a:r>
              <a:rPr lang="it-IT" altLang="it-IT" sz="2000">
                <a:latin typeface="Times New Roman" panose="02020603050405020304" pitchFamily="18" charset="0"/>
              </a:rPr>
              <a:t>ycia 1,6 10</a:t>
            </a:r>
            <a:r>
              <a:rPr lang="it-IT" altLang="it-IT" sz="2000" baseline="30000">
                <a:latin typeface="Times New Roman" panose="02020603050405020304" pitchFamily="18" charset="0"/>
              </a:rPr>
              <a:t>25</a:t>
            </a:r>
            <a:r>
              <a:rPr lang="it-IT" altLang="it-IT" sz="2000">
                <a:latin typeface="Times New Roman" panose="02020603050405020304" pitchFamily="18" charset="0"/>
              </a:rPr>
              <a:t> lat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Times New Roman" panose="02020603050405020304" pitchFamily="18" charset="0"/>
              </a:rPr>
              <a:t>Neutron (udd)</a:t>
            </a:r>
            <a:r>
              <a:rPr lang="it-IT" altLang="it-IT" sz="2000">
                <a:latin typeface="Times New Roman" panose="02020603050405020304" pitchFamily="18" charset="0"/>
              </a:rPr>
              <a:t> </a:t>
            </a:r>
            <a:br>
              <a:rPr lang="it-IT" altLang="it-IT" sz="2000">
                <a:latin typeface="Times New Roman" panose="02020603050405020304" pitchFamily="18" charset="0"/>
              </a:rPr>
            </a:br>
            <a:r>
              <a:rPr lang="it-IT" altLang="it-IT" sz="2000">
                <a:latin typeface="Times New Roman" panose="02020603050405020304" pitchFamily="18" charset="0"/>
              </a:rPr>
              <a:t>Izospin=1/2 </a:t>
            </a:r>
            <a:br>
              <a:rPr lang="it-IT" altLang="it-IT" sz="2000">
                <a:latin typeface="Times New Roman" panose="02020603050405020304" pitchFamily="18" charset="0"/>
              </a:rPr>
            </a:br>
            <a:r>
              <a:rPr lang="it-IT" altLang="it-IT" sz="2000">
                <a:latin typeface="Times New Roman" panose="02020603050405020304" pitchFamily="18" charset="0"/>
              </a:rPr>
              <a:t>Masa </a:t>
            </a:r>
            <a:r>
              <a:rPr lang="it-IT" altLang="it-IT" sz="2000" i="1">
                <a:latin typeface="Times New Roman" panose="02020603050405020304" pitchFamily="18" charset="0"/>
              </a:rPr>
              <a:t>m</a:t>
            </a:r>
            <a:r>
              <a:rPr lang="it-IT" altLang="it-IT" sz="2000">
                <a:latin typeface="Times New Roman" panose="02020603050405020304" pitchFamily="18" charset="0"/>
              </a:rPr>
              <a:t>=939.56563 ±0.00028 MeV  </a:t>
            </a:r>
            <a:br>
              <a:rPr lang="it-IT" altLang="it-IT" sz="2000">
                <a:latin typeface="Times New Roman" panose="02020603050405020304" pitchFamily="18" charset="0"/>
              </a:rPr>
            </a:br>
            <a:r>
              <a:rPr lang="it-IT" altLang="it-IT" sz="2000">
                <a:latin typeface="Times New Roman" panose="02020603050405020304" pitchFamily="18" charset="0"/>
              </a:rPr>
              <a:t>Czas </a:t>
            </a:r>
            <a:r>
              <a:rPr lang="it-IT" alt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ż</a:t>
            </a:r>
            <a:r>
              <a:rPr lang="it-IT" altLang="it-IT" sz="2000">
                <a:latin typeface="Times New Roman" panose="02020603050405020304" pitchFamily="18" charset="0"/>
              </a:rPr>
              <a:t>ycia t=888,65 ± 3,5 s (= kwadrans akademicki !)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04D1BD8-E401-DDDC-EF5D-2AED5B991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705600" cy="609600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chemeClr val="accent2"/>
                </a:solidFill>
                <a:latin typeface="Tahoma" panose="020B0604030504040204" pitchFamily="34" charset="0"/>
              </a:rPr>
              <a:t>Trzy kwarki dla kròla Marka</a:t>
            </a:r>
            <a:endParaRPr lang="it-IT" altLang="it-IT" sz="3600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FD6C99F5-8028-4FF6-18F4-2C295D53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21717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F0BD8406-2B02-7B27-5F16-E76FA451A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243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E17FE437-D5B0-5B15-17CE-0D444B325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1504950"/>
            <a:ext cx="215423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>
            <a:extLst>
              <a:ext uri="{FF2B5EF4-FFF2-40B4-BE49-F238E27FC236}">
                <a16:creationId xmlns:a16="http://schemas.microsoft.com/office/drawing/2014/main" id="{9F968126-FA03-60E1-43B3-427A78D96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42672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ahoma" panose="020B0604030504040204" pitchFamily="34" charset="0"/>
              </a:rPr>
              <a:t>Tak na dobrą sprawę, to nie wiadomo, o co Joyce'owi chodzi w "Finnegans Wake":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altLang="it-IT" sz="2000">
                <a:latin typeface="Tahoma" panose="020B0604030504040204" pitchFamily="34" charset="0"/>
              </a:rPr>
            </a:br>
            <a:r>
              <a:rPr lang="it-IT" altLang="it-IT" sz="2000" i="1">
                <a:latin typeface="Tahoma" panose="020B0604030504040204" pitchFamily="34" charset="0"/>
              </a:rPr>
              <a:t>- Three </a:t>
            </a:r>
            <a:r>
              <a:rPr lang="it-IT" altLang="it-IT" sz="2000" i="1">
                <a:solidFill>
                  <a:srgbClr val="FF3300"/>
                </a:solidFill>
                <a:latin typeface="Tahoma" panose="020B0604030504040204" pitchFamily="34" charset="0"/>
              </a:rPr>
              <a:t>quarks </a:t>
            </a:r>
            <a:r>
              <a:rPr lang="it-IT" altLang="it-IT" sz="2000" i="1">
                <a:latin typeface="Tahoma" panose="020B0604030504040204" pitchFamily="34" charset="0"/>
              </a:rPr>
              <a:t>for Muster Mark!</a:t>
            </a:r>
            <a:endParaRPr lang="it-IT" altLang="it-IT" sz="20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>
                <a:latin typeface="Tahoma" panose="020B0604030504040204" pitchFamily="34" charset="0"/>
              </a:rPr>
              <a:t>Sure he hasn't got much of a bark</a:t>
            </a:r>
            <a:endParaRPr lang="it-IT" altLang="it-IT" sz="20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>
                <a:latin typeface="Tahoma" panose="020B0604030504040204" pitchFamily="34" charset="0"/>
              </a:rPr>
              <a:t>And sure any he has it's all beside the mark.</a:t>
            </a:r>
            <a:endParaRPr lang="it-IT" altLang="it-IT" sz="20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altLang="it-IT" sz="2000">
                <a:latin typeface="Tahoma" panose="020B0604030504040204" pitchFamily="34" charset="0"/>
              </a:rPr>
            </a:br>
            <a:endParaRPr lang="it-IT" altLang="it-IT" sz="20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/>
              <a:t>bark</a:t>
            </a:r>
            <a:r>
              <a:rPr lang="it-IT" altLang="it-IT" sz="2000"/>
              <a:t> - 1) szczekanie 2) kora drzewa </a:t>
            </a:r>
            <a:br>
              <a:rPr lang="it-IT" altLang="it-IT" sz="2000"/>
            </a:br>
            <a:r>
              <a:rPr lang="it-IT" altLang="it-IT" sz="2000" b="1"/>
              <a:t>mark</a:t>
            </a:r>
            <a:r>
              <a:rPr lang="it-IT" altLang="it-IT" sz="2000"/>
              <a:t> - 1) znak, 2) ocena </a:t>
            </a:r>
            <a:br>
              <a:rPr lang="it-IT" altLang="it-IT" sz="2000"/>
            </a:br>
            <a:r>
              <a:rPr lang="it-IT" altLang="it-IT" sz="2000" b="1">
                <a:solidFill>
                  <a:srgbClr val="FF3300"/>
                </a:solidFill>
              </a:rPr>
              <a:t>quark</a:t>
            </a:r>
            <a:r>
              <a:rPr lang="it-IT" altLang="it-IT" sz="2000"/>
              <a:t> - 1) przydział dla Marka Mustera w "Finnegans Wake" </a:t>
            </a:r>
            <a:endParaRPr lang="it-IT" altLang="it-IT" sz="20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Tahoma" panose="020B0604030504040204" pitchFamily="34" charset="0"/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3218DCBE-FB59-089A-B4AE-1B236DAE5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3300"/>
                </a:solidFill>
                <a:latin typeface="Tahoma" panose="020B0604030504040204" pitchFamily="34" charset="0"/>
              </a:rPr>
              <a:t>Gell-Man (1963) hipoteza kwarkòw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BB87F0D-4B70-0FE6-B953-DF8E87761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it-IT" sz="3600"/>
              <a:t>Elementarne? Jest jeden problem</a:t>
            </a:r>
            <a:endParaRPr lang="en-US" altLang="it-IT" sz="3600"/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2FDCA0DA-F771-ECF7-3B06-10B79ECE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15890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>
            <a:extLst>
              <a:ext uri="{FF2B5EF4-FFF2-40B4-BE49-F238E27FC236}">
                <a16:creationId xmlns:a16="http://schemas.microsoft.com/office/drawing/2014/main" id="{6C13059B-56B9-F23B-AE90-E93901A06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1633537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>
            <a:extLst>
              <a:ext uri="{FF2B5EF4-FFF2-40B4-BE49-F238E27FC236}">
                <a16:creationId xmlns:a16="http://schemas.microsoft.com/office/drawing/2014/main" id="{BD5F34A3-6E85-1AC1-07E1-7AA1AA10C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31938"/>
            <a:ext cx="2081212" cy="3481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>
            <a:extLst>
              <a:ext uri="{FF2B5EF4-FFF2-40B4-BE49-F238E27FC236}">
                <a16:creationId xmlns:a16="http://schemas.microsoft.com/office/drawing/2014/main" id="{E677844E-0290-EA7D-4226-451259DC4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860550"/>
            <a:ext cx="2543175" cy="3757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8">
            <a:extLst>
              <a:ext uri="{FF2B5EF4-FFF2-40B4-BE49-F238E27FC236}">
                <a16:creationId xmlns:a16="http://schemas.microsoft.com/office/drawing/2014/main" id="{02436B7D-8FBA-7B03-7D53-578F9E868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484313"/>
            <a:ext cx="4608512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9">
            <a:extLst>
              <a:ext uri="{FF2B5EF4-FFF2-40B4-BE49-F238E27FC236}">
                <a16:creationId xmlns:a16="http://schemas.microsoft.com/office/drawing/2014/main" id="{ADD29031-80A2-3493-965D-A67FF2E8F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4056063"/>
            <a:ext cx="2508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>
                <a:solidFill>
                  <a:srgbClr val="FF0000"/>
                </a:solidFill>
              </a:rPr>
              <a:t>Odkrycie kwarku </a:t>
            </a:r>
            <a:r>
              <a:rPr lang="pl-PL" altLang="it-IT" sz="1400" i="1">
                <a:solidFill>
                  <a:srgbClr val="FF0000"/>
                </a:solidFill>
              </a:rPr>
              <a:t>dziwnego</a:t>
            </a:r>
            <a:r>
              <a:rPr lang="pl-PL" altLang="it-IT" sz="1400">
                <a:solidFill>
                  <a:srgbClr val="FF0000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400">
                <a:solidFill>
                  <a:srgbClr val="FF0000"/>
                </a:solidFill>
              </a:rPr>
              <a:t>Danysz i Pniewski, 1956</a:t>
            </a:r>
            <a:r>
              <a:rPr lang="pl-PL" altLang="it-IT" sz="1800">
                <a:solidFill>
                  <a:srgbClr val="FF0000"/>
                </a:solidFill>
              </a:rPr>
              <a:t> </a:t>
            </a:r>
            <a:endParaRPr lang="en-AU" altLang="it-IT" sz="1800">
              <a:solidFill>
                <a:srgbClr val="FF0000"/>
              </a:solidFill>
            </a:endParaRPr>
          </a:p>
        </p:txBody>
      </p:sp>
      <p:sp>
        <p:nvSpPr>
          <p:cNvPr id="30729" name="Text Box 10">
            <a:extLst>
              <a:ext uri="{FF2B5EF4-FFF2-40B4-BE49-F238E27FC236}">
                <a16:creationId xmlns:a16="http://schemas.microsoft.com/office/drawing/2014/main" id="{4223996E-9C25-1315-C8AE-50A88C22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630872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>
                <a:solidFill>
                  <a:srgbClr val="FF0000"/>
                </a:solidFill>
              </a:rPr>
              <a:t>Okrycie kwarku </a:t>
            </a:r>
            <a:r>
              <a:rPr lang="pl-PL" altLang="it-IT" sz="1800" i="1">
                <a:solidFill>
                  <a:srgbClr val="FF0000"/>
                </a:solidFill>
              </a:rPr>
              <a:t>bottom</a:t>
            </a:r>
            <a:r>
              <a:rPr lang="pl-PL" altLang="it-IT" sz="1800">
                <a:solidFill>
                  <a:srgbClr val="FF0000"/>
                </a:solidFill>
              </a:rPr>
              <a:t>, FermiLab, Chicago</a:t>
            </a:r>
            <a:endParaRPr lang="en-AU" altLang="it-IT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magine 4">
            <a:extLst>
              <a:ext uri="{FF2B5EF4-FFF2-40B4-BE49-F238E27FC236}">
                <a16:creationId xmlns:a16="http://schemas.microsoft.com/office/drawing/2014/main" id="{B57080E6-BBC3-1A71-4771-AA39439B0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20725"/>
            <a:ext cx="8288338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7C5365DD-940B-CEB8-71F4-67799417B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4000">
                <a:solidFill>
                  <a:schemeClr val="tx2"/>
                </a:solidFill>
              </a:rPr>
              <a:t>Składniki? Jest jeden problem</a:t>
            </a:r>
            <a:endParaRPr lang="en-US" altLang="it-IT" sz="4000">
              <a:solidFill>
                <a:schemeClr val="tx2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84961E-BDC9-224F-6B8F-9BD93DC994A1}"/>
              </a:ext>
            </a:extLst>
          </p:cNvPr>
          <p:cNvSpPr txBox="1"/>
          <p:nvPr/>
        </p:nvSpPr>
        <p:spPr>
          <a:xfrm>
            <a:off x="1475656" y="908322"/>
            <a:ext cx="64087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highlight>
                  <a:srgbClr val="FFFF00"/>
                </a:highlight>
              </a:rPr>
              <a:t>https://home.cern/science/physics/higgs-boson</a:t>
            </a:r>
          </a:p>
        </p:txBody>
      </p:sp>
      <p:sp>
        <p:nvSpPr>
          <p:cNvPr id="31749" name="CasellaDiTesto 8">
            <a:extLst>
              <a:ext uri="{FF2B5EF4-FFF2-40B4-BE49-F238E27FC236}">
                <a16:creationId xmlns:a16="http://schemas.microsoft.com/office/drawing/2014/main" id="{F9F00BB8-4679-54D8-AA74-4E8444526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78463"/>
            <a:ext cx="84566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1900" b="1"/>
              <a:t>Od czasów Einsteina (</a:t>
            </a:r>
            <a:r>
              <a:rPr lang="pl-PL" altLang="it-IT" sz="1900" b="1" i="1"/>
              <a:t>E=mc</a:t>
            </a:r>
            <a:r>
              <a:rPr lang="pl-PL" altLang="it-IT" sz="1900" b="1" baseline="30000"/>
              <a:t>2</a:t>
            </a:r>
            <a:r>
              <a:rPr lang="pl-PL" altLang="it-IT" sz="1900" b="1"/>
              <a:t>) wszystko może powstać ze wszystkiego</a:t>
            </a:r>
            <a:r>
              <a:rPr lang="pl-PL" altLang="it-IT" sz="1900" b="1" baseline="30000"/>
              <a:t>*</a:t>
            </a:r>
            <a:r>
              <a:rPr lang="pl-PL" altLang="it-IT" sz="1900" b="1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1900" b="1"/>
              <a:t>Nawet cięższe z lżejszego.oknm  Pojęcie „składnika” traci sens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it-IT" sz="160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1600"/>
              <a:t>*Oczywiście, z zachowaniem pewnych (licznych) reguł fizyki.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>
            <a:extLst>
              <a:ext uri="{FF2B5EF4-FFF2-40B4-BE49-F238E27FC236}">
                <a16:creationId xmlns:a16="http://schemas.microsoft.com/office/drawing/2014/main" id="{0DC72E06-7962-D993-B83E-690B77EE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11AC4655-7831-4B4A-24DE-98200BB68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533400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CCFF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it-IT" altLang="it-IT" sz="4000" b="1">
                <a:solidFill>
                  <a:srgbClr val="CCFF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Dziwny jest ten świat</a:t>
            </a:r>
            <a:r>
              <a:rPr lang="it-IT" altLang="it-IT" sz="3600" b="1">
                <a:solidFill>
                  <a:srgbClr val="CCFF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it-IT" altLang="it-IT"/>
              <a:t> 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B6AC3783-F949-FF26-0F07-FC7D31699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3124200"/>
            <a:ext cx="8999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“Na początku było Słowo (Logos)”</a:t>
            </a:r>
            <a:r>
              <a:rPr lang="it-IT" altLang="it-IT" sz="24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8CE00CDD-7836-8F0E-7996-0076889A6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93663"/>
            <a:ext cx="8229600" cy="1143001"/>
          </a:xfrm>
        </p:spPr>
        <p:txBody>
          <a:bodyPr/>
          <a:lstStyle/>
          <a:p>
            <a:r>
              <a:rPr lang="pl-PL" altLang="en-US" sz="3600"/>
              <a:t>Jońska </a:t>
            </a:r>
            <a:r>
              <a:rPr lang="pl-PL" altLang="en-US" sz="3600" i="1"/>
              <a:t>szkoła</a:t>
            </a:r>
            <a:r>
              <a:rPr lang="pl-PL" altLang="en-US" sz="3600"/>
              <a:t> filozofii przyrody</a:t>
            </a:r>
            <a:endParaRPr lang="en-US" altLang="en-US" sz="360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79A0213-421A-D27C-C687-99C0C606A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1049338"/>
            <a:ext cx="7596188" cy="54530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8289C24-E2D1-9E4B-9545-6880E67C9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it-IT" altLang="it-IT" sz="4000">
                <a:solidFill>
                  <a:schemeClr val="accent2"/>
                </a:solidFill>
                <a:latin typeface="Tahoma" panose="020B0604030504040204" pitchFamily="34" charset="0"/>
              </a:rPr>
              <a:t>Kwark i jego rodzina …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B42E6C43-1AD5-6A4F-1789-F9A646E45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19081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4FFE9129-251C-3FF4-4548-DCEA8938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6635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A8793CF4-F1DB-FCA2-75C5-A2B37A628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9255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D3F8A3F1-5F15-B8E6-3228-C71E4793A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27432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EDD8489F-A48E-A96D-3485-5ED3C1615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870325"/>
            <a:ext cx="306387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55B2DA55-696C-3FEE-1B6B-2B079CED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59182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>
            <a:extLst>
              <a:ext uri="{FF2B5EF4-FFF2-40B4-BE49-F238E27FC236}">
                <a16:creationId xmlns:a16="http://schemas.microsoft.com/office/drawing/2014/main" id="{E03C1BD6-4E26-C6E7-3DB1-EB8AED313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259397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>
            <a:extLst>
              <a:ext uri="{FF2B5EF4-FFF2-40B4-BE49-F238E27FC236}">
                <a16:creationId xmlns:a16="http://schemas.microsoft.com/office/drawing/2014/main" id="{E5CEFA8E-3B5B-9FE1-A2FB-06B2C9448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5939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>
            <a:extLst>
              <a:ext uri="{FF2B5EF4-FFF2-40B4-BE49-F238E27FC236}">
                <a16:creationId xmlns:a16="http://schemas.microsoft.com/office/drawing/2014/main" id="{D82855B7-067F-2EB2-9C9A-9F9787271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624840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17BEFE0-0379-E3FC-B470-DD62FA53B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838200"/>
          </a:xfrm>
        </p:spPr>
        <p:txBody>
          <a:bodyPr/>
          <a:lstStyle/>
          <a:p>
            <a:pPr eaLnBrk="1" hangingPunct="1"/>
            <a:r>
              <a:rPr lang="pl-PL" altLang="it-IT" sz="34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Cząstki elementarne, jak k</a:t>
            </a:r>
            <a:r>
              <a:rPr lang="it-IT" altLang="it-IT" sz="34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rólik z kapelusza</a:t>
            </a:r>
            <a:r>
              <a:rPr lang="it-IT" altLang="it-IT" sz="3400"/>
              <a:t> 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9330781B-44DF-49BC-947D-C3BC106E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8675"/>
            <a:ext cx="390842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A364C266-F8C6-583F-DE95-9C557CA19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3417888"/>
            <a:ext cx="29845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025D89E5-C4B8-2099-918D-E80CCAA81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25146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id="{45D86D27-AD80-1785-CC64-00D51E650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1179513"/>
            <a:ext cx="47005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b="1">
                <a:solidFill>
                  <a:schemeClr val="accent2"/>
                </a:solidFill>
                <a:latin typeface="Tahoma" panose="020B0604030504040204" pitchFamily="34" charset="0"/>
              </a:rPr>
              <a:t>Większe „składa się”</a:t>
            </a:r>
            <a:r>
              <a:rPr lang="it-IT" altLang="it-IT" sz="2000" b="1">
                <a:solidFill>
                  <a:schemeClr val="accent2"/>
                </a:solidFill>
                <a:latin typeface="Tahoma" panose="020B0604030504040204" pitchFamily="34" charset="0"/>
              </a:rPr>
              <a:t> z </a:t>
            </a:r>
            <a:r>
              <a:rPr lang="pl-PL" altLang="it-IT" sz="2000" b="1">
                <a:solidFill>
                  <a:schemeClr val="accent2"/>
                </a:solidFill>
                <a:latin typeface="Tahoma" panose="020B0604030504040204" pitchFamily="34" charset="0"/>
              </a:rPr>
              <a:t>mniejszego</a:t>
            </a:r>
            <a:r>
              <a:rPr lang="it-IT" altLang="it-IT" sz="2000" b="1">
                <a:solidFill>
                  <a:schemeClr val="accent2"/>
                </a:solidFill>
                <a:latin typeface="Tahoma" panose="020B060403050404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3300"/>
                </a:solidFill>
                <a:latin typeface="Tahoma" panose="020B0604030504040204" pitchFamily="34" charset="0"/>
              </a:rPr>
              <a:t>0.5 + 0.5 =  1764 + …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8E6676FE-5527-84CB-5327-FA2BE985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257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accent2"/>
                </a:solidFill>
                <a:latin typeface="Tahoma" panose="020B0604030504040204" pitchFamily="34" charset="0"/>
              </a:rPr>
              <a:t>e</a:t>
            </a:r>
            <a:r>
              <a:rPr lang="it-IT" altLang="it-IT" sz="2400" b="1" baseline="30000">
                <a:solidFill>
                  <a:schemeClr val="accent2"/>
                </a:solidFill>
                <a:latin typeface="Tahoma" panose="020B0604030504040204" pitchFamily="34" charset="0"/>
              </a:rPr>
              <a:t>-</a:t>
            </a:r>
            <a:r>
              <a:rPr lang="it-IT" altLang="it-IT" sz="2400" b="1">
                <a:solidFill>
                  <a:schemeClr val="accent2"/>
                </a:solidFill>
                <a:latin typeface="Tahoma" panose="020B0604030504040204" pitchFamily="34" charset="0"/>
              </a:rPr>
              <a:t> + e</a:t>
            </a:r>
            <a:r>
              <a:rPr lang="it-IT" altLang="it-IT" sz="2400" b="1" baseline="30000">
                <a:solidFill>
                  <a:schemeClr val="accent2"/>
                </a:solidFill>
                <a:latin typeface="Tahoma" panose="020B0604030504040204" pitchFamily="34" charset="0"/>
              </a:rPr>
              <a:t>+ </a:t>
            </a:r>
            <a:r>
              <a:rPr lang="it-IT" altLang="it-IT" sz="2400" b="1">
                <a:solidFill>
                  <a:schemeClr val="accent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→ </a:t>
            </a:r>
            <a:r>
              <a:rPr lang="it-IT" altLang="it-IT" sz="2400" b="1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τ + …</a:t>
            </a:r>
            <a:endParaRPr lang="it-IT" altLang="it-IT" sz="2400" b="1">
              <a:solidFill>
                <a:schemeClr val="accent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0C358D3F-2C3F-DD7D-FBCE-D84006C5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2909888"/>
            <a:ext cx="119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  <a:latin typeface="Times New Roman" panose="02020603050405020304" pitchFamily="18" charset="0"/>
              </a:rPr>
              <a:t>lepton tau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E0656FFE-C278-C590-F079-9FE5AC3FC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3" y="3244850"/>
            <a:ext cx="2197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W. Gòral, MON 1978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6D5EB140-FC11-A44D-B6EB-25E0BB46E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4783138"/>
            <a:ext cx="3201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3300"/>
                </a:solidFill>
                <a:latin typeface="Times New Roman" panose="02020603050405020304" pitchFamily="18" charset="0"/>
              </a:rPr>
              <a:t>Einstein: E = mc</a:t>
            </a:r>
            <a:r>
              <a:rPr lang="it-IT" altLang="it-IT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endParaRPr lang="it-IT" altLang="it-IT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7" name="pole tekstowe 2">
            <a:extLst>
              <a:ext uri="{FF2B5EF4-FFF2-40B4-BE49-F238E27FC236}">
                <a16:creationId xmlns:a16="http://schemas.microsoft.com/office/drawing/2014/main" id="{164EC573-217E-19F1-2937-1CC07AB14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5597525"/>
            <a:ext cx="8874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000" b="1"/>
              <a:t>Od czasów Einsteina (</a:t>
            </a:r>
            <a:r>
              <a:rPr lang="pl-PL" altLang="it-IT" sz="2000" b="1" i="1"/>
              <a:t>E=mc</a:t>
            </a:r>
            <a:r>
              <a:rPr lang="pl-PL" altLang="it-IT" sz="2000" b="1" baseline="30000"/>
              <a:t>2</a:t>
            </a:r>
            <a:r>
              <a:rPr lang="pl-PL" altLang="it-IT" sz="2000" b="1"/>
              <a:t>) wszystko może powstać ze wszystkiego</a:t>
            </a:r>
            <a:r>
              <a:rPr lang="pl-PL" altLang="it-IT" sz="2000" b="1" baseline="30000"/>
              <a:t>*</a:t>
            </a:r>
            <a:r>
              <a:rPr lang="pl-PL" altLang="it-IT" sz="2000" b="1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000" b="1"/>
              <a:t>Nawet cięższe z lżejszego. Pojęcie „składnika” traci sens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it-IT" sz="140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1400"/>
              <a:t>*Oczywiście, z zachowaniem pewnych (licznych) reguł fizyki.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A92E2396-81B1-F1F5-4400-C94A5CB64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4343400" cy="381000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rgbClr val="990000"/>
                </a:solidFill>
                <a:latin typeface="Tahoma" panose="020B0604030504040204" pitchFamily="34" charset="0"/>
              </a:rPr>
              <a:t>Nie-podzielny ?</a:t>
            </a:r>
          </a:p>
        </p:txBody>
      </p:sp>
      <p:pic>
        <p:nvPicPr>
          <p:cNvPr id="49157" name="Picture 1029">
            <a:extLst>
              <a:ext uri="{FF2B5EF4-FFF2-40B4-BE49-F238E27FC236}">
                <a16:creationId xmlns:a16="http://schemas.microsoft.com/office/drawing/2014/main" id="{824EC401-DFB4-7812-2DC0-9C24BDE7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10509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031">
            <a:extLst>
              <a:ext uri="{FF2B5EF4-FFF2-40B4-BE49-F238E27FC236}">
                <a16:creationId xmlns:a16="http://schemas.microsoft.com/office/drawing/2014/main" id="{CD929F50-A452-F2E2-275C-C71EEE391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Line 1032">
            <a:extLst>
              <a:ext uri="{FF2B5EF4-FFF2-40B4-BE49-F238E27FC236}">
                <a16:creationId xmlns:a16="http://schemas.microsoft.com/office/drawing/2014/main" id="{B39A8127-4408-18DC-3071-31E1DAB9F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419600"/>
            <a:ext cx="0" cy="457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64" name="Picture 1036">
            <a:extLst>
              <a:ext uri="{FF2B5EF4-FFF2-40B4-BE49-F238E27FC236}">
                <a16:creationId xmlns:a16="http://schemas.microsoft.com/office/drawing/2014/main" id="{71981607-3078-92C7-3517-653F8706A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297973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037">
            <a:extLst>
              <a:ext uri="{FF2B5EF4-FFF2-40B4-BE49-F238E27FC236}">
                <a16:creationId xmlns:a16="http://schemas.microsoft.com/office/drawing/2014/main" id="{FDA39FFB-ADBD-8463-3607-7418D287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2895600"/>
            <a:ext cx="29289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6" name="Line 1038">
            <a:extLst>
              <a:ext uri="{FF2B5EF4-FFF2-40B4-BE49-F238E27FC236}">
                <a16:creationId xmlns:a16="http://schemas.microsoft.com/office/drawing/2014/main" id="{A6D1EB60-ACBE-895C-264D-E5E594D63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362200"/>
            <a:ext cx="0" cy="457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Text Box 1039">
            <a:extLst>
              <a:ext uri="{FF2B5EF4-FFF2-40B4-BE49-F238E27FC236}">
                <a16:creationId xmlns:a16="http://schemas.microsoft.com/office/drawing/2014/main" id="{285F36F6-1FB9-9717-9C8A-F3A32E37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096000"/>
            <a:ext cx="1912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accent2"/>
                </a:solidFill>
                <a:latin typeface="Tahoma" panose="020B0604030504040204" pitchFamily="34" charset="0"/>
              </a:rPr>
              <a:t>Boson Higgsa</a:t>
            </a:r>
          </a:p>
        </p:txBody>
      </p:sp>
      <p:pic>
        <p:nvPicPr>
          <p:cNvPr id="49168" name="Picture 1040">
            <a:extLst>
              <a:ext uri="{FF2B5EF4-FFF2-40B4-BE49-F238E27FC236}">
                <a16:creationId xmlns:a16="http://schemas.microsoft.com/office/drawing/2014/main" id="{7C5483EA-99C4-7A69-8958-2AB833C70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16398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9" name="Line 1041">
            <a:extLst>
              <a:ext uri="{FF2B5EF4-FFF2-40B4-BE49-F238E27FC236}">
                <a16:creationId xmlns:a16="http://schemas.microsoft.com/office/drawing/2014/main" id="{AD6445DF-D8B8-D083-510D-5F6490E0F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362200"/>
            <a:ext cx="0" cy="457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Text Box 1042">
            <a:extLst>
              <a:ext uri="{FF2B5EF4-FFF2-40B4-BE49-F238E27FC236}">
                <a16:creationId xmlns:a16="http://schemas.microsoft.com/office/drawing/2014/main" id="{27724286-8ED8-63C0-A915-3F6483C7690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600200" y="2819400"/>
            <a:ext cx="5146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ź</a:t>
            </a:r>
            <a:r>
              <a:rPr lang="it-IT" altLang="it-IT" b="1">
                <a:solidFill>
                  <a:srgbClr val="FF3300"/>
                </a:solidFill>
                <a:latin typeface="Tahoma" panose="020B0604030504040204" pitchFamily="34" charset="0"/>
              </a:rPr>
              <a:t>le postawione pytanie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magine 3">
            <a:extLst>
              <a:ext uri="{FF2B5EF4-FFF2-40B4-BE49-F238E27FC236}">
                <a16:creationId xmlns:a16="http://schemas.microsoft.com/office/drawing/2014/main" id="{54FBE419-1110-84A2-33EE-92AC472E6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2483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olo 1">
            <a:extLst>
              <a:ext uri="{FF2B5EF4-FFF2-40B4-BE49-F238E27FC236}">
                <a16:creationId xmlns:a16="http://schemas.microsoft.com/office/drawing/2014/main" id="{FB947AB4-360F-7DED-039A-83678F838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19575" y="476250"/>
            <a:ext cx="5267325" cy="1143000"/>
          </a:xfrm>
        </p:spPr>
        <p:txBody>
          <a:bodyPr/>
          <a:lstStyle/>
          <a:p>
            <a:r>
              <a:rPr lang="pl-PL" altLang="it-IT" sz="3200"/>
              <a:t>Materia czy energia?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>
            <a:extLst>
              <a:ext uri="{FF2B5EF4-FFF2-40B4-BE49-F238E27FC236}">
                <a16:creationId xmlns:a16="http://schemas.microsoft.com/office/drawing/2014/main" id="{59E4FF8F-E5EF-F686-7A80-CC5BAD278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it-IT" altLang="pl-PL" sz="3600"/>
              <a:t>Epi</a:t>
            </a:r>
            <a:r>
              <a:rPr lang="pl-PL" altLang="pl-PL" sz="3600"/>
              <a:t>k</a:t>
            </a:r>
            <a:r>
              <a:rPr lang="it-IT" altLang="pl-PL" sz="3600"/>
              <a:t>ur (</a:t>
            </a:r>
            <a:r>
              <a:rPr lang="pl-PL" altLang="pl-PL" sz="3600"/>
              <a:t>z</a:t>
            </a:r>
            <a:r>
              <a:rPr lang="it-IT" altLang="pl-PL" sz="3600"/>
              <a:t> Samos, 341-271 </a:t>
            </a:r>
            <a:r>
              <a:rPr lang="pl-PL" altLang="pl-PL" sz="3600"/>
              <a:t>p.n.e.</a:t>
            </a:r>
            <a:r>
              <a:rPr lang="it-IT" altLang="pl-PL" sz="3600"/>
              <a:t>)</a:t>
            </a:r>
            <a:endParaRPr lang="pl-PL" altLang="pl-PL" sz="36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0FED62-98FD-63C7-ECF1-7F862D535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303338"/>
            <a:ext cx="8856663" cy="4525962"/>
          </a:xfrm>
        </p:spPr>
        <p:txBody>
          <a:bodyPr/>
          <a:lstStyle/>
          <a:p>
            <a:pPr>
              <a:defRPr/>
            </a:pPr>
            <a:r>
              <a:rPr lang="pl-PL" sz="2000" b="1" dirty="0"/>
              <a:t>Lód </a:t>
            </a:r>
            <a:r>
              <a:rPr lang="pl-PL" sz="2000" dirty="0"/>
              <a:t>powstaje dlatego, że woda wyrzuca okrągłe elementy, a nieregularne łączą się z kanciastymi, które się w nim znajdują, lub też dlatego, że pierwiastki o takiej budowie są dodawane z zewnątrz, aby po skupieniu określić zestalenie się wody, po wydaleniu pewnej ilości okrągłych </a:t>
            </a:r>
            <a:r>
              <a:rPr lang="it-IT" sz="2000" dirty="0" err="1"/>
              <a:t>element</a:t>
            </a:r>
            <a:r>
              <a:rPr lang="pl-PL" sz="2000" dirty="0"/>
              <a:t>ów.</a:t>
            </a:r>
            <a:endParaRPr lang="it-IT" sz="2000" dirty="0"/>
          </a:p>
          <a:p>
            <a:pPr>
              <a:defRPr/>
            </a:pPr>
            <a:r>
              <a:rPr lang="pl-PL" sz="2000" b="1" dirty="0"/>
              <a:t>Tęcza</a:t>
            </a:r>
            <a:r>
              <a:rPr lang="pl-PL" sz="2000" dirty="0"/>
              <a:t> powstaje w wyniku świecenia słońca w wilgotnym powietrzu [...] Kolisty kształt obrazu wynika z tego, że odległość tęczy jest postrzegana przez nasz wzrok jako równa ze wszystkich stron, lub z tego, że atomy zawarte w powietrzu lub w chmurach łączą się pod naporem samego powietrza i to ich skupienie przybiera okrągły kształt</a:t>
            </a:r>
            <a:r>
              <a:rPr lang="it-IT" sz="2000" dirty="0"/>
              <a:t>.</a:t>
            </a:r>
            <a:r>
              <a:rPr lang="pl-PL" sz="2000" dirty="0"/>
              <a:t> [1]</a:t>
            </a:r>
            <a:endParaRPr lang="it-IT" sz="2000" dirty="0"/>
          </a:p>
          <a:p>
            <a:pPr>
              <a:defRPr/>
            </a:pPr>
            <a:r>
              <a:rPr lang="pl-PL" sz="2000" dirty="0">
                <a:solidFill>
                  <a:schemeClr val="accent2"/>
                </a:solidFill>
              </a:rPr>
              <a:t>Oczywiście, oba opisy są zupełnie błędne z punktu widzenia elementarnej wiedzy naukowej.</a:t>
            </a:r>
          </a:p>
          <a:p>
            <a:pPr>
              <a:defRPr/>
            </a:pPr>
            <a:r>
              <a:rPr lang="pl-PL" sz="2000" dirty="0">
                <a:solidFill>
                  <a:schemeClr val="accent2"/>
                </a:solidFill>
              </a:rPr>
              <a:t>Ale Epikur pisał również o szczęściu – przez które rozumiał „rozsądne, mądre i prawe życie” a nie pogoń za przyjemnościami. [2]</a:t>
            </a:r>
          </a:p>
          <a:p>
            <a:pPr>
              <a:defRPr/>
            </a:pPr>
            <a:endParaRPr lang="it-IT" sz="2000" dirty="0"/>
          </a:p>
          <a:p>
            <a:pPr marL="0" indent="0">
              <a:buFontTx/>
              <a:buNone/>
              <a:defRPr/>
            </a:pPr>
            <a:r>
              <a:rPr lang="pl-PL" sz="1600" dirty="0"/>
              <a:t>[1] </a:t>
            </a:r>
            <a:r>
              <a:rPr lang="it-IT" sz="1600" dirty="0"/>
              <a:t>Epicuro, </a:t>
            </a:r>
            <a:r>
              <a:rPr lang="it-IT" sz="1600" i="1" dirty="0"/>
              <a:t>Lettere. Sulla fisica, </a:t>
            </a:r>
            <a:r>
              <a:rPr lang="pl-PL" sz="1600" i="1" dirty="0"/>
              <a:t>s</a:t>
            </a:r>
            <a:r>
              <a:rPr lang="it-IT" sz="1600" i="1" dirty="0" err="1"/>
              <a:t>ul</a:t>
            </a:r>
            <a:r>
              <a:rPr lang="it-IT" sz="1600" i="1" dirty="0"/>
              <a:t> cielo e sulla felicità</a:t>
            </a:r>
            <a:r>
              <a:rPr lang="it-IT" sz="1600" dirty="0"/>
              <a:t>. Fabbri editori, Milano 1996,</a:t>
            </a:r>
            <a:r>
              <a:rPr lang="pl-PL" sz="1600" dirty="0"/>
              <a:t> </a:t>
            </a:r>
            <a:r>
              <a:rPr lang="pl-PL" sz="1600" i="1" dirty="0"/>
              <a:t>Lettera a Pitocle,</a:t>
            </a:r>
            <a:r>
              <a:rPr lang="it-IT" sz="1600" dirty="0"/>
              <a:t> </a:t>
            </a:r>
            <a:r>
              <a:rPr lang="it-IT" sz="1600" dirty="0" err="1"/>
              <a:t>str</a:t>
            </a:r>
            <a:r>
              <a:rPr lang="it-IT" sz="1600" dirty="0"/>
              <a:t>. 103</a:t>
            </a:r>
            <a:r>
              <a:rPr lang="pl-PL" sz="1600" dirty="0"/>
              <a:t>. [2] </a:t>
            </a:r>
            <a:r>
              <a:rPr lang="pl-PL" sz="1600" dirty="0" err="1"/>
              <a:t>Introduzione</a:t>
            </a:r>
            <a:r>
              <a:rPr lang="pl-PL" sz="1600" dirty="0"/>
              <a:t> </a:t>
            </a:r>
            <a:r>
              <a:rPr lang="pl-PL" sz="1600" dirty="0" err="1"/>
              <a:t>Nicoletta</a:t>
            </a:r>
            <a:r>
              <a:rPr lang="pl-PL" sz="1600" dirty="0"/>
              <a:t> </a:t>
            </a:r>
            <a:r>
              <a:rPr lang="pl-PL" sz="1600" dirty="0" err="1"/>
              <a:t>Rusello</a:t>
            </a:r>
            <a:r>
              <a:rPr lang="pl-PL" sz="1600" dirty="0"/>
              <a:t>, str. 44.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673CB7F-7892-3AC1-57B9-BB94D4E5E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438" y="12700"/>
            <a:ext cx="8912225" cy="1143000"/>
          </a:xfrm>
        </p:spPr>
        <p:txBody>
          <a:bodyPr/>
          <a:lstStyle/>
          <a:p>
            <a:pPr eaLnBrk="1" hangingPunct="1"/>
            <a:r>
              <a:rPr lang="pl-PL" altLang="it-IT" sz="3400"/>
              <a:t>Św. Tomasz z Akwinu: Zróżnicowanie materii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0B38707-7EF7-EE42-CF73-B76DCE970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518525" cy="45259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it-IT" sz="2000" b="1" i="1"/>
              <a:t>71. Przyczyną zróżnicowania rzeczy nie jest zróżnicowanie materii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it-IT" sz="2000"/>
              <a:t>Jasno też wynika z powyższego, że przyczyną zróżnicowania rzeczy nie jest zróżnicowanie materii. [...] Zatem materia nie jest przyczyną zróżnicowania w rzeczach, jakie Bóg stworzył. [...]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it-IT" sz="2000"/>
              <a:t>Otóż formy nie mają istnienia ze względu na materię, lecz raczej materie ze względu na formy.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it-IT" sz="2000"/>
              <a:t>Zatem również formy [orbitale elektronowe] nie dlatego są zróżnicowane, że materie są zróżnicowanie, lecz raczej dlatego zostały utworzone zróżnicowane materie, aby odpowiadały zróżnicowanym formom. 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it-IT" sz="2000" i="1"/>
              <a:t>Compedium Theologiae</a:t>
            </a:r>
            <a:r>
              <a:rPr lang="pl-PL" altLang="it-IT" sz="2000"/>
              <a:t>, art. 71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it-IT" sz="2000">
                <a:solidFill>
                  <a:schemeClr val="accent2"/>
                </a:solidFill>
              </a:rPr>
              <a:t>Gdyby elektrony nie podlegały „zakazowi Pauliego”, a zachowywały się jak cząstki światła (fotony, w wiązce lasera. Byłyby wszystkie identyczne, stłoczone jak pingwiny na lodzie. 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it-IT" sz="2000">
                <a:solidFill>
                  <a:schemeClr val="accent2"/>
                </a:solidFill>
              </a:rPr>
              <a:t>Nie byłoby żadnej chemii ani biologii, ani życia, ani tego wykładu…</a:t>
            </a:r>
            <a:endParaRPr lang="pl-PL" altLang="it-IT" sz="2000" baseline="3000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pl-PL" altLang="it-IT" sz="2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>
            <a:extLst>
              <a:ext uri="{FF2B5EF4-FFF2-40B4-BE49-F238E27FC236}">
                <a16:creationId xmlns:a16="http://schemas.microsoft.com/office/drawing/2014/main" id="{8AC81F48-FE4F-AD8D-815F-F1C5138B85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pl-PL" sz="3600"/>
              <a:t>Podsumowanie</a:t>
            </a:r>
            <a:endParaRPr lang="pl-PL" altLang="pl-PL" sz="3600"/>
          </a:p>
        </p:txBody>
      </p:sp>
      <p:sp>
        <p:nvSpPr>
          <p:cNvPr id="39939" name="Segnaposto contenuto 2">
            <a:extLst>
              <a:ext uri="{FF2B5EF4-FFF2-40B4-BE49-F238E27FC236}">
                <a16:creationId xmlns:a16="http://schemas.microsoft.com/office/drawing/2014/main" id="{3BBD7FD3-A929-3B90-4A47-95847A9F35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16038"/>
            <a:ext cx="8867775" cy="4525962"/>
          </a:xfrm>
        </p:spPr>
        <p:txBody>
          <a:bodyPr/>
          <a:lstStyle/>
          <a:p>
            <a:r>
              <a:rPr lang="pl-PL" altLang="pl-PL" sz="2100"/>
              <a:t>Oczywiście, w wizji Człowieka, jako fenomenu umysłu (czyli świata nieśmiertelnego) traktujemy Demokryta (i innych filozofów) z całym szacunkiem: dysponując ograniczonymi danymi doświadczalnymi, całkiem nieźle radzili sobie ze złożonymi zagadnieniami filozofii przyrody.</a:t>
            </a:r>
          </a:p>
          <a:p>
            <a:r>
              <a:rPr lang="pl-PL" altLang="pl-PL" sz="2100"/>
              <a:t>Dziś, zagadnienia atomowe pozostawiamy specjalistom fizykom, chemikom, biologom</a:t>
            </a:r>
          </a:p>
          <a:p>
            <a:r>
              <a:rPr lang="pl-PL" altLang="pl-PL" sz="2100"/>
              <a:t>Co nie oznacza, że niektóre z zagadnień, np. „zakaz Pauliego”, który wymusza zasadniczą różnicę własności chemicznych, fizycznych (i biologicznych) między atomem neonu (10 elektronów, gaz chemicznie nieaktywny) a sodem (11 elektronów, jeden z metali najbardziej reaktywnych), jest nadal „postulatem”, mocno, mocno metafizycznym  </a:t>
            </a:r>
          </a:p>
        </p:txBody>
      </p:sp>
      <p:sp>
        <p:nvSpPr>
          <p:cNvPr id="39940" name="pole tekstowe 1">
            <a:extLst>
              <a:ext uri="{FF2B5EF4-FFF2-40B4-BE49-F238E27FC236}">
                <a16:creationId xmlns:a16="http://schemas.microsoft.com/office/drawing/2014/main" id="{BDDA9371-57B9-7241-8FA6-09D318390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842000"/>
            <a:ext cx="285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2400">
                <a:solidFill>
                  <a:srgbClr val="FF0000"/>
                </a:solidFill>
              </a:rPr>
              <a:t>Dziękuję za uwagę!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149D197-574F-A4FC-CCE6-753E31C9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3327400"/>
            <a:ext cx="46386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050">
            <a:extLst>
              <a:ext uri="{FF2B5EF4-FFF2-40B4-BE49-F238E27FC236}">
                <a16:creationId xmlns:a16="http://schemas.microsoft.com/office/drawing/2014/main" id="{EFE71943-B13E-65B3-0F6D-234F679730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34938"/>
            <a:ext cx="7772400" cy="533400"/>
          </a:xfrm>
        </p:spPr>
        <p:txBody>
          <a:bodyPr/>
          <a:lstStyle/>
          <a:p>
            <a:pPr eaLnBrk="1" hangingPunct="1"/>
            <a:r>
              <a:rPr lang="pl-PL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Heraklit (ok. 500 p.n.e.): </a:t>
            </a:r>
            <a:r>
              <a:rPr lang="pl-PL" altLang="it-IT" sz="3600" i="1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ogień</a:t>
            </a:r>
            <a:endParaRPr lang="pl-PL" altLang="it-IT" sz="3600">
              <a:solidFill>
                <a:srgbClr val="99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2051">
            <a:extLst>
              <a:ext uri="{FF2B5EF4-FFF2-40B4-BE49-F238E27FC236}">
                <a16:creationId xmlns:a16="http://schemas.microsoft.com/office/drawing/2014/main" id="{A104396E-ED44-9F83-C627-177046B17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98500"/>
            <a:ext cx="88392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it-IT" sz="2000">
                <a:solidFill>
                  <a:schemeClr val="accent2"/>
                </a:solidFill>
                <a:cs typeface="Times New Roman" panose="02020603050405020304" pitchFamily="18" charset="0"/>
              </a:rPr>
              <a:t>- Pochodził z rodu założyciela kolonii w Efezie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000">
                <a:solidFill>
                  <a:schemeClr val="accent2"/>
                </a:solidFill>
                <a:cs typeface="Times New Roman" panose="02020603050405020304" pitchFamily="18" charset="0"/>
              </a:rPr>
              <a:t>- Odstąpił godność po ojcu bratu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000">
                <a:solidFill>
                  <a:schemeClr val="accent2"/>
                </a:solidFill>
                <a:cs typeface="Times New Roman" panose="02020603050405020304" pitchFamily="18" charset="0"/>
              </a:rPr>
              <a:t>- Mimo, że do Miletu było 40 km, z Anaksymenesem nie współpracował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000">
                <a:solidFill>
                  <a:schemeClr val="accent2"/>
                </a:solidFill>
                <a:cs typeface="Times New Roman" panose="02020603050405020304" pitchFamily="18" charset="0"/>
              </a:rPr>
              <a:t>- Jego traktat omawia: 1) kosmologię, 2) politykę, teologię: rozszerzył więc zakres zainteresowań filozofów „jońskich: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000" i="1">
                <a:solidFill>
                  <a:schemeClr val="tx2"/>
                </a:solidFill>
                <a:cs typeface="Times New Roman" panose="02020603050405020304" pitchFamily="18" charset="0"/>
              </a:rPr>
              <a:t>Arche</a:t>
            </a:r>
            <a:r>
              <a:rPr lang="pl-PL" altLang="it-IT" sz="2000">
                <a:solidFill>
                  <a:schemeClr val="tx2"/>
                </a:solidFill>
                <a:cs typeface="Times New Roman" panose="02020603050405020304" pitchFamily="18" charset="0"/>
              </a:rPr>
              <a:t> to ogień: „spływając z górnych siedzib ogień zamienia się w powietrze, ono znów opadając skrapla się w wodę, a woda spływa na ziemię i wsiąka w nią; ale znów ziemia paruje, wyziewy jej tworzą wodę, ta przetwarza się w chmury i wraca do górnej ojczyzny jako ogień” (Wł. Tatarkiewicz, t. I, str. 30)  </a:t>
            </a:r>
            <a:endParaRPr lang="pl-PL" altLang="it-IT" sz="2000" i="1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3" name="Google Shape;504;p22">
            <a:extLst>
              <a:ext uri="{FF2B5EF4-FFF2-40B4-BE49-F238E27FC236}">
                <a16:creationId xmlns:a16="http://schemas.microsoft.com/office/drawing/2014/main" id="{C852A392-6047-4ED2-0426-6F69C905688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48063"/>
            <a:ext cx="33274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pole tekstowe 3">
            <a:extLst>
              <a:ext uri="{FF2B5EF4-FFF2-40B4-BE49-F238E27FC236}">
                <a16:creationId xmlns:a16="http://schemas.microsoft.com/office/drawing/2014/main" id="{DD1FB3BC-C68E-6FDC-4052-6A47CBEF7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5" y="6488113"/>
            <a:ext cx="464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900"/>
              <a:t>https://www.researchgate.net/publication/283762352_Influence_of_Atmospheric_Electric_Fields_on_the_Radio_Emission_from_Extensive_Air_Showers/figures?lo=1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50">
            <a:extLst>
              <a:ext uri="{FF2B5EF4-FFF2-40B4-BE49-F238E27FC236}">
                <a16:creationId xmlns:a16="http://schemas.microsoft.com/office/drawing/2014/main" id="{DBF84523-DEA5-B85E-4010-060A83D3EB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34938"/>
            <a:ext cx="7772400" cy="533400"/>
          </a:xfrm>
        </p:spPr>
        <p:txBody>
          <a:bodyPr/>
          <a:lstStyle/>
          <a:p>
            <a:pPr eaLnBrk="1" hangingPunct="1"/>
            <a:r>
              <a:rPr lang="pl-PL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Heraklit (ok. 500 p.n.e.): </a:t>
            </a:r>
            <a:r>
              <a:rPr lang="pl-PL" altLang="it-IT" sz="3600" i="1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panta rei</a:t>
            </a:r>
            <a:endParaRPr lang="pl-PL" altLang="it-IT" sz="3600">
              <a:solidFill>
                <a:srgbClr val="99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2051">
            <a:extLst>
              <a:ext uri="{FF2B5EF4-FFF2-40B4-BE49-F238E27FC236}">
                <a16:creationId xmlns:a16="http://schemas.microsoft.com/office/drawing/2014/main" id="{70E1B519-1FBF-AC50-5370-7F59A048B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98500"/>
            <a:ext cx="9036050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it-IT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- Istotą rzeczy jest zmienność. Nie wchodzimy dwa razy do tej samej rzeki –     i woda jest inna i my zmieniliśmy się w międzyczasie.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it-IT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- </a:t>
            </a:r>
            <a:r>
              <a:rPr lang="pl-PL" altLang="it-IT" sz="2000" dirty="0">
                <a:cs typeface="Times New Roman" panose="02020603050405020304" pitchFamily="18" charset="0"/>
              </a:rPr>
              <a:t>„Nie ma rzeczy o stałych własnościach; nie ma bytu jest tylko stawanie się. Ta teoria powszechnej zmienności, ten „wariabilizm” powszechny jest najbardziej znanym poglądem Heraklita. Wszystko było zmienne dla Heraklita – ale przez to właśnie istniało dlań coś stałego: zmienność. Ona jest stałą własnością przyrody. I więcej jeszcze: stały jest porządek, wedle którego </a:t>
            </a:r>
            <a:r>
              <a:rPr lang="pl-PL" altLang="it-IT" sz="2000" dirty="0" err="1">
                <a:cs typeface="Times New Roman" panose="02020603050405020304" pitchFamily="18" charset="0"/>
              </a:rPr>
              <a:t>dokonywa</a:t>
            </a:r>
            <a:r>
              <a:rPr lang="pl-PL" altLang="it-IT" sz="2000" dirty="0">
                <a:cs typeface="Times New Roman" panose="02020603050405020304" pitchFamily="18" charset="0"/>
              </a:rPr>
              <a:t> się przemiana. 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it-IT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Od Heraklita należy wyprowadzić wszelkie dalsze koncepcje ewolucji, starcia przeciwieństw, tezy – antytezy – syntezy, „walki klas” itd. 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it-IT" sz="2000" dirty="0">
                <a:cs typeface="Times New Roman" panose="02020603050405020304" pitchFamily="18" charset="0"/>
              </a:rPr>
              <a:t> Heraklit był zapewne pierwszym filozofem, który mówił o rozumie działającym we wszechświecie</a:t>
            </a:r>
            <a:endParaRPr lang="pl-PL" altLang="it-IT" sz="20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it-IT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- Dzisiaj podobne poglądy znajdujemy u zwolenników koncepcji </a:t>
            </a:r>
            <a:r>
              <a:rPr lang="pl-PL" altLang="it-IT" sz="2000" i="1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Intelligent</a:t>
            </a:r>
            <a:r>
              <a:rPr lang="pl-PL" altLang="it-IT" sz="2000" i="1" dirty="0">
                <a:solidFill>
                  <a:schemeClr val="accent2"/>
                </a:solidFill>
                <a:cs typeface="Times New Roman" panose="02020603050405020304" pitchFamily="18" charset="0"/>
              </a:rPr>
              <a:t> Design</a:t>
            </a:r>
            <a:r>
              <a:rPr lang="pl-PL" altLang="it-IT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. Jak pisałem w krótkim liście do </a:t>
            </a:r>
            <a:r>
              <a:rPr lang="pl-PL" altLang="it-IT" sz="2000" i="1" dirty="0">
                <a:solidFill>
                  <a:schemeClr val="accent2"/>
                </a:solidFill>
                <a:cs typeface="Times New Roman" panose="02020603050405020304" pitchFamily="18" charset="0"/>
              </a:rPr>
              <a:t>Science</a:t>
            </a:r>
            <a:r>
              <a:rPr lang="pl-PL" altLang="it-IT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 w 2017 roku, nie do końca się z tą koncepcją zgadzamy.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000" dirty="0">
                <a:solidFill>
                  <a:schemeClr val="tx2"/>
                </a:solidFill>
                <a:cs typeface="Times New Roman" panose="02020603050405020304" pitchFamily="18" charset="0"/>
              </a:rPr>
              <a:t>- „Złymi świadkami są oczy i uszy ludziom, którzy mają dusze barbarzyńców.” To bodaj najdawniejsza refleksja poznania, jaka przechowała się w filozofii europejskiej. (Wł. Tatarkiewicz, </a:t>
            </a:r>
            <a:r>
              <a:rPr lang="pl-PL" altLang="it-IT" sz="2000" i="1" dirty="0">
                <a:solidFill>
                  <a:schemeClr val="tx2"/>
                </a:solidFill>
                <a:cs typeface="Times New Roman" panose="02020603050405020304" pitchFamily="18" charset="0"/>
              </a:rPr>
              <a:t>Historia filozofii</a:t>
            </a:r>
            <a:r>
              <a:rPr lang="pl-PL" altLang="it-IT" sz="2000" dirty="0">
                <a:solidFill>
                  <a:schemeClr val="tx2"/>
                </a:solidFill>
                <a:cs typeface="Times New Roman" panose="02020603050405020304" pitchFamily="18" charset="0"/>
              </a:rPr>
              <a:t>, t. I, str. 32)</a:t>
            </a:r>
            <a:endParaRPr lang="pl-PL" altLang="it-IT" sz="2000" i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E45FA08C-374E-EE12-A8FE-A4B004FCC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88" y="-65088"/>
            <a:ext cx="8904287" cy="1143001"/>
          </a:xfrm>
        </p:spPr>
        <p:txBody>
          <a:bodyPr/>
          <a:lstStyle/>
          <a:p>
            <a:r>
              <a:rPr lang="pl-PL" altLang="en-US" sz="3400"/>
              <a:t>Empedokles (ok. 450 a.C.): cztery </a:t>
            </a:r>
            <a:r>
              <a:rPr lang="pl-PL" altLang="en-US" sz="3400" i="1"/>
              <a:t>elementy</a:t>
            </a:r>
            <a:r>
              <a:rPr lang="pl-PL" altLang="en-US" sz="3400"/>
              <a:t> </a:t>
            </a:r>
            <a:endParaRPr lang="en-AU" altLang="en-US" sz="3400"/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00DC8573-8DFF-2053-EF95-ED60DC38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931863"/>
            <a:ext cx="304958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>
            <a:extLst>
              <a:ext uri="{FF2B5EF4-FFF2-40B4-BE49-F238E27FC236}">
                <a16:creationId xmlns:a16="http://schemas.microsoft.com/office/drawing/2014/main" id="{D2E3A2ED-C93C-BAA6-50DB-2B2636596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3600450"/>
            <a:ext cx="26654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>
            <a:extLst>
              <a:ext uri="{FF2B5EF4-FFF2-40B4-BE49-F238E27FC236}">
                <a16:creationId xmlns:a16="http://schemas.microsoft.com/office/drawing/2014/main" id="{C74DBD40-C72A-E36B-06F9-B0E29EC0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568700"/>
            <a:ext cx="37084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2">
            <a:extLst>
              <a:ext uri="{FF2B5EF4-FFF2-40B4-BE49-F238E27FC236}">
                <a16:creationId xmlns:a16="http://schemas.microsoft.com/office/drawing/2014/main" id="{5E555CD2-5694-C5CF-EB09-22342D2E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985838"/>
            <a:ext cx="4391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pole tekstowe 2">
            <a:extLst>
              <a:ext uri="{FF2B5EF4-FFF2-40B4-BE49-F238E27FC236}">
                <a16:creationId xmlns:a16="http://schemas.microsoft.com/office/drawing/2014/main" id="{B1396E31-AEBA-8EDA-1A71-C005A6F5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3206750"/>
            <a:ext cx="3979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800"/>
              <a:t>„Ziemia”: określona objętość i kształt </a:t>
            </a:r>
            <a:endParaRPr lang="en-AU" altLang="en-US" sz="1800"/>
          </a:p>
        </p:txBody>
      </p:sp>
      <p:sp>
        <p:nvSpPr>
          <p:cNvPr id="9224" name="pole tekstowe 3">
            <a:extLst>
              <a:ext uri="{FF2B5EF4-FFF2-40B4-BE49-F238E27FC236}">
                <a16:creationId xmlns:a16="http://schemas.microsoft.com/office/drawing/2014/main" id="{2AABF5D8-947C-6BE4-663B-A1BB0B365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938" y="3200400"/>
            <a:ext cx="4578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800"/>
              <a:t>„Woda”: określona objętość, ale nie kształt </a:t>
            </a:r>
            <a:endParaRPr lang="en-AU" altLang="en-US" sz="1800"/>
          </a:p>
        </p:txBody>
      </p:sp>
      <p:sp>
        <p:nvSpPr>
          <p:cNvPr id="9225" name="pole tekstowe 4">
            <a:extLst>
              <a:ext uri="{FF2B5EF4-FFF2-40B4-BE49-F238E27FC236}">
                <a16:creationId xmlns:a16="http://schemas.microsoft.com/office/drawing/2014/main" id="{23E2E2E6-7F6F-BD59-120C-9B94EBB22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5786438"/>
            <a:ext cx="4929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800"/>
              <a:t>„Powietrze”: ani określona objętość ani kształt </a:t>
            </a:r>
            <a:endParaRPr lang="en-AU" altLang="en-US" sz="1800"/>
          </a:p>
        </p:txBody>
      </p:sp>
      <p:sp>
        <p:nvSpPr>
          <p:cNvPr id="9226" name="pole tekstowe 5">
            <a:extLst>
              <a:ext uri="{FF2B5EF4-FFF2-40B4-BE49-F238E27FC236}">
                <a16:creationId xmlns:a16="http://schemas.microsoft.com/office/drawing/2014/main" id="{08827684-905B-3D5E-4FF7-F2EB758D0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5786438"/>
            <a:ext cx="3814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800"/>
              <a:t>„Ogień”: gorący (zjonizowany) gaz</a:t>
            </a:r>
            <a:endParaRPr lang="en-AU" altLang="en-US" sz="1800"/>
          </a:p>
        </p:txBody>
      </p:sp>
      <p:sp>
        <p:nvSpPr>
          <p:cNvPr id="9227" name="pole tekstowe 4">
            <a:extLst>
              <a:ext uri="{FF2B5EF4-FFF2-40B4-BE49-F238E27FC236}">
                <a16:creationId xmlns:a16="http://schemas.microsoft.com/office/drawing/2014/main" id="{2C8F6EF9-2F84-8160-D703-8CA2CCD23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6237288"/>
            <a:ext cx="855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800"/>
              <a:t>„Cztery i pół stanów skupienia” – GK, Fizyka w Szkole, 2019-2021 </a:t>
            </a:r>
            <a:r>
              <a:rPr lang="en-US" altLang="en-US" sz="1800" b="1"/>
              <a:t>https://dydaktyka.fizyka.umk.pl/nowa_strona/?q=Fizyka%20w%20Szkole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3">
            <a:extLst>
              <a:ext uri="{FF2B5EF4-FFF2-40B4-BE49-F238E27FC236}">
                <a16:creationId xmlns:a16="http://schemas.microsoft.com/office/drawing/2014/main" id="{08E0C618-9409-B468-E462-65FE1C224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557338"/>
            <a:ext cx="8991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olo 1">
            <a:extLst>
              <a:ext uri="{FF2B5EF4-FFF2-40B4-BE49-F238E27FC236}">
                <a16:creationId xmlns:a16="http://schemas.microsoft.com/office/drawing/2014/main" id="{4F797608-A60D-EFBD-A16D-7B3A9E8AD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5267325" cy="1143000"/>
          </a:xfrm>
        </p:spPr>
        <p:txBody>
          <a:bodyPr/>
          <a:lstStyle/>
          <a:p>
            <a:r>
              <a:rPr lang="pl-PL" altLang="it-IT" sz="3200"/>
              <a:t>Kryształ, piasek, pył, atom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2">
            <a:extLst>
              <a:ext uri="{FF2B5EF4-FFF2-40B4-BE49-F238E27FC236}">
                <a16:creationId xmlns:a16="http://schemas.microsoft.com/office/drawing/2014/main" id="{4C5C27D8-BB3F-2F09-4092-58B4F7F0D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050">
            <a:extLst>
              <a:ext uri="{FF2B5EF4-FFF2-40B4-BE49-F238E27FC236}">
                <a16:creationId xmlns:a16="http://schemas.microsoft.com/office/drawing/2014/main" id="{62FFC899-6030-D00F-98B4-DFE457B19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889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3600">
                <a:solidFill>
                  <a:srgbClr val="99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„Atomy”</a:t>
            </a:r>
            <a:endParaRPr lang="it-IT" altLang="it-IT" sz="3600">
              <a:solidFill>
                <a:srgbClr val="99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489EA38B-6F96-A2BF-E445-D21C38E55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Demokryt (ok. 460 – 370 p.n.e.) </a:t>
            </a:r>
          </a:p>
        </p:txBody>
      </p:sp>
      <p:sp>
        <p:nvSpPr>
          <p:cNvPr id="12291" name="Segnaposto contenuto 2">
            <a:extLst>
              <a:ext uri="{FF2B5EF4-FFF2-40B4-BE49-F238E27FC236}">
                <a16:creationId xmlns:a16="http://schemas.microsoft.com/office/drawing/2014/main" id="{FC9A960F-FC90-45D1-7870-FFB993701F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952500"/>
            <a:ext cx="8928100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it-IT" dirty="0"/>
              <a:t>„</a:t>
            </a:r>
            <a:r>
              <a:rPr lang="pl-PL" altLang="it-IT" sz="2000" dirty="0"/>
              <a:t>Demokryt, syn </a:t>
            </a:r>
            <a:r>
              <a:rPr lang="pl-PL" altLang="it-IT" sz="2000" dirty="0" err="1"/>
              <a:t>Egistraty</a:t>
            </a:r>
            <a:r>
              <a:rPr lang="pl-PL" altLang="it-IT" sz="2000" dirty="0"/>
              <a:t>, albo </a:t>
            </a:r>
            <a:r>
              <a:rPr lang="pl-PL" altLang="it-IT" sz="2000" dirty="0" err="1"/>
              <a:t>Atenokryty</a:t>
            </a:r>
            <a:r>
              <a:rPr lang="pl-PL" altLang="it-IT" sz="2000" dirty="0"/>
              <a:t>, albo </a:t>
            </a:r>
            <a:r>
              <a:rPr lang="pl-PL" altLang="it-IT" sz="2000" dirty="0" err="1"/>
              <a:t>Damasypiona</a:t>
            </a:r>
            <a:r>
              <a:rPr lang="pl-PL" altLang="it-IT" sz="2000" dirty="0"/>
              <a:t>, urodził się w </a:t>
            </a:r>
            <a:r>
              <a:rPr lang="pl-PL" altLang="it-IT" sz="2000" dirty="0" err="1"/>
              <a:t>Abderze</a:t>
            </a:r>
            <a:r>
              <a:rPr lang="pl-PL" altLang="it-IT" sz="2000" dirty="0"/>
              <a:t> albo w Milecie, w roku „oscylującym” między 472 a 457 p.n.e. Jak zwykle </a:t>
            </a:r>
            <a:r>
              <a:rPr lang="pl-PL" altLang="it-IT" sz="2000" dirty="0" err="1"/>
              <a:t>anagraf</a:t>
            </a:r>
            <a:r>
              <a:rPr lang="pl-PL" altLang="it-IT" sz="2000" dirty="0"/>
              <a:t> filozofów przed Sokratesem jest tym, czym jest: szeroką listą dat i niepewnych ojców. Zresztą, wczujmy się w tych biednych Greków: prawdziwego kalendarza nie mieli [stąd łacińskie powiedzenie </a:t>
            </a:r>
            <a:r>
              <a:rPr lang="pl-PL" altLang="it-IT" sz="2000" i="1" dirty="0"/>
              <a:t>ad </a:t>
            </a:r>
            <a:r>
              <a:rPr lang="pl-PL" altLang="it-IT" sz="2000" i="1" dirty="0" err="1"/>
              <a:t>calendam</a:t>
            </a:r>
            <a:r>
              <a:rPr lang="pl-PL" altLang="it-IT" sz="2000" i="1" dirty="0"/>
              <a:t> </a:t>
            </a:r>
            <a:r>
              <a:rPr lang="pl-PL" altLang="it-IT" sz="2000" i="1" dirty="0" err="1"/>
              <a:t>graecam</a:t>
            </a:r>
            <a:r>
              <a:rPr lang="pl-PL" altLang="it-IT" sz="2000" dirty="0"/>
              <a:t> oznacza „nigdy”] a kiedy zostali zmuszeni do podania daty urodzenia, radzili sobie jakoś odwołując się do aktualnego archonta lub do zwycięzców Olimpiad.”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it-IT" sz="2000" dirty="0"/>
              <a:t>Pochodził z bogatej rodziny, był najmłodszy z czwórki rodzeństwa. Kiedy zmarł ojciec, Demokryt zrezygnował z przysługującej mu części ziem, ale „wbrew swoim zasadom etycznym, jedynie przyjął sumę pieniężną” odpowiadającą mniej więcej milionowi euro dziś. I to tylko dlatego, aby móc podróżować i poznać jak największą ilość mędrców. Był niestrudzonym podróżnikiem: uczył się astronomii od Chaldejczyków, teologów od magów,    i geometrii od Egipcjan. Odwiedził Etiopię, Morze Czerwone, a nawet Indie, gdzie poznał </a:t>
            </a:r>
            <a:r>
              <a:rPr lang="pl-PL" altLang="it-IT" sz="2000" dirty="0" err="1"/>
              <a:t>gimno</a:t>
            </a:r>
            <a:r>
              <a:rPr lang="pl-PL" altLang="it-IT" sz="2000" dirty="0"/>
              <a:t>-sofistów. [kasta kapłańska Brahmy]</a:t>
            </a:r>
          </a:p>
          <a:p>
            <a:pPr marL="0" indent="0" eaLnBrk="1" hangingPunct="1">
              <a:buFontTx/>
              <a:buNone/>
            </a:pPr>
            <a:r>
              <a:rPr lang="pl-PL" altLang="it-IT" sz="1800" dirty="0"/>
              <a:t>Luciano De </a:t>
            </a:r>
            <a:r>
              <a:rPr lang="pl-PL" altLang="it-IT" sz="1800" dirty="0" err="1"/>
              <a:t>Crescenzo</a:t>
            </a:r>
            <a:r>
              <a:rPr lang="pl-PL" altLang="it-IT" sz="1800" dirty="0"/>
              <a:t>, </a:t>
            </a:r>
            <a:r>
              <a:rPr lang="pl-PL" altLang="it-IT" sz="1800" i="1" dirty="0" err="1"/>
              <a:t>Storia</a:t>
            </a:r>
            <a:r>
              <a:rPr lang="pl-PL" altLang="it-IT" sz="1800" i="1" dirty="0"/>
              <a:t> </a:t>
            </a:r>
            <a:r>
              <a:rPr lang="pl-PL" altLang="it-IT" sz="1800" i="1" dirty="0" err="1"/>
              <a:t>della</a:t>
            </a:r>
            <a:r>
              <a:rPr lang="pl-PL" altLang="it-IT" sz="1800" i="1" dirty="0"/>
              <a:t> </a:t>
            </a:r>
            <a:r>
              <a:rPr lang="pl-PL" altLang="it-IT" sz="1800" i="1" dirty="0" err="1"/>
              <a:t>filosofia</a:t>
            </a:r>
            <a:r>
              <a:rPr lang="pl-PL" altLang="it-IT" sz="1800" i="1" dirty="0"/>
              <a:t> </a:t>
            </a:r>
            <a:r>
              <a:rPr lang="pl-PL" altLang="it-IT" sz="1800" i="1" dirty="0" err="1"/>
              <a:t>greca</a:t>
            </a:r>
            <a:r>
              <a:rPr lang="pl-PL" altLang="it-IT" sz="1800" dirty="0"/>
              <a:t>, </a:t>
            </a:r>
            <a:r>
              <a:rPr lang="pl-PL" altLang="it-IT" sz="1800" dirty="0" err="1"/>
              <a:t>Mondadori</a:t>
            </a:r>
            <a:r>
              <a:rPr lang="pl-PL" altLang="it-IT" sz="1800" dirty="0"/>
              <a:t>, </a:t>
            </a:r>
            <a:r>
              <a:rPr lang="pl-PL" altLang="it-IT" sz="1800" dirty="0" err="1"/>
              <a:t>Milano</a:t>
            </a:r>
            <a:r>
              <a:rPr lang="pl-PL" altLang="it-IT" sz="1800" dirty="0"/>
              <a:t>, 1995, s. 198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4026</TotalTime>
  <Words>2654</Words>
  <Application>Microsoft Office PowerPoint</Application>
  <PresentationFormat>Pokaz na ekranie (4:3)</PresentationFormat>
  <Paragraphs>170</Paragraphs>
  <Slides>36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4" baseType="lpstr">
      <vt:lpstr>Arial</vt:lpstr>
      <vt:lpstr>Aptos</vt:lpstr>
      <vt:lpstr>Arial Unicode MS</vt:lpstr>
      <vt:lpstr>Tahoma</vt:lpstr>
      <vt:lpstr>Times New Roman</vt:lpstr>
      <vt:lpstr>MS Mincho</vt:lpstr>
      <vt:lpstr>Projekt domyślny</vt:lpstr>
      <vt:lpstr>Microsoft Equation 3.0</vt:lpstr>
      <vt:lpstr>Filozofia przyrody</vt:lpstr>
      <vt:lpstr>Już starożytni Grecy…</vt:lpstr>
      <vt:lpstr>Jońska szkoła filozofii przyrody</vt:lpstr>
      <vt:lpstr>Heraklit (ok. 500 p.n.e.): ogień</vt:lpstr>
      <vt:lpstr>Heraklit (ok. 500 p.n.e.): panta rei</vt:lpstr>
      <vt:lpstr>Empedokles (ok. 450 a.C.): cztery elementy </vt:lpstr>
      <vt:lpstr>Kryształ, piasek, pył, atom</vt:lpstr>
      <vt:lpstr>Prezentacja programu PowerPoint</vt:lpstr>
      <vt:lpstr>Demokryt (ok. 460 – 370 p.n.e.) </vt:lpstr>
      <vt:lpstr>Demokryt (I)</vt:lpstr>
      <vt:lpstr>Demokryt (II) </vt:lpstr>
      <vt:lpstr>Jaki jest atom?</vt:lpstr>
      <vt:lpstr>Dziś atomy możemy zobaczyć i zmierzyć </vt:lpstr>
      <vt:lpstr>Kształty atomów</vt:lpstr>
      <vt:lpstr>Kształty atomów: orbitale </vt:lpstr>
      <vt:lpstr>Ruchy atomów</vt:lpstr>
      <vt:lpstr>118 Atomòw (AD 2018) </vt:lpstr>
      <vt:lpstr>Jaka jest przyczyna zróżnicowania atomów? </vt:lpstr>
      <vt:lpstr>„Zakaz Pauliego” </vt:lpstr>
      <vt:lpstr>„Klateczki” chemiczne </vt:lpstr>
      <vt:lpstr>… Demokryt cd.  (AD 1933)</vt:lpstr>
      <vt:lpstr>Związki chemiczne: haki, odnogi, dziurki</vt:lpstr>
      <vt:lpstr>Naprawdę nie-podzielny?</vt:lpstr>
      <vt:lpstr>Atom: czyżby najmniejszy? </vt:lpstr>
      <vt:lpstr>Jądro atomu: proton i neutron </vt:lpstr>
      <vt:lpstr>Trzy kwarki dla kròla Marka</vt:lpstr>
      <vt:lpstr>Elementarne? Jest jeden problem</vt:lpstr>
      <vt:lpstr>Prezentacja programu PowerPoint</vt:lpstr>
      <vt:lpstr>“Dziwny jest ten świat” </vt:lpstr>
      <vt:lpstr>Kwark i jego rodzina …</vt:lpstr>
      <vt:lpstr>Cząstki elementarne, jak królik z kapelusza </vt:lpstr>
      <vt:lpstr>Nie-podzielny ?</vt:lpstr>
      <vt:lpstr>Materia czy energia?</vt:lpstr>
      <vt:lpstr>Epikur (z Samos, 341-271 p.n.e.)</vt:lpstr>
      <vt:lpstr>Św. Tomasz z Akwinu: Zróżnicowanie materii</vt:lpstr>
      <vt:lpstr>Podsumowanie</vt:lpstr>
    </vt:vector>
  </TitlesOfParts>
  <Company>UMK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Filozofia przyrody</dc:title>
  <dc:creator>GK</dc:creator>
  <cp:lastModifiedBy>Maria Karwasz</cp:lastModifiedBy>
  <cp:revision>69</cp:revision>
  <dcterms:created xsi:type="dcterms:W3CDTF">2023-10-29T15:31:37Z</dcterms:created>
  <dcterms:modified xsi:type="dcterms:W3CDTF">2024-11-29T20:50:14Z</dcterms:modified>
</cp:coreProperties>
</file>