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84" r:id="rId3"/>
    <p:sldId id="373" r:id="rId4"/>
    <p:sldId id="406" r:id="rId5"/>
    <p:sldId id="407" r:id="rId6"/>
    <p:sldId id="378" r:id="rId7"/>
    <p:sldId id="433" r:id="rId8"/>
    <p:sldId id="382" r:id="rId9"/>
    <p:sldId id="372" r:id="rId10"/>
    <p:sldId id="380" r:id="rId11"/>
    <p:sldId id="389" r:id="rId12"/>
    <p:sldId id="379" r:id="rId13"/>
    <p:sldId id="408" r:id="rId14"/>
    <p:sldId id="398" r:id="rId15"/>
    <p:sldId id="401" r:id="rId16"/>
    <p:sldId id="400" r:id="rId17"/>
    <p:sldId id="399" r:id="rId18"/>
    <p:sldId id="405" r:id="rId19"/>
    <p:sldId id="417" r:id="rId20"/>
    <p:sldId id="426" r:id="rId21"/>
    <p:sldId id="272" r:id="rId22"/>
    <p:sldId id="434" r:id="rId23"/>
    <p:sldId id="388" r:id="rId24"/>
    <p:sldId id="409" r:id="rId25"/>
    <p:sldId id="293" r:id="rId26"/>
    <p:sldId id="291" r:id="rId27"/>
    <p:sldId id="274" r:id="rId28"/>
    <p:sldId id="303" r:id="rId29"/>
    <p:sldId id="304" r:id="rId30"/>
    <p:sldId id="276" r:id="rId31"/>
    <p:sldId id="425" r:id="rId32"/>
    <p:sldId id="292" r:id="rId33"/>
    <p:sldId id="277" r:id="rId34"/>
    <p:sldId id="386" r:id="rId35"/>
    <p:sldId id="385" r:id="rId36"/>
    <p:sldId id="397" r:id="rId37"/>
    <p:sldId id="402" r:id="rId38"/>
    <p:sldId id="279" r:id="rId39"/>
    <p:sldId id="351" r:id="rId40"/>
    <p:sldId id="410" r:id="rId41"/>
    <p:sldId id="411" r:id="rId42"/>
    <p:sldId id="413" r:id="rId43"/>
    <p:sldId id="412" r:id="rId44"/>
    <p:sldId id="403" r:id="rId45"/>
    <p:sldId id="387" r:id="rId46"/>
    <p:sldId id="418" r:id="rId47"/>
    <p:sldId id="419" r:id="rId48"/>
    <p:sldId id="421" r:id="rId49"/>
    <p:sldId id="438" r:id="rId50"/>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12" autoAdjust="0"/>
    <p:restoredTop sz="94660"/>
  </p:normalViewPr>
  <p:slideViewPr>
    <p:cSldViewPr>
      <p:cViewPr varScale="1">
        <p:scale>
          <a:sx n="66" d="100"/>
          <a:sy n="66" d="100"/>
        </p:scale>
        <p:origin x="100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645E079-523B-8CAF-86B8-B7E7093F9B5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it-IT"/>
          </a:p>
        </p:txBody>
      </p:sp>
      <p:sp>
        <p:nvSpPr>
          <p:cNvPr id="50179" name="Rectangle 3">
            <a:extLst>
              <a:ext uri="{FF2B5EF4-FFF2-40B4-BE49-F238E27FC236}">
                <a16:creationId xmlns:a16="http://schemas.microsoft.com/office/drawing/2014/main" id="{F39B1CE5-7F74-6C78-679F-E066F0A92787}"/>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it-IT"/>
          </a:p>
        </p:txBody>
      </p:sp>
      <p:sp>
        <p:nvSpPr>
          <p:cNvPr id="2052" name="Rectangle 4">
            <a:extLst>
              <a:ext uri="{FF2B5EF4-FFF2-40B4-BE49-F238E27FC236}">
                <a16:creationId xmlns:a16="http://schemas.microsoft.com/office/drawing/2014/main" id="{2555B32F-011E-84B4-6D48-33C968BB6F9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DC43DA07-BC99-4CFC-A24B-90362A067019}"/>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0182" name="Rectangle 6">
            <a:extLst>
              <a:ext uri="{FF2B5EF4-FFF2-40B4-BE49-F238E27FC236}">
                <a16:creationId xmlns:a16="http://schemas.microsoft.com/office/drawing/2014/main" id="{2A89E61D-BAB6-7687-421A-E809B548B51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50183" name="Rectangle 7">
            <a:extLst>
              <a:ext uri="{FF2B5EF4-FFF2-40B4-BE49-F238E27FC236}">
                <a16:creationId xmlns:a16="http://schemas.microsoft.com/office/drawing/2014/main" id="{58DAD165-6FC6-1775-06E3-343CEF350E84}"/>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098F9F-8D1A-4CFD-A713-55FCC55F025D}"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34A841A0-079E-561A-7F76-4A8D2354E9E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D464A10-8FC9-D364-64C7-9ED9434BA8C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CEE5C13-0C4E-24A6-0278-141F1185B1F3}"/>
              </a:ext>
            </a:extLst>
          </p:cNvPr>
          <p:cNvSpPr>
            <a:spLocks noGrp="1" noChangeArrowheads="1"/>
          </p:cNvSpPr>
          <p:nvPr>
            <p:ph type="sldNum" sz="quarter" idx="12"/>
          </p:nvPr>
        </p:nvSpPr>
        <p:spPr>
          <a:ln/>
        </p:spPr>
        <p:txBody>
          <a:bodyPr/>
          <a:lstStyle>
            <a:lvl1pPr>
              <a:defRPr/>
            </a:lvl1pPr>
          </a:lstStyle>
          <a:p>
            <a:pPr>
              <a:defRPr/>
            </a:pPr>
            <a:fld id="{0257A93F-AB3D-41B1-A973-DEB078E196C1}" type="slidenum">
              <a:rPr lang="en-AU" altLang="it-IT"/>
              <a:pPr>
                <a:defRPr/>
              </a:pPr>
              <a:t>‹#›</a:t>
            </a:fld>
            <a:endParaRPr lang="en-AU" altLang="it-IT"/>
          </a:p>
        </p:txBody>
      </p:sp>
    </p:spTree>
    <p:extLst>
      <p:ext uri="{BB962C8B-B14F-4D97-AF65-F5344CB8AC3E}">
        <p14:creationId xmlns:p14="http://schemas.microsoft.com/office/powerpoint/2010/main" val="134161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426FBD4F-BA58-DBBA-EF11-26DE2FB6C38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30EF1036-A55F-0C0C-2926-B228B3378B1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2692EF30-2304-2B5E-E01F-76BFC9F7835A}"/>
              </a:ext>
            </a:extLst>
          </p:cNvPr>
          <p:cNvSpPr>
            <a:spLocks noGrp="1" noChangeArrowheads="1"/>
          </p:cNvSpPr>
          <p:nvPr>
            <p:ph type="sldNum" sz="quarter" idx="12"/>
          </p:nvPr>
        </p:nvSpPr>
        <p:spPr>
          <a:ln/>
        </p:spPr>
        <p:txBody>
          <a:bodyPr/>
          <a:lstStyle>
            <a:lvl1pPr>
              <a:defRPr/>
            </a:lvl1pPr>
          </a:lstStyle>
          <a:p>
            <a:pPr>
              <a:defRPr/>
            </a:pPr>
            <a:fld id="{C4438F87-342F-4E17-AB07-D96E9639BB0B}" type="slidenum">
              <a:rPr lang="en-AU" altLang="it-IT"/>
              <a:pPr>
                <a:defRPr/>
              </a:pPr>
              <a:t>‹#›</a:t>
            </a:fld>
            <a:endParaRPr lang="en-AU" altLang="it-IT"/>
          </a:p>
        </p:txBody>
      </p:sp>
    </p:spTree>
    <p:extLst>
      <p:ext uri="{BB962C8B-B14F-4D97-AF65-F5344CB8AC3E}">
        <p14:creationId xmlns:p14="http://schemas.microsoft.com/office/powerpoint/2010/main" val="292907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FF20CFB7-86F7-C00B-0B44-AA0725CA5AEF}"/>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D120B47-E6B9-65F7-1D9A-2BC41E4A8E0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74A3046-3AAE-E3DC-2E26-FF12C8A2CEC0}"/>
              </a:ext>
            </a:extLst>
          </p:cNvPr>
          <p:cNvSpPr>
            <a:spLocks noGrp="1" noChangeArrowheads="1"/>
          </p:cNvSpPr>
          <p:nvPr>
            <p:ph type="sldNum" sz="quarter" idx="12"/>
          </p:nvPr>
        </p:nvSpPr>
        <p:spPr>
          <a:ln/>
        </p:spPr>
        <p:txBody>
          <a:bodyPr/>
          <a:lstStyle>
            <a:lvl1pPr>
              <a:defRPr/>
            </a:lvl1pPr>
          </a:lstStyle>
          <a:p>
            <a:pPr>
              <a:defRPr/>
            </a:pPr>
            <a:fld id="{1BFE381B-73D7-4CC2-8507-7061AD05D415}" type="slidenum">
              <a:rPr lang="en-AU" altLang="it-IT"/>
              <a:pPr>
                <a:defRPr/>
              </a:pPr>
              <a:t>‹#›</a:t>
            </a:fld>
            <a:endParaRPr lang="en-AU" altLang="it-IT"/>
          </a:p>
        </p:txBody>
      </p:sp>
    </p:spTree>
    <p:extLst>
      <p:ext uri="{BB962C8B-B14F-4D97-AF65-F5344CB8AC3E}">
        <p14:creationId xmlns:p14="http://schemas.microsoft.com/office/powerpoint/2010/main" val="60375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1973B82-8415-5932-3857-5C34CE387BD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A8AFC701-FE17-C816-24EE-71D9698647D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98519EA5-26F2-7D56-60EE-6FBCAF255EB2}"/>
              </a:ext>
            </a:extLst>
          </p:cNvPr>
          <p:cNvSpPr>
            <a:spLocks noGrp="1" noChangeArrowheads="1"/>
          </p:cNvSpPr>
          <p:nvPr>
            <p:ph type="sldNum" sz="quarter" idx="12"/>
          </p:nvPr>
        </p:nvSpPr>
        <p:spPr>
          <a:ln/>
        </p:spPr>
        <p:txBody>
          <a:bodyPr/>
          <a:lstStyle>
            <a:lvl1pPr>
              <a:defRPr/>
            </a:lvl1pPr>
          </a:lstStyle>
          <a:p>
            <a:pPr>
              <a:defRPr/>
            </a:pPr>
            <a:fld id="{6EF83C62-99DB-4AF9-A96B-04E6BBF9F24D}" type="slidenum">
              <a:rPr lang="en-AU" altLang="it-IT"/>
              <a:pPr>
                <a:defRPr/>
              </a:pPr>
              <a:t>‹#›</a:t>
            </a:fld>
            <a:endParaRPr lang="en-AU" altLang="it-IT"/>
          </a:p>
        </p:txBody>
      </p:sp>
    </p:spTree>
    <p:extLst>
      <p:ext uri="{BB962C8B-B14F-4D97-AF65-F5344CB8AC3E}">
        <p14:creationId xmlns:p14="http://schemas.microsoft.com/office/powerpoint/2010/main" val="2348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0DA770B6-85DE-AF95-C60A-B3DBE65BF0A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221F1D5-D037-0CE0-4996-B103830E2B6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B64C3BD-DD8E-392C-B7F1-BD6FCC3DFF42}"/>
              </a:ext>
            </a:extLst>
          </p:cNvPr>
          <p:cNvSpPr>
            <a:spLocks noGrp="1" noChangeArrowheads="1"/>
          </p:cNvSpPr>
          <p:nvPr>
            <p:ph type="sldNum" sz="quarter" idx="12"/>
          </p:nvPr>
        </p:nvSpPr>
        <p:spPr>
          <a:ln/>
        </p:spPr>
        <p:txBody>
          <a:bodyPr/>
          <a:lstStyle>
            <a:lvl1pPr>
              <a:defRPr/>
            </a:lvl1pPr>
          </a:lstStyle>
          <a:p>
            <a:pPr>
              <a:defRPr/>
            </a:pPr>
            <a:fld id="{52E1AB03-22C6-4EA5-9469-DB1DAA2F0E8A}" type="slidenum">
              <a:rPr lang="en-AU" altLang="it-IT"/>
              <a:pPr>
                <a:defRPr/>
              </a:pPr>
              <a:t>‹#›</a:t>
            </a:fld>
            <a:endParaRPr lang="en-AU" altLang="it-IT"/>
          </a:p>
        </p:txBody>
      </p:sp>
    </p:spTree>
    <p:extLst>
      <p:ext uri="{BB962C8B-B14F-4D97-AF65-F5344CB8AC3E}">
        <p14:creationId xmlns:p14="http://schemas.microsoft.com/office/powerpoint/2010/main" val="351094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400EA9C7-A9A9-0810-AC2C-1767F44512B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D3407F4E-FF88-40DE-66BB-16F2658F130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4AF280DE-EC54-094B-CE8E-3A168A94E2CC}"/>
              </a:ext>
            </a:extLst>
          </p:cNvPr>
          <p:cNvSpPr>
            <a:spLocks noGrp="1" noChangeArrowheads="1"/>
          </p:cNvSpPr>
          <p:nvPr>
            <p:ph type="sldNum" sz="quarter" idx="12"/>
          </p:nvPr>
        </p:nvSpPr>
        <p:spPr>
          <a:ln/>
        </p:spPr>
        <p:txBody>
          <a:bodyPr/>
          <a:lstStyle>
            <a:lvl1pPr>
              <a:defRPr/>
            </a:lvl1pPr>
          </a:lstStyle>
          <a:p>
            <a:pPr>
              <a:defRPr/>
            </a:pPr>
            <a:fld id="{3D1EFD38-F0B9-4C6D-B306-8DF9D5A1CF02}" type="slidenum">
              <a:rPr lang="en-AU" altLang="it-IT"/>
              <a:pPr>
                <a:defRPr/>
              </a:pPr>
              <a:t>‹#›</a:t>
            </a:fld>
            <a:endParaRPr lang="en-AU" altLang="it-IT"/>
          </a:p>
        </p:txBody>
      </p:sp>
    </p:spTree>
    <p:extLst>
      <p:ext uri="{BB962C8B-B14F-4D97-AF65-F5344CB8AC3E}">
        <p14:creationId xmlns:p14="http://schemas.microsoft.com/office/powerpoint/2010/main" val="93864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66DC1062-BC05-67F5-A1CF-79166894A77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AE2FBAFC-E1E8-4D56-F397-B52226CCF0A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8FCDE24E-50F0-4371-4A71-AE01E5748C39}"/>
              </a:ext>
            </a:extLst>
          </p:cNvPr>
          <p:cNvSpPr>
            <a:spLocks noGrp="1" noChangeArrowheads="1"/>
          </p:cNvSpPr>
          <p:nvPr>
            <p:ph type="sldNum" sz="quarter" idx="12"/>
          </p:nvPr>
        </p:nvSpPr>
        <p:spPr>
          <a:ln/>
        </p:spPr>
        <p:txBody>
          <a:bodyPr/>
          <a:lstStyle>
            <a:lvl1pPr>
              <a:defRPr/>
            </a:lvl1pPr>
          </a:lstStyle>
          <a:p>
            <a:pPr>
              <a:defRPr/>
            </a:pPr>
            <a:fld id="{2F7A8BDF-8DF3-4F0D-9B76-E61BC88D5B18}" type="slidenum">
              <a:rPr lang="en-AU" altLang="it-IT"/>
              <a:pPr>
                <a:defRPr/>
              </a:pPr>
              <a:t>‹#›</a:t>
            </a:fld>
            <a:endParaRPr lang="en-AU" altLang="it-IT"/>
          </a:p>
        </p:txBody>
      </p:sp>
    </p:spTree>
    <p:extLst>
      <p:ext uri="{BB962C8B-B14F-4D97-AF65-F5344CB8AC3E}">
        <p14:creationId xmlns:p14="http://schemas.microsoft.com/office/powerpoint/2010/main" val="3064640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9838AA08-3B9F-1643-F699-B4F906011F3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96DCE0E7-6E14-2F77-47E5-4FB3E702E22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057EE2D9-6EBC-CE8D-014D-4D6AB7B582BE}"/>
              </a:ext>
            </a:extLst>
          </p:cNvPr>
          <p:cNvSpPr>
            <a:spLocks noGrp="1" noChangeArrowheads="1"/>
          </p:cNvSpPr>
          <p:nvPr>
            <p:ph type="sldNum" sz="quarter" idx="12"/>
          </p:nvPr>
        </p:nvSpPr>
        <p:spPr>
          <a:ln/>
        </p:spPr>
        <p:txBody>
          <a:bodyPr/>
          <a:lstStyle>
            <a:lvl1pPr>
              <a:defRPr/>
            </a:lvl1pPr>
          </a:lstStyle>
          <a:p>
            <a:pPr>
              <a:defRPr/>
            </a:pPr>
            <a:fld id="{BC3DF9A0-DFE9-4465-91F8-F719CCDCBE85}" type="slidenum">
              <a:rPr lang="en-AU" altLang="it-IT"/>
              <a:pPr>
                <a:defRPr/>
              </a:pPr>
              <a:t>‹#›</a:t>
            </a:fld>
            <a:endParaRPr lang="en-AU" altLang="it-IT"/>
          </a:p>
        </p:txBody>
      </p:sp>
    </p:spTree>
    <p:extLst>
      <p:ext uri="{BB962C8B-B14F-4D97-AF65-F5344CB8AC3E}">
        <p14:creationId xmlns:p14="http://schemas.microsoft.com/office/powerpoint/2010/main" val="330857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F8D028-FA55-F8AC-F30C-511C420049C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BB3A7610-DF5B-FA47-AD3A-FDD3CB3F164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4A6D4447-FA7F-B793-5B22-7EC4172D1B87}"/>
              </a:ext>
            </a:extLst>
          </p:cNvPr>
          <p:cNvSpPr>
            <a:spLocks noGrp="1" noChangeArrowheads="1"/>
          </p:cNvSpPr>
          <p:nvPr>
            <p:ph type="sldNum" sz="quarter" idx="12"/>
          </p:nvPr>
        </p:nvSpPr>
        <p:spPr>
          <a:ln/>
        </p:spPr>
        <p:txBody>
          <a:bodyPr/>
          <a:lstStyle>
            <a:lvl1pPr>
              <a:defRPr/>
            </a:lvl1pPr>
          </a:lstStyle>
          <a:p>
            <a:pPr>
              <a:defRPr/>
            </a:pPr>
            <a:fld id="{6601B87A-70BC-40A3-AB55-9BECDF36B068}" type="slidenum">
              <a:rPr lang="en-AU" altLang="it-IT"/>
              <a:pPr>
                <a:defRPr/>
              </a:pPr>
              <a:t>‹#›</a:t>
            </a:fld>
            <a:endParaRPr lang="en-AU" altLang="it-IT"/>
          </a:p>
        </p:txBody>
      </p:sp>
    </p:spTree>
    <p:extLst>
      <p:ext uri="{BB962C8B-B14F-4D97-AF65-F5344CB8AC3E}">
        <p14:creationId xmlns:p14="http://schemas.microsoft.com/office/powerpoint/2010/main" val="422493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C05C59B-C780-924E-AF2D-1D53C36EC7A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DD17C808-30A4-338B-B7E6-4A87E2A5834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EF7EEDFD-F2D0-821E-54FA-2C85E1C45A34}"/>
              </a:ext>
            </a:extLst>
          </p:cNvPr>
          <p:cNvSpPr>
            <a:spLocks noGrp="1" noChangeArrowheads="1"/>
          </p:cNvSpPr>
          <p:nvPr>
            <p:ph type="sldNum" sz="quarter" idx="12"/>
          </p:nvPr>
        </p:nvSpPr>
        <p:spPr>
          <a:ln/>
        </p:spPr>
        <p:txBody>
          <a:bodyPr/>
          <a:lstStyle>
            <a:lvl1pPr>
              <a:defRPr/>
            </a:lvl1pPr>
          </a:lstStyle>
          <a:p>
            <a:pPr>
              <a:defRPr/>
            </a:pPr>
            <a:fld id="{0C40388E-B389-4164-B855-295723C5CF9B}" type="slidenum">
              <a:rPr lang="en-AU" altLang="it-IT"/>
              <a:pPr>
                <a:defRPr/>
              </a:pPr>
              <a:t>‹#›</a:t>
            </a:fld>
            <a:endParaRPr lang="en-AU" altLang="it-IT"/>
          </a:p>
        </p:txBody>
      </p:sp>
    </p:spTree>
    <p:extLst>
      <p:ext uri="{BB962C8B-B14F-4D97-AF65-F5344CB8AC3E}">
        <p14:creationId xmlns:p14="http://schemas.microsoft.com/office/powerpoint/2010/main" val="41391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66CE1C8-546B-7C9D-3040-22079200D19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AE13FCCB-AD13-0CBE-1DD0-43506A8C151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BB2683F7-5F57-F5D5-A14C-58C28E72423F}"/>
              </a:ext>
            </a:extLst>
          </p:cNvPr>
          <p:cNvSpPr>
            <a:spLocks noGrp="1" noChangeArrowheads="1"/>
          </p:cNvSpPr>
          <p:nvPr>
            <p:ph type="sldNum" sz="quarter" idx="12"/>
          </p:nvPr>
        </p:nvSpPr>
        <p:spPr>
          <a:ln/>
        </p:spPr>
        <p:txBody>
          <a:bodyPr/>
          <a:lstStyle>
            <a:lvl1pPr>
              <a:defRPr/>
            </a:lvl1pPr>
          </a:lstStyle>
          <a:p>
            <a:pPr>
              <a:defRPr/>
            </a:pPr>
            <a:fld id="{12498525-B819-46A5-A681-96742BAF5124}" type="slidenum">
              <a:rPr lang="en-AU" altLang="it-IT"/>
              <a:pPr>
                <a:defRPr/>
              </a:pPr>
              <a:t>‹#›</a:t>
            </a:fld>
            <a:endParaRPr lang="en-AU" altLang="it-IT"/>
          </a:p>
        </p:txBody>
      </p:sp>
    </p:spTree>
    <p:extLst>
      <p:ext uri="{BB962C8B-B14F-4D97-AF65-F5344CB8AC3E}">
        <p14:creationId xmlns:p14="http://schemas.microsoft.com/office/powerpoint/2010/main" val="204613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FE587A-AF58-DFC5-AA51-C12C5AFF98A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F16BEA76-6CE2-02A5-71DF-0E52877D7E4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4F81EC3D-2AB4-8E5B-1585-2D92B2CAED9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D4EE6FED-9071-FA92-D07E-B78A8554DCB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F6E3C178-8A47-FD04-21AF-A1786E14E7E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44DB3DA-C834-4D2A-AF7B-0E365BF32ECB}"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ps.prenhall.com/wps/"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www.hurricanescience.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Permafrost" TargetMode="External"/><Relationship Id="rId3" Type="http://schemas.openxmlformats.org/officeDocument/2006/relationships/hyperlink" Target="https://en.wikipedia.org/wiki/climate" TargetMode="External"/><Relationship Id="rId7" Type="http://schemas.openxmlformats.org/officeDocument/2006/relationships/hyperlink" Target="https://en.wikipedia.org/wiki/obliquity" TargetMode="External"/><Relationship Id="rId12" Type="http://schemas.openxmlformats.org/officeDocument/2006/relationships/image" Target="../media/image34.jpeg"/><Relationship Id="rId2" Type="http://schemas.openxmlformats.org/officeDocument/2006/relationships/hyperlink" Target="https://en.wikipedia.org/wiki/temperature" TargetMode="External"/><Relationship Id="rId1" Type="http://schemas.openxmlformats.org/officeDocument/2006/relationships/slideLayout" Target="../slideLayouts/slideLayout6.xml"/><Relationship Id="rId6" Type="http://schemas.openxmlformats.org/officeDocument/2006/relationships/hyperlink" Target="https://en.wikipedia.org/wiki/Tropic_of_Capricorn" TargetMode="External"/><Relationship Id="rId11" Type="http://schemas.openxmlformats.org/officeDocument/2006/relationships/hyperlink" Target="https://en.wikipedia.org/wiki/elevation" TargetMode="External"/><Relationship Id="rId5" Type="http://schemas.openxmlformats.org/officeDocument/2006/relationships/hyperlink" Target="https://en.wikipedia.org/wiki/Tropic_of_Cancer" TargetMode="External"/><Relationship Id="rId10" Type="http://schemas.openxmlformats.org/officeDocument/2006/relationships/hyperlink" Target="https://en.wikipedia.org/wiki/Antarctic_Ice_Sheet" TargetMode="External"/><Relationship Id="rId4" Type="http://schemas.openxmlformats.org/officeDocument/2006/relationships/hyperlink" Target="https://en.wikipedia.org/wiki/tropics" TargetMode="External"/><Relationship Id="rId9" Type="http://schemas.openxmlformats.org/officeDocument/2006/relationships/hyperlink" Target="https://en.wikipedia.org/wiki/Greenland_Ice_She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t.wikipedia.org/wiki/Cristoforo_Colombo"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wiking.edu.pl/article.php?id=30#klimat_na_swiecie"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paceflight.nasa.gov/gallery/images/shuttle/sts-130/html/iss022e06267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BDC2916-60A4-5AE3-C70E-0A657251EDDC}"/>
              </a:ext>
            </a:extLst>
          </p:cNvPr>
          <p:cNvSpPr>
            <a:spLocks noGrp="1" noChangeArrowheads="1"/>
          </p:cNvSpPr>
          <p:nvPr>
            <p:ph type="ctrTitle"/>
          </p:nvPr>
        </p:nvSpPr>
        <p:spPr>
          <a:xfrm>
            <a:off x="447675" y="764704"/>
            <a:ext cx="7772400" cy="1470025"/>
          </a:xfrm>
        </p:spPr>
        <p:txBody>
          <a:bodyPr anchor="ctr"/>
          <a:lstStyle/>
          <a:p>
            <a:pPr eaLnBrk="1" hangingPunct="1"/>
            <a:r>
              <a:rPr lang="pl-PL" altLang="it-IT" sz="4400" dirty="0"/>
              <a:t>Atmosfera – wstęp</a:t>
            </a:r>
            <a:endParaRPr lang="en-AU" altLang="it-IT" sz="4400" dirty="0"/>
          </a:p>
        </p:txBody>
      </p:sp>
      <p:sp>
        <p:nvSpPr>
          <p:cNvPr id="3075" name="Rectangle 3">
            <a:extLst>
              <a:ext uri="{FF2B5EF4-FFF2-40B4-BE49-F238E27FC236}">
                <a16:creationId xmlns:a16="http://schemas.microsoft.com/office/drawing/2014/main" id="{CA1B579A-5412-8EDE-2D31-8429AE07438E}"/>
              </a:ext>
            </a:extLst>
          </p:cNvPr>
          <p:cNvSpPr>
            <a:spLocks noGrp="1" noChangeArrowheads="1"/>
          </p:cNvSpPr>
          <p:nvPr>
            <p:ph type="subTitle" idx="1"/>
          </p:nvPr>
        </p:nvSpPr>
        <p:spPr>
          <a:xfrm>
            <a:off x="1133475" y="2060848"/>
            <a:ext cx="6400800" cy="1752600"/>
          </a:xfrm>
        </p:spPr>
        <p:txBody>
          <a:bodyPr/>
          <a:lstStyle/>
          <a:p>
            <a:pPr eaLnBrk="1" hangingPunct="1"/>
            <a:r>
              <a:rPr lang="pl-PL" altLang="it-IT" sz="3200" dirty="0"/>
              <a:t>Grzegorz Karwasz</a:t>
            </a:r>
          </a:p>
          <a:p>
            <a:pPr eaLnBrk="1" hangingPunct="1"/>
            <a:r>
              <a:rPr lang="pl-PL" altLang="it-IT" sz="3200" dirty="0"/>
              <a:t>Wykład 6</a:t>
            </a:r>
            <a:endParaRPr lang="en-AU" altLang="it-IT" sz="3200" dirty="0"/>
          </a:p>
        </p:txBody>
      </p:sp>
      <p:sp>
        <p:nvSpPr>
          <p:cNvPr id="3076" name="Text Box 5">
            <a:extLst>
              <a:ext uri="{FF2B5EF4-FFF2-40B4-BE49-F238E27FC236}">
                <a16:creationId xmlns:a16="http://schemas.microsoft.com/office/drawing/2014/main" id="{3C5B3C0C-97ED-B147-04E6-DA179AEE29D3}"/>
              </a:ext>
            </a:extLst>
          </p:cNvPr>
          <p:cNvSpPr txBox="1">
            <a:spLocks noChangeArrowheads="1"/>
          </p:cNvSpPr>
          <p:nvPr/>
        </p:nvSpPr>
        <p:spPr bwMode="auto">
          <a:xfrm>
            <a:off x="447675" y="409733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pic>
        <p:nvPicPr>
          <p:cNvPr id="2" name="Picture 6" descr="Atmospheric Science Wallace John M., Hobbs Peter V.">
            <a:extLst>
              <a:ext uri="{FF2B5EF4-FFF2-40B4-BE49-F238E27FC236}">
                <a16:creationId xmlns:a16="http://schemas.microsoft.com/office/drawing/2014/main" id="{F2B08067-D573-C20B-67E1-60A277CE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3212976"/>
            <a:ext cx="2357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6">
            <a:extLst>
              <a:ext uri="{FF2B5EF4-FFF2-40B4-BE49-F238E27FC236}">
                <a16:creationId xmlns:a16="http://schemas.microsoft.com/office/drawing/2014/main" id="{CDA4DED2-C331-A7ED-E7DF-B0ED662BC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39" y="3188782"/>
            <a:ext cx="2233685" cy="340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a:extLst>
              <a:ext uri="{FF2B5EF4-FFF2-40B4-BE49-F238E27FC236}">
                <a16:creationId xmlns:a16="http://schemas.microsoft.com/office/drawing/2014/main" id="{2BC6B8D5-5000-A98D-229E-E82DB6E4F745}"/>
              </a:ext>
            </a:extLst>
          </p:cNvPr>
          <p:cNvSpPr>
            <a:spLocks noGrp="1" noChangeArrowheads="1"/>
          </p:cNvSpPr>
          <p:nvPr>
            <p:ph type="title" idx="4294967295"/>
          </p:nvPr>
        </p:nvSpPr>
        <p:spPr>
          <a:xfrm>
            <a:off x="457200" y="5734050"/>
            <a:ext cx="8002588" cy="935038"/>
          </a:xfrm>
        </p:spPr>
        <p:txBody>
          <a:bodyPr/>
          <a:lstStyle/>
          <a:p>
            <a:pPr eaLnBrk="1" hangingPunct="1"/>
            <a:r>
              <a:rPr lang="pl-PL" altLang="it-IT" sz="2400" dirty="0">
                <a:solidFill>
                  <a:srgbClr val="BFBFBF"/>
                </a:solidFill>
              </a:rPr>
              <a:t>Kopuła Międzynarodowej Stacji Kosmicznej i wschodnie wybrzeże Australii (15.09.2011): </a:t>
            </a:r>
            <a:r>
              <a:rPr lang="pl-PL" altLang="it-IT" sz="2400" dirty="0">
                <a:solidFill>
                  <a:schemeClr val="accent2"/>
                </a:solidFill>
              </a:rPr>
              <a:t>stratosfera i jonosfera</a:t>
            </a:r>
            <a:r>
              <a:rPr lang="pl-PL" altLang="it-IT" sz="2400" dirty="0">
                <a:solidFill>
                  <a:srgbClr val="BFBFBF"/>
                </a:solidFill>
              </a:rPr>
              <a:t> </a:t>
            </a:r>
          </a:p>
        </p:txBody>
      </p:sp>
      <p:pic>
        <p:nvPicPr>
          <p:cNvPr id="159747" name="Obraz 4" descr="NGfot3l1600.jpg">
            <a:extLst>
              <a:ext uri="{FF2B5EF4-FFF2-40B4-BE49-F238E27FC236}">
                <a16:creationId xmlns:a16="http://schemas.microsoft.com/office/drawing/2014/main" id="{6DE225D1-157E-61CE-F4CD-935795177D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532813"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008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9747"/>
                                        </p:tgtEl>
                                        <p:attrNameLst>
                                          <p:attrName>style.visibility</p:attrName>
                                        </p:attrNameLst>
                                      </p:cBhvr>
                                      <p:to>
                                        <p:strVal val="visible"/>
                                      </p:to>
                                    </p:set>
                                    <p:anim calcmode="lin" valueType="num">
                                      <p:cBhvr additive="base">
                                        <p:cTn id="7" dur="3000" fill="hold"/>
                                        <p:tgtEl>
                                          <p:spTgt spid="159747"/>
                                        </p:tgtEl>
                                        <p:attrNameLst>
                                          <p:attrName>ppt_x</p:attrName>
                                        </p:attrNameLst>
                                      </p:cBhvr>
                                      <p:tavLst>
                                        <p:tav tm="0">
                                          <p:val>
                                            <p:strVal val="0-#ppt_w/2"/>
                                          </p:val>
                                        </p:tav>
                                        <p:tav tm="100000">
                                          <p:val>
                                            <p:strVal val="#ppt_x"/>
                                          </p:val>
                                        </p:tav>
                                      </p:tavLst>
                                    </p:anim>
                                    <p:anim calcmode="lin" valueType="num">
                                      <p:cBhvr additive="base">
                                        <p:cTn id="8"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a:extLst>
              <a:ext uri="{FF2B5EF4-FFF2-40B4-BE49-F238E27FC236}">
                <a16:creationId xmlns:a16="http://schemas.microsoft.com/office/drawing/2014/main" id="{D1B00714-D078-D998-9CCC-EB24AD71283F}"/>
              </a:ext>
            </a:extLst>
          </p:cNvPr>
          <p:cNvSpPr>
            <a:spLocks noGrp="1" noChangeArrowheads="1"/>
          </p:cNvSpPr>
          <p:nvPr>
            <p:ph type="title"/>
          </p:nvPr>
        </p:nvSpPr>
        <p:spPr/>
        <p:txBody>
          <a:bodyPr/>
          <a:lstStyle/>
          <a:p>
            <a:r>
              <a:rPr lang="pl-PL" altLang="en-US" sz="3400"/>
              <a:t>Tropopauza</a:t>
            </a:r>
            <a:endParaRPr lang="en-US" altLang="en-US" sz="3400"/>
          </a:p>
        </p:txBody>
      </p:sp>
      <p:sp>
        <p:nvSpPr>
          <p:cNvPr id="7171" name="pole tekstowe 3">
            <a:extLst>
              <a:ext uri="{FF2B5EF4-FFF2-40B4-BE49-F238E27FC236}">
                <a16:creationId xmlns:a16="http://schemas.microsoft.com/office/drawing/2014/main" id="{0997DBC7-2DBE-967B-F767-D7FD0C3090E0}"/>
              </a:ext>
            </a:extLst>
          </p:cNvPr>
          <p:cNvSpPr txBox="1">
            <a:spLocks noChangeArrowheads="1"/>
          </p:cNvSpPr>
          <p:nvPr/>
        </p:nvSpPr>
        <p:spPr bwMode="auto">
          <a:xfrm>
            <a:off x="233363" y="5091113"/>
            <a:ext cx="80756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Tropopauza – załamują się prądy wstępujące powietrza ogrzanego przy powierzchni ziemi: 10 km nad biegunami, 20 km nad równikiem</a:t>
            </a:r>
          </a:p>
          <a:p>
            <a:pPr>
              <a:spcBef>
                <a:spcPct val="0"/>
              </a:spcBef>
              <a:buFontTx/>
              <a:buNone/>
            </a:pPr>
            <a:endParaRPr lang="pl-PL" altLang="en-US" sz="1800"/>
          </a:p>
          <a:p>
            <a:pPr>
              <a:spcBef>
                <a:spcPct val="0"/>
              </a:spcBef>
              <a:buFontTx/>
              <a:buNone/>
            </a:pPr>
            <a:r>
              <a:rPr lang="pl-PL" altLang="en-US" sz="1400"/>
              <a:t>https://eol.jsc.nasa.gov/SearchPhotos/photo.pl?mission=ISS016&amp;roll=E&amp;frame=27426</a:t>
            </a:r>
          </a:p>
          <a:p>
            <a:pPr>
              <a:spcBef>
                <a:spcPct val="0"/>
              </a:spcBef>
              <a:buFontTx/>
              <a:buNone/>
            </a:pPr>
            <a:endParaRPr lang="en-US" altLang="en-US" sz="1800"/>
          </a:p>
        </p:txBody>
      </p:sp>
      <p:pic>
        <p:nvPicPr>
          <p:cNvPr id="7172" name="Obraz 5" descr="Obraz zawierający chmura, natura, chmury, niebo&#10;&#10;Opis wygenerowany automatycznie">
            <a:extLst>
              <a:ext uri="{FF2B5EF4-FFF2-40B4-BE49-F238E27FC236}">
                <a16:creationId xmlns:a16="http://schemas.microsoft.com/office/drawing/2014/main" id="{F59EFD92-82F8-F75A-BD69-F27DB255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376363"/>
            <a:ext cx="5143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Click for a map">
            <a:extLst>
              <a:ext uri="{FF2B5EF4-FFF2-40B4-BE49-F238E27FC236}">
                <a16:creationId xmlns:a16="http://schemas.microsoft.com/office/drawing/2014/main" id="{1230B3B3-3B6A-113E-B747-9CF912845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824163"/>
            <a:ext cx="34655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515C0135-0340-48B6-52A8-1005960E8A22}"/>
              </a:ext>
            </a:extLst>
          </p:cNvPr>
          <p:cNvSpPr>
            <a:spLocks noGrp="1" noChangeArrowheads="1"/>
          </p:cNvSpPr>
          <p:nvPr>
            <p:ph type="title" idx="4294967295"/>
          </p:nvPr>
        </p:nvSpPr>
        <p:spPr>
          <a:xfrm>
            <a:off x="0" y="5876925"/>
            <a:ext cx="8229600" cy="765175"/>
          </a:xfrm>
        </p:spPr>
        <p:txBody>
          <a:bodyPr/>
          <a:lstStyle/>
          <a:p>
            <a:pPr eaLnBrk="1" hangingPunct="1"/>
            <a:r>
              <a:rPr lang="pl-PL" altLang="it-IT" sz="2400">
                <a:solidFill>
                  <a:srgbClr val="BFBFBF"/>
                </a:solidFill>
              </a:rPr>
              <a:t>Chmury burzowe u wybrzeży Brazylii: prądy konwekcyjne unoszą parę wodną aż do granic troposfery</a:t>
            </a:r>
          </a:p>
        </p:txBody>
      </p:sp>
      <p:pic>
        <p:nvPicPr>
          <p:cNvPr id="158723" name="Obraz 2" descr="NGfot12.jpg">
            <a:extLst>
              <a:ext uri="{FF2B5EF4-FFF2-40B4-BE49-F238E27FC236}">
                <a16:creationId xmlns:a16="http://schemas.microsoft.com/office/drawing/2014/main" id="{EAA72EAE-65E3-9E62-7FE5-01A256E586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6688"/>
            <a:ext cx="84248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591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barn(outVertical)">
                                      <p:cBhvr>
                                        <p:cTn id="7" dur="2000"/>
                                        <p:tgtEl>
                                          <p:spTgt spid="15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4B924D3-C2DD-539C-30BC-582F4AEB485F}"/>
              </a:ext>
            </a:extLst>
          </p:cNvPr>
          <p:cNvSpPr>
            <a:spLocks noGrp="1" noChangeArrowheads="1"/>
          </p:cNvSpPr>
          <p:nvPr>
            <p:ph type="title"/>
          </p:nvPr>
        </p:nvSpPr>
        <p:spPr>
          <a:xfrm>
            <a:off x="-23394" y="53143"/>
            <a:ext cx="9144000" cy="1143000"/>
          </a:xfrm>
        </p:spPr>
        <p:txBody>
          <a:bodyPr/>
          <a:lstStyle/>
          <a:p>
            <a:r>
              <a:rPr lang="pl-PL" altLang="en-US" sz="3400" dirty="0"/>
              <a:t>Planeta „Kopernika” (nasłoneczniona geoida)</a:t>
            </a:r>
            <a:endParaRPr lang="en-AU" altLang="en-US" sz="3400" dirty="0"/>
          </a:p>
        </p:txBody>
      </p:sp>
      <p:pic>
        <p:nvPicPr>
          <p:cNvPr id="8195" name="Obraz 3">
            <a:extLst>
              <a:ext uri="{FF2B5EF4-FFF2-40B4-BE49-F238E27FC236}">
                <a16:creationId xmlns:a16="http://schemas.microsoft.com/office/drawing/2014/main" id="{5B160FD8-9A7F-41A8-B3BB-5365D2F4A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659E7BB4-FBA2-CE9E-3EE0-FFC40E884725}"/>
              </a:ext>
            </a:extLst>
          </p:cNvPr>
          <p:cNvSpPr txBox="1"/>
          <p:nvPr/>
        </p:nvSpPr>
        <p:spPr>
          <a:xfrm>
            <a:off x="323528" y="6399848"/>
            <a:ext cx="3557449" cy="369332"/>
          </a:xfrm>
          <a:prstGeom prst="rect">
            <a:avLst/>
          </a:prstGeom>
          <a:noFill/>
        </p:spPr>
        <p:txBody>
          <a:bodyPr wrap="none" rtlCol="0">
            <a:spAutoFit/>
          </a:bodyPr>
          <a:lstStyle/>
          <a:p>
            <a:r>
              <a:rPr lang="pl-PL" dirty="0" err="1"/>
              <a:t>Atmospheric</a:t>
            </a:r>
            <a:r>
              <a:rPr lang="pl-PL" dirty="0"/>
              <a:t> Science, str. 14 -15</a:t>
            </a:r>
          </a:p>
        </p:txBody>
      </p:sp>
    </p:spTree>
    <p:extLst>
      <p:ext uri="{BB962C8B-B14F-4D97-AF65-F5344CB8AC3E}">
        <p14:creationId xmlns:p14="http://schemas.microsoft.com/office/powerpoint/2010/main" val="266784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20C468A-9CC2-E5D9-9EBC-4313EAC53010}"/>
              </a:ext>
            </a:extLst>
          </p:cNvPr>
          <p:cNvSpPr>
            <a:spLocks noGrp="1" noChangeArrowheads="1"/>
          </p:cNvSpPr>
          <p:nvPr>
            <p:ph type="title"/>
          </p:nvPr>
        </p:nvSpPr>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8195" name="Picture 2" descr="Scientists capture Earth’s “hum” on ocean floor">
            <a:extLst>
              <a:ext uri="{FF2B5EF4-FFF2-40B4-BE49-F238E27FC236}">
                <a16:creationId xmlns:a16="http://schemas.microsoft.com/office/drawing/2014/main" id="{CC59C8C9-292D-8D1A-12AD-C0036FBD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9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ECF892E0-8F69-B60C-06F2-798C3A2D0263}"/>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494E437C-BA90-D9F7-43CF-11746EC3D2AD}"/>
              </a:ext>
            </a:extLst>
          </p:cNvPr>
          <p:cNvCxnSpPr/>
          <p:nvPr/>
        </p:nvCxnSpPr>
        <p:spPr>
          <a:xfrm flipV="1">
            <a:off x="1981200" y="2565400"/>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BAB99CB0-B13B-4AA2-8271-6C14FEF85347}"/>
              </a:ext>
            </a:extLst>
          </p:cNvPr>
          <p:cNvCxnSpPr/>
          <p:nvPr/>
        </p:nvCxnSpPr>
        <p:spPr>
          <a:xfrm flipV="1">
            <a:off x="2119313" y="2646363"/>
            <a:ext cx="0" cy="5762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199" name="pole tekstowe 9">
            <a:extLst>
              <a:ext uri="{FF2B5EF4-FFF2-40B4-BE49-F238E27FC236}">
                <a16:creationId xmlns:a16="http://schemas.microsoft.com/office/drawing/2014/main" id="{53E5F210-B85B-6F73-5094-EB199BBD5CE8}"/>
              </a:ext>
            </a:extLst>
          </p:cNvPr>
          <p:cNvSpPr txBox="1">
            <a:spLocks noChangeArrowheads="1"/>
          </p:cNvSpPr>
          <p:nvPr/>
        </p:nvSpPr>
        <p:spPr bwMode="auto">
          <a:xfrm>
            <a:off x="2357438" y="2646363"/>
            <a:ext cx="58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solidFill>
                  <a:srgbClr val="FF0000"/>
                </a:solidFill>
              </a:rPr>
              <a:t>F=</a:t>
            </a:r>
            <a:r>
              <a:rPr lang="pl-PL" altLang="en-US" sz="1800">
                <a:solidFill>
                  <a:srgbClr val="FF0000"/>
                </a:solidFill>
              </a:rPr>
              <a:t>0</a:t>
            </a:r>
            <a:endParaRPr lang="en-US" altLang="en-US" sz="1800">
              <a:solidFill>
                <a:srgbClr val="FF0000"/>
              </a:solidFill>
            </a:endParaRPr>
          </a:p>
        </p:txBody>
      </p:sp>
      <p:pic>
        <p:nvPicPr>
          <p:cNvPr id="8200" name="Picture 2" descr="Scientists capture Earth’s “hum” on ocean floor">
            <a:extLst>
              <a:ext uri="{FF2B5EF4-FFF2-40B4-BE49-F238E27FC236}">
                <a16:creationId xmlns:a16="http://schemas.microsoft.com/office/drawing/2014/main" id="{EC318542-A91B-2415-CF1C-1F7F1D8DC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50975"/>
            <a:ext cx="39624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AE6F7082-7059-3A8F-E822-ECD6BD15021A}"/>
              </a:ext>
            </a:extLst>
          </p:cNvPr>
          <p:cNvCxnSpPr/>
          <p:nvPr/>
        </p:nvCxnSpPr>
        <p:spPr>
          <a:xfrm flipV="1">
            <a:off x="5334000" y="24288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41233D9D-6D63-EED5-370B-DC0334D6A071}"/>
              </a:ext>
            </a:extLst>
          </p:cNvPr>
          <p:cNvCxnSpPr>
            <a:cxnSpLocks/>
          </p:cNvCxnSpPr>
          <p:nvPr/>
        </p:nvCxnSpPr>
        <p:spPr>
          <a:xfrm>
            <a:off x="1760538" y="4889500"/>
            <a:ext cx="576262" cy="111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203" name="pole tekstowe 14">
            <a:extLst>
              <a:ext uri="{FF2B5EF4-FFF2-40B4-BE49-F238E27FC236}">
                <a16:creationId xmlns:a16="http://schemas.microsoft.com/office/drawing/2014/main" id="{7D5162E3-8F69-80C2-2DD9-A42C0C3C9A92}"/>
              </a:ext>
            </a:extLst>
          </p:cNvPr>
          <p:cNvSpPr txBox="1">
            <a:spLocks noChangeArrowheads="1"/>
          </p:cNvSpPr>
          <p:nvPr/>
        </p:nvSpPr>
        <p:spPr bwMode="auto">
          <a:xfrm>
            <a:off x="5648325" y="2516188"/>
            <a:ext cx="60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solidFill>
                  <a:srgbClr val="FF0000"/>
                </a:solidFill>
              </a:rPr>
              <a:t>F=Ʇ</a:t>
            </a:r>
            <a:endParaRPr lang="en-US" altLang="en-US" sz="1800">
              <a:solidFill>
                <a:srgbClr val="FF0000"/>
              </a:solidFill>
            </a:endParaRPr>
          </a:p>
        </p:txBody>
      </p:sp>
      <p:pic>
        <p:nvPicPr>
          <p:cNvPr id="8204" name="Picture 2" descr="Scientists capture Earth’s “hum” on ocean floor">
            <a:extLst>
              <a:ext uri="{FF2B5EF4-FFF2-40B4-BE49-F238E27FC236}">
                <a16:creationId xmlns:a16="http://schemas.microsoft.com/office/drawing/2014/main" id="{FEC65E94-C808-4994-F125-97A20F500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4252913"/>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Łącznik prosty ze strzałką 16">
            <a:extLst>
              <a:ext uri="{FF2B5EF4-FFF2-40B4-BE49-F238E27FC236}">
                <a16:creationId xmlns:a16="http://schemas.microsoft.com/office/drawing/2014/main" id="{6BE5A286-518A-A996-FB3D-CA3B8016A077}"/>
              </a:ext>
            </a:extLst>
          </p:cNvPr>
          <p:cNvCxnSpPr/>
          <p:nvPr/>
        </p:nvCxnSpPr>
        <p:spPr>
          <a:xfrm flipV="1">
            <a:off x="1981200" y="3944938"/>
            <a:ext cx="0" cy="576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DC4731F5-4779-1C13-A8F9-838C83586A58}"/>
              </a:ext>
            </a:extLst>
          </p:cNvPr>
          <p:cNvCxnSpPr>
            <a:cxnSpLocks/>
          </p:cNvCxnSpPr>
          <p:nvPr/>
        </p:nvCxnSpPr>
        <p:spPr>
          <a:xfrm>
            <a:off x="2058988" y="4559300"/>
            <a:ext cx="576262" cy="111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4F95E057-D735-6BFC-BECB-D0A36B192B95}"/>
              </a:ext>
            </a:extLst>
          </p:cNvPr>
          <p:cNvCxnSpPr>
            <a:cxnSpLocks/>
          </p:cNvCxnSpPr>
          <p:nvPr/>
        </p:nvCxnSpPr>
        <p:spPr>
          <a:xfrm flipH="1">
            <a:off x="1403350" y="4581525"/>
            <a:ext cx="576263" cy="584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Strzałka: zakrzywiona w prawo 21">
            <a:extLst>
              <a:ext uri="{FF2B5EF4-FFF2-40B4-BE49-F238E27FC236}">
                <a16:creationId xmlns:a16="http://schemas.microsoft.com/office/drawing/2014/main" id="{854A9967-0517-318B-5702-80ED5541FE47}"/>
              </a:ext>
            </a:extLst>
          </p:cNvPr>
          <p:cNvSpPr/>
          <p:nvPr/>
        </p:nvSpPr>
        <p:spPr>
          <a:xfrm rot="16965743">
            <a:off x="1801019" y="5195094"/>
            <a:ext cx="455613" cy="1216025"/>
          </a:xfrm>
          <a:prstGeom prst="curvedRightArrow">
            <a:avLst/>
          </a:prstGeom>
          <a:solidFill>
            <a:srgbClr val="00B05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209" name="pole tekstowe 22">
            <a:extLst>
              <a:ext uri="{FF2B5EF4-FFF2-40B4-BE49-F238E27FC236}">
                <a16:creationId xmlns:a16="http://schemas.microsoft.com/office/drawing/2014/main" id="{25E83FED-3D61-EBCD-71D7-AFB45A81D7E6}"/>
              </a:ext>
            </a:extLst>
          </p:cNvPr>
          <p:cNvSpPr txBox="1">
            <a:spLocks noChangeArrowheads="1"/>
          </p:cNvSpPr>
          <p:nvPr/>
        </p:nvSpPr>
        <p:spPr bwMode="auto">
          <a:xfrm>
            <a:off x="3592513" y="4513263"/>
            <a:ext cx="4856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 b) Na równiku siła Coriolisa nie działa (na masy atmosfery) – wynosi zero lub jest prostopadła do powierzchni Ziemi</a:t>
            </a:r>
          </a:p>
          <a:p>
            <a:pPr>
              <a:spcBef>
                <a:spcPct val="0"/>
              </a:spcBef>
              <a:buFontTx/>
              <a:buNone/>
            </a:pPr>
            <a:endParaRPr lang="pl-PL" altLang="en-US" sz="1800"/>
          </a:p>
          <a:p>
            <a:pPr>
              <a:spcBef>
                <a:spcPct val="0"/>
              </a:spcBef>
              <a:buFontTx/>
              <a:buNone/>
            </a:pPr>
            <a:r>
              <a:rPr lang="pl-PL" altLang="en-US" sz="1800"/>
              <a:t>Na biegunie, pocisk wystrzelony z prędkością 1 km/s, do celu odległego o 1 km, mija go z prawej strony o 7,24 cm. </a:t>
            </a:r>
          </a:p>
          <a:p>
            <a:pPr>
              <a:spcBef>
                <a:spcPct val="0"/>
              </a:spcBef>
              <a:buFontTx/>
              <a:buNone/>
            </a:pPr>
            <a:r>
              <a:rPr lang="pl-PL" altLang="en-US" sz="1800"/>
              <a:t>Ziemia w międzyczasie o tyle się okręciła</a:t>
            </a:r>
            <a:endParaRPr lang="en-US" altLang="en-US" sz="1800"/>
          </a:p>
        </p:txBody>
      </p:sp>
      <p:cxnSp>
        <p:nvCxnSpPr>
          <p:cNvPr id="24" name="Łącznik prosty ze strzałką 23">
            <a:extLst>
              <a:ext uri="{FF2B5EF4-FFF2-40B4-BE49-F238E27FC236}">
                <a16:creationId xmlns:a16="http://schemas.microsoft.com/office/drawing/2014/main" id="{C25F4AEF-243E-871D-C8B8-E2E553A29638}"/>
              </a:ext>
            </a:extLst>
          </p:cNvPr>
          <p:cNvCxnSpPr>
            <a:cxnSpLocks/>
          </p:cNvCxnSpPr>
          <p:nvPr/>
        </p:nvCxnSpPr>
        <p:spPr>
          <a:xfrm>
            <a:off x="5395913" y="3005138"/>
            <a:ext cx="576262" cy="111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a:extLst>
              <a:ext uri="{FF2B5EF4-FFF2-40B4-BE49-F238E27FC236}">
                <a16:creationId xmlns:a16="http://schemas.microsoft.com/office/drawing/2014/main" id="{CC2C520D-4FFC-6063-EDB3-439F4F4A1ED4}"/>
              </a:ext>
            </a:extLst>
          </p:cNvPr>
          <p:cNvSpPr>
            <a:spLocks noGrp="1" noChangeArrowheads="1"/>
          </p:cNvSpPr>
          <p:nvPr>
            <p:ph type="title"/>
          </p:nvPr>
        </p:nvSpPr>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9219" name="Picture 2" descr="Scientists capture Earth’s “hum” on ocean floor">
            <a:extLst>
              <a:ext uri="{FF2B5EF4-FFF2-40B4-BE49-F238E27FC236}">
                <a16:creationId xmlns:a16="http://schemas.microsoft.com/office/drawing/2014/main" id="{F5D80826-0352-7236-FC27-8E88C8787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31925"/>
            <a:ext cx="39624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E6EA9E1F-E2FA-DF74-73D9-F1D7DFBDE107}"/>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B37AEE0B-F5B2-1A5F-0FA6-7D5110129A56}"/>
              </a:ext>
            </a:extLst>
          </p:cNvPr>
          <p:cNvCxnSpPr/>
          <p:nvPr/>
        </p:nvCxnSpPr>
        <p:spPr>
          <a:xfrm flipV="1">
            <a:off x="1760538" y="20986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26C01A43-1489-DDA9-C38F-D598CAAE939E}"/>
              </a:ext>
            </a:extLst>
          </p:cNvPr>
          <p:cNvCxnSpPr>
            <a:cxnSpLocks/>
          </p:cNvCxnSpPr>
          <p:nvPr/>
        </p:nvCxnSpPr>
        <p:spPr>
          <a:xfrm flipV="1">
            <a:off x="1868488" y="2154238"/>
            <a:ext cx="217487" cy="5492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223" name="Picture 2" descr="Scientists capture Earth’s “hum” on ocean floor">
            <a:extLst>
              <a:ext uri="{FF2B5EF4-FFF2-40B4-BE49-F238E27FC236}">
                <a16:creationId xmlns:a16="http://schemas.microsoft.com/office/drawing/2014/main" id="{60BAC3FE-4E37-96E8-2B41-2C40B8FC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14176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5AFA500A-EEF3-64D6-5CBC-805DD996C42F}"/>
              </a:ext>
            </a:extLst>
          </p:cNvPr>
          <p:cNvCxnSpPr/>
          <p:nvPr/>
        </p:nvCxnSpPr>
        <p:spPr>
          <a:xfrm flipV="1">
            <a:off x="5308600" y="20986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225" name="pole tekstowe 22">
            <a:extLst>
              <a:ext uri="{FF2B5EF4-FFF2-40B4-BE49-F238E27FC236}">
                <a16:creationId xmlns:a16="http://schemas.microsoft.com/office/drawing/2014/main" id="{19326CA5-EF0B-8DCF-A222-C1C88634117D}"/>
              </a:ext>
            </a:extLst>
          </p:cNvPr>
          <p:cNvSpPr txBox="1">
            <a:spLocks noChangeArrowheads="1"/>
          </p:cNvSpPr>
          <p:nvPr/>
        </p:nvSpPr>
        <p:spPr bwMode="auto">
          <a:xfrm>
            <a:off x="3846513" y="4267200"/>
            <a:ext cx="48402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Na półkuli północnej, wiatry </a:t>
            </a:r>
            <a:r>
              <a:rPr lang="pl-PL" altLang="en-US" sz="1800" i="1"/>
              <a:t>wypływające</a:t>
            </a:r>
            <a:r>
              <a:rPr lang="pl-PL" altLang="en-US" sz="1800"/>
              <a:t> radialnie (z centrum wyżowego) skręcają zgodnie z kierunkiem ruchu wskazówek zegara (mówimy o kierunku anty-cyklonu)</a:t>
            </a:r>
          </a:p>
          <a:p>
            <a:pPr>
              <a:spcBef>
                <a:spcPct val="0"/>
              </a:spcBef>
              <a:buFontTx/>
              <a:buNone/>
            </a:pPr>
            <a:r>
              <a:rPr lang="pl-PL" altLang="en-US" sz="1800"/>
              <a:t>Obok anty-cyklon znad wysp azorskich („wyż azorski”) 06/01/2014</a:t>
            </a:r>
          </a:p>
          <a:p>
            <a:pPr>
              <a:spcBef>
                <a:spcPct val="0"/>
              </a:spcBef>
              <a:buFontTx/>
              <a:buNone/>
            </a:pPr>
            <a:r>
              <a:rPr lang="pl-PL" altLang="en-US" sz="1800"/>
              <a:t>  </a:t>
            </a:r>
          </a:p>
          <a:p>
            <a:pPr>
              <a:spcBef>
                <a:spcPct val="0"/>
              </a:spcBef>
              <a:buFontTx/>
              <a:buNone/>
            </a:pPr>
            <a:endParaRPr lang="pl-PL" altLang="en-US" sz="1800"/>
          </a:p>
        </p:txBody>
      </p:sp>
      <p:cxnSp>
        <p:nvCxnSpPr>
          <p:cNvPr id="24" name="Łącznik prosty ze strzałką 23">
            <a:extLst>
              <a:ext uri="{FF2B5EF4-FFF2-40B4-BE49-F238E27FC236}">
                <a16:creationId xmlns:a16="http://schemas.microsoft.com/office/drawing/2014/main" id="{CFD52D0E-08D3-877C-6C5F-05A67EC80139}"/>
              </a:ext>
            </a:extLst>
          </p:cNvPr>
          <p:cNvCxnSpPr>
            <a:cxnSpLocks/>
          </p:cNvCxnSpPr>
          <p:nvPr/>
        </p:nvCxnSpPr>
        <p:spPr>
          <a:xfrm>
            <a:off x="5357813" y="2662238"/>
            <a:ext cx="576262" cy="127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Łącznik prosty ze strzałką 3">
            <a:extLst>
              <a:ext uri="{FF2B5EF4-FFF2-40B4-BE49-F238E27FC236}">
                <a16:creationId xmlns:a16="http://schemas.microsoft.com/office/drawing/2014/main" id="{46D6E05C-6F85-35C4-CCD6-5061796E6E51}"/>
              </a:ext>
            </a:extLst>
          </p:cNvPr>
          <p:cNvCxnSpPr>
            <a:cxnSpLocks/>
          </p:cNvCxnSpPr>
          <p:nvPr/>
        </p:nvCxnSpPr>
        <p:spPr>
          <a:xfrm>
            <a:off x="1865313" y="2749550"/>
            <a:ext cx="560387" cy="333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A9E0CF66-A8A2-10FE-3370-C1DBEC874312}"/>
              </a:ext>
            </a:extLst>
          </p:cNvPr>
          <p:cNvSpPr/>
          <p:nvPr/>
        </p:nvSpPr>
        <p:spPr>
          <a:xfrm rot="1733177">
            <a:off x="2219325" y="2081213"/>
            <a:ext cx="966788" cy="735012"/>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25" name="Łącznik prosty ze strzałką 24">
            <a:extLst>
              <a:ext uri="{FF2B5EF4-FFF2-40B4-BE49-F238E27FC236}">
                <a16:creationId xmlns:a16="http://schemas.microsoft.com/office/drawing/2014/main" id="{E21317AA-515D-96C4-FF82-80270D4CC3A7}"/>
              </a:ext>
            </a:extLst>
          </p:cNvPr>
          <p:cNvCxnSpPr>
            <a:cxnSpLocks/>
          </p:cNvCxnSpPr>
          <p:nvPr/>
        </p:nvCxnSpPr>
        <p:spPr>
          <a:xfrm flipH="1">
            <a:off x="4859338" y="2884488"/>
            <a:ext cx="449262" cy="376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Strzałka: zawracanie 27">
            <a:extLst>
              <a:ext uri="{FF2B5EF4-FFF2-40B4-BE49-F238E27FC236}">
                <a16:creationId xmlns:a16="http://schemas.microsoft.com/office/drawing/2014/main" id="{A2548E09-A093-90D8-CBA1-BD8AB0703032}"/>
              </a:ext>
            </a:extLst>
          </p:cNvPr>
          <p:cNvSpPr/>
          <p:nvPr/>
        </p:nvSpPr>
        <p:spPr>
          <a:xfrm rot="6639724">
            <a:off x="5341144" y="2974182"/>
            <a:ext cx="909637" cy="476250"/>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9231" name="Picture 3">
            <a:extLst>
              <a:ext uri="{FF2B5EF4-FFF2-40B4-BE49-F238E27FC236}">
                <a16:creationId xmlns:a16="http://schemas.microsoft.com/office/drawing/2014/main" id="{ACA243CE-F8CD-21E6-494E-F348E0E85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4059238"/>
            <a:ext cx="3155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ientists capture Earth’s “hum” on ocean floor">
            <a:extLst>
              <a:ext uri="{FF2B5EF4-FFF2-40B4-BE49-F238E27FC236}">
                <a16:creationId xmlns:a16="http://schemas.microsoft.com/office/drawing/2014/main" id="{F4A2C17C-F86F-15F3-6C28-7BCC1A0F6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1427163"/>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F67134C6-4850-1977-08A3-A6BEC6C0FD23}"/>
              </a:ext>
            </a:extLst>
          </p:cNvPr>
          <p:cNvCxnSpPr/>
          <p:nvPr/>
        </p:nvCxnSpPr>
        <p:spPr>
          <a:xfrm flipV="1">
            <a:off x="4432300" y="2108200"/>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a:extLst>
              <a:ext uri="{FF2B5EF4-FFF2-40B4-BE49-F238E27FC236}">
                <a16:creationId xmlns:a16="http://schemas.microsoft.com/office/drawing/2014/main" id="{CF97A03E-71EF-D2BF-B34B-0F1A2EF927A0}"/>
              </a:ext>
            </a:extLst>
          </p:cNvPr>
          <p:cNvCxnSpPr>
            <a:cxnSpLocks/>
          </p:cNvCxnSpPr>
          <p:nvPr/>
        </p:nvCxnSpPr>
        <p:spPr>
          <a:xfrm>
            <a:off x="3792538" y="2671763"/>
            <a:ext cx="576262" cy="111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Strzałka: zawracanie 27">
            <a:extLst>
              <a:ext uri="{FF2B5EF4-FFF2-40B4-BE49-F238E27FC236}">
                <a16:creationId xmlns:a16="http://schemas.microsoft.com/office/drawing/2014/main" id="{9AF7F873-7B3D-B756-A86F-6A049264FE18}"/>
              </a:ext>
            </a:extLst>
          </p:cNvPr>
          <p:cNvSpPr/>
          <p:nvPr/>
        </p:nvSpPr>
        <p:spPr>
          <a:xfrm rot="6639724" flipV="1">
            <a:off x="3186113" y="2482850"/>
            <a:ext cx="909638" cy="585787"/>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25" name="Łącznik prosty ze strzałką 24">
            <a:extLst>
              <a:ext uri="{FF2B5EF4-FFF2-40B4-BE49-F238E27FC236}">
                <a16:creationId xmlns:a16="http://schemas.microsoft.com/office/drawing/2014/main" id="{C169E474-6E18-962E-5BA8-A6014AD3CBC7}"/>
              </a:ext>
            </a:extLst>
          </p:cNvPr>
          <p:cNvCxnSpPr>
            <a:cxnSpLocks/>
          </p:cNvCxnSpPr>
          <p:nvPr/>
        </p:nvCxnSpPr>
        <p:spPr>
          <a:xfrm flipH="1">
            <a:off x="3365500" y="2757488"/>
            <a:ext cx="449263" cy="376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47" name="Tytuł 1">
            <a:extLst>
              <a:ext uri="{FF2B5EF4-FFF2-40B4-BE49-F238E27FC236}">
                <a16:creationId xmlns:a16="http://schemas.microsoft.com/office/drawing/2014/main" id="{A3462822-1E13-64E3-E4E2-3D37D9A5D11B}"/>
              </a:ext>
            </a:extLst>
          </p:cNvPr>
          <p:cNvSpPr>
            <a:spLocks noGrp="1" noChangeArrowheads="1"/>
          </p:cNvSpPr>
          <p:nvPr>
            <p:ph type="title"/>
          </p:nvPr>
        </p:nvSpPr>
        <p:spPr>
          <a:xfrm>
            <a:off x="741363" y="-109538"/>
            <a:ext cx="8229600" cy="1143001"/>
          </a:xfrm>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sp>
        <p:nvSpPr>
          <p:cNvPr id="10248" name="pole tekstowe 22">
            <a:extLst>
              <a:ext uri="{FF2B5EF4-FFF2-40B4-BE49-F238E27FC236}">
                <a16:creationId xmlns:a16="http://schemas.microsoft.com/office/drawing/2014/main" id="{B1488787-11EE-B721-5705-3DDEBC011F9B}"/>
              </a:ext>
            </a:extLst>
          </p:cNvPr>
          <p:cNvSpPr txBox="1">
            <a:spLocks noChangeArrowheads="1"/>
          </p:cNvSpPr>
          <p:nvPr/>
        </p:nvSpPr>
        <p:spPr bwMode="auto">
          <a:xfrm>
            <a:off x="4081463" y="4248150"/>
            <a:ext cx="48561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Na półkuli północnej, wiatry </a:t>
            </a:r>
            <a:r>
              <a:rPr lang="pl-PL" altLang="en-US" sz="1800" i="1"/>
              <a:t>wpływające</a:t>
            </a:r>
            <a:r>
              <a:rPr lang="pl-PL" altLang="en-US" sz="1800"/>
              <a:t> radialnie (do centrum niżowego) skręcają w kierunku odwrotnym do ruchu wskazówek zegara (mówimy o „cyklonie”)</a:t>
            </a:r>
          </a:p>
          <a:p>
            <a:pPr>
              <a:spcBef>
                <a:spcPct val="0"/>
              </a:spcBef>
              <a:buFontTx/>
              <a:buNone/>
            </a:pPr>
            <a:r>
              <a:rPr lang="pl-PL" altLang="en-US" sz="1800"/>
              <a:t>Przykładem są subtropikalne huragany, pojawiające się pod koniec lata, kiedy z nagrzanego oceanu trafia  </a:t>
            </a:r>
            <a:r>
              <a:rPr lang="it-IT" altLang="en-US" sz="1800"/>
              <a:t>do atmosfery m</a:t>
            </a:r>
            <a:r>
              <a:rPr lang="pl-PL" altLang="en-US" sz="1800"/>
              <a:t>nóstwo (lekkiej) pary wodnej, co powoduje powstanie ośrodka niżowego.</a:t>
            </a:r>
          </a:p>
          <a:p>
            <a:pPr>
              <a:spcBef>
                <a:spcPct val="0"/>
              </a:spcBef>
              <a:buFontTx/>
              <a:buNone/>
            </a:pPr>
            <a:r>
              <a:rPr lang="pl-PL" altLang="en-US" sz="1800"/>
              <a:t>  </a:t>
            </a:r>
          </a:p>
          <a:p>
            <a:pPr>
              <a:spcBef>
                <a:spcPct val="0"/>
              </a:spcBef>
              <a:buFontTx/>
              <a:buNone/>
            </a:pPr>
            <a:endParaRPr lang="pl-PL" altLang="en-US" sz="1800"/>
          </a:p>
        </p:txBody>
      </p:sp>
      <p:pic>
        <p:nvPicPr>
          <p:cNvPr id="10249" name="Picture 2" descr="Scientists capture Earth’s “hum” on ocean floor">
            <a:extLst>
              <a:ext uri="{FF2B5EF4-FFF2-40B4-BE49-F238E27FC236}">
                <a16:creationId xmlns:a16="http://schemas.microsoft.com/office/drawing/2014/main" id="{9AD559D5-AC0D-6D0A-27C1-49CABA479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140"/>
          <a:stretch>
            <a:fillRect/>
          </a:stretch>
        </p:blipFill>
        <p:spPr bwMode="auto">
          <a:xfrm>
            <a:off x="-638175" y="1463675"/>
            <a:ext cx="3243263"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Łącznik prosty ze strzałką 7">
            <a:extLst>
              <a:ext uri="{FF2B5EF4-FFF2-40B4-BE49-F238E27FC236}">
                <a16:creationId xmlns:a16="http://schemas.microsoft.com/office/drawing/2014/main" id="{26571533-9898-E738-C5C5-51D2CEF60EB2}"/>
              </a:ext>
            </a:extLst>
          </p:cNvPr>
          <p:cNvCxnSpPr>
            <a:cxnSpLocks/>
          </p:cNvCxnSpPr>
          <p:nvPr/>
        </p:nvCxnSpPr>
        <p:spPr>
          <a:xfrm flipV="1">
            <a:off x="1093788" y="2014538"/>
            <a:ext cx="0" cy="6921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4379CAC6-E813-D2C1-F2D3-5327DD8CE078}"/>
              </a:ext>
            </a:extLst>
          </p:cNvPr>
          <p:cNvCxnSpPr>
            <a:cxnSpLocks/>
          </p:cNvCxnSpPr>
          <p:nvPr/>
        </p:nvCxnSpPr>
        <p:spPr>
          <a:xfrm flipH="1">
            <a:off x="1217613" y="2147888"/>
            <a:ext cx="249237" cy="5572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Łącznik prosty ze strzałką 3">
            <a:extLst>
              <a:ext uri="{FF2B5EF4-FFF2-40B4-BE49-F238E27FC236}">
                <a16:creationId xmlns:a16="http://schemas.microsoft.com/office/drawing/2014/main" id="{CEE8B403-ADA5-D43A-6D82-A1A2245CA1F9}"/>
              </a:ext>
            </a:extLst>
          </p:cNvPr>
          <p:cNvCxnSpPr>
            <a:cxnSpLocks/>
          </p:cNvCxnSpPr>
          <p:nvPr/>
        </p:nvCxnSpPr>
        <p:spPr>
          <a:xfrm flipH="1">
            <a:off x="581025" y="2147888"/>
            <a:ext cx="8048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25A3FEEB-1377-1D34-E033-9F753E5763E0}"/>
              </a:ext>
            </a:extLst>
          </p:cNvPr>
          <p:cNvSpPr/>
          <p:nvPr/>
        </p:nvSpPr>
        <p:spPr>
          <a:xfrm rot="1733177" flipH="1">
            <a:off x="1104900" y="1673225"/>
            <a:ext cx="747713" cy="684213"/>
          </a:xfrm>
          <a:prstGeom prst="uturnArrow">
            <a:avLst>
              <a:gd name="adj1" fmla="val 25000"/>
              <a:gd name="adj2" fmla="val 25000"/>
              <a:gd name="adj3" fmla="val 25000"/>
              <a:gd name="adj4" fmla="val 34660"/>
              <a:gd name="adj5" fmla="val 75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6" name="Obraz 2" descr="NGfot22.jpg">
            <a:extLst>
              <a:ext uri="{FF2B5EF4-FFF2-40B4-BE49-F238E27FC236}">
                <a16:creationId xmlns:a16="http://schemas.microsoft.com/office/drawing/2014/main" id="{6A7B0091-C830-C705-CBB6-9144A3E80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4129088"/>
            <a:ext cx="3741737"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trzałka zakrzywiona w prawo 3">
            <a:extLst>
              <a:ext uri="{FF2B5EF4-FFF2-40B4-BE49-F238E27FC236}">
                <a16:creationId xmlns:a16="http://schemas.microsoft.com/office/drawing/2014/main" id="{42E9FEEB-7633-1731-53D0-4A77A346562F}"/>
              </a:ext>
            </a:extLst>
          </p:cNvPr>
          <p:cNvSpPr/>
          <p:nvPr/>
        </p:nvSpPr>
        <p:spPr>
          <a:xfrm>
            <a:off x="892175" y="5237163"/>
            <a:ext cx="1181100" cy="1439862"/>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solidFill>
                <a:schemeClr val="tx1"/>
              </a:solidFill>
            </a:endParaRPr>
          </a:p>
        </p:txBody>
      </p:sp>
      <p:pic>
        <p:nvPicPr>
          <p:cNvPr id="10256" name="Picture 6">
            <a:extLst>
              <a:ext uri="{FF2B5EF4-FFF2-40B4-BE49-F238E27FC236}">
                <a16:creationId xmlns:a16="http://schemas.microsoft.com/office/drawing/2014/main" id="{3E59705B-635C-741E-3D2E-027A19A89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00" y="1433513"/>
            <a:ext cx="300672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7BCC2671-3302-98A6-566E-6737ED9DF869}"/>
              </a:ext>
            </a:extLst>
          </p:cNvPr>
          <p:cNvSpPr>
            <a:spLocks noGrp="1" noChangeArrowheads="1"/>
          </p:cNvSpPr>
          <p:nvPr>
            <p:ph type="title"/>
          </p:nvPr>
        </p:nvSpPr>
        <p:spPr>
          <a:xfrm>
            <a:off x="0" y="274638"/>
            <a:ext cx="5248275" cy="1143000"/>
          </a:xfrm>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11267" name="Picture 2" descr="Scientists capture Earth’s “hum” on ocean floor">
            <a:extLst>
              <a:ext uri="{FF2B5EF4-FFF2-40B4-BE49-F238E27FC236}">
                <a16:creationId xmlns:a16="http://schemas.microsoft.com/office/drawing/2014/main" id="{BC2D8165-7741-FE9E-B5AE-E4C157982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303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D80EFA46-1CE3-3C98-32E3-B03D0A7BD2F4}"/>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9FC69F2D-386E-F241-9408-1FCC61E27768}"/>
              </a:ext>
            </a:extLst>
          </p:cNvPr>
          <p:cNvCxnSpPr/>
          <p:nvPr/>
        </p:nvCxnSpPr>
        <p:spPr>
          <a:xfrm flipV="1">
            <a:off x="2009775" y="2852738"/>
            <a:ext cx="0" cy="576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E58490BC-1AE0-4E61-D8E4-4A24FD3ED076}"/>
              </a:ext>
            </a:extLst>
          </p:cNvPr>
          <p:cNvCxnSpPr>
            <a:cxnSpLocks/>
          </p:cNvCxnSpPr>
          <p:nvPr/>
        </p:nvCxnSpPr>
        <p:spPr>
          <a:xfrm flipH="1" flipV="1">
            <a:off x="1941513" y="3441700"/>
            <a:ext cx="398462" cy="5857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271" name="pole tekstowe 22">
            <a:extLst>
              <a:ext uri="{FF2B5EF4-FFF2-40B4-BE49-F238E27FC236}">
                <a16:creationId xmlns:a16="http://schemas.microsoft.com/office/drawing/2014/main" id="{4819DAF0-85F8-A604-6E1E-619D6845DB47}"/>
              </a:ext>
            </a:extLst>
          </p:cNvPr>
          <p:cNvSpPr txBox="1">
            <a:spLocks noChangeArrowheads="1"/>
          </p:cNvSpPr>
          <p:nvPr/>
        </p:nvSpPr>
        <p:spPr bwMode="auto">
          <a:xfrm>
            <a:off x="406400" y="4540250"/>
            <a:ext cx="4841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Na półkuli południowej, wiatry </a:t>
            </a:r>
            <a:r>
              <a:rPr lang="pl-PL" altLang="en-US" sz="1800" i="1" dirty="0"/>
              <a:t>wpływające</a:t>
            </a:r>
            <a:r>
              <a:rPr lang="pl-PL" altLang="en-US" sz="1800" dirty="0"/>
              <a:t> radialnie (do centrum niżowego) skręcają zgodnie z kierunkiem ruchu wskazówek</a:t>
            </a:r>
          </a:p>
          <a:p>
            <a:pPr>
              <a:spcBef>
                <a:spcPct val="0"/>
              </a:spcBef>
              <a:buFontTx/>
              <a:buNone/>
            </a:pPr>
            <a:endParaRPr lang="pl-PL" altLang="en-US" sz="1800" dirty="0"/>
          </a:p>
          <a:p>
            <a:pPr>
              <a:spcBef>
                <a:spcPct val="0"/>
              </a:spcBef>
              <a:buFontTx/>
              <a:buNone/>
            </a:pPr>
            <a:r>
              <a:rPr lang="pl-PL" altLang="en-US" sz="1800" dirty="0"/>
              <a:t>Huragany tropikalne na półkuli południowej wirują odwrotnie, niż na półkuli północnej, inny kierunek ma też ich ścieżka migracji. </a:t>
            </a:r>
            <a:r>
              <a:rPr lang="pl-PL" altLang="en-US" sz="1600" dirty="0"/>
              <a:t>https://en.wikipedia.org/wiki/Cyclone_Rosita</a:t>
            </a:r>
          </a:p>
          <a:p>
            <a:pPr>
              <a:spcBef>
                <a:spcPct val="0"/>
              </a:spcBef>
              <a:buFontTx/>
              <a:buNone/>
            </a:pPr>
            <a:r>
              <a:rPr lang="pl-PL" altLang="en-US" sz="1800" dirty="0"/>
              <a:t>  </a:t>
            </a:r>
          </a:p>
          <a:p>
            <a:pPr>
              <a:spcBef>
                <a:spcPct val="0"/>
              </a:spcBef>
              <a:buFontTx/>
              <a:buNone/>
            </a:pPr>
            <a:endParaRPr lang="pl-PL" altLang="en-US" sz="1800" dirty="0"/>
          </a:p>
        </p:txBody>
      </p:sp>
      <p:cxnSp>
        <p:nvCxnSpPr>
          <p:cNvPr id="4" name="Łącznik prosty ze strzałką 3">
            <a:extLst>
              <a:ext uri="{FF2B5EF4-FFF2-40B4-BE49-F238E27FC236}">
                <a16:creationId xmlns:a16="http://schemas.microsoft.com/office/drawing/2014/main" id="{68243E88-A66A-C851-5707-BAB61469982D}"/>
              </a:ext>
            </a:extLst>
          </p:cNvPr>
          <p:cNvCxnSpPr>
            <a:cxnSpLocks/>
          </p:cNvCxnSpPr>
          <p:nvPr/>
        </p:nvCxnSpPr>
        <p:spPr>
          <a:xfrm flipH="1" flipV="1">
            <a:off x="1228725" y="3390900"/>
            <a:ext cx="560388" cy="42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7DFD7404-09B5-DAD0-DFEC-950745AAE0CD}"/>
              </a:ext>
            </a:extLst>
          </p:cNvPr>
          <p:cNvSpPr/>
          <p:nvPr/>
        </p:nvSpPr>
        <p:spPr>
          <a:xfrm rot="20218784" flipH="1" flipV="1">
            <a:off x="1633538" y="4071938"/>
            <a:ext cx="695325" cy="460375"/>
          </a:xfrm>
          <a:prstGeom prst="uturnArrow">
            <a:avLst>
              <a:gd name="adj1" fmla="val 25000"/>
              <a:gd name="adj2" fmla="val 25000"/>
              <a:gd name="adj3" fmla="val 25000"/>
              <a:gd name="adj4" fmla="val 50000"/>
              <a:gd name="adj5" fmla="val 75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1274" name="Picture 11">
            <a:extLst>
              <a:ext uri="{FF2B5EF4-FFF2-40B4-BE49-F238E27FC236}">
                <a16:creationId xmlns:a16="http://schemas.microsoft.com/office/drawing/2014/main" id="{B974A38F-28EA-173E-D219-02578D22A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33350"/>
            <a:ext cx="306863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3">
            <a:extLst>
              <a:ext uri="{FF2B5EF4-FFF2-40B4-BE49-F238E27FC236}">
                <a16:creationId xmlns:a16="http://schemas.microsoft.com/office/drawing/2014/main" id="{B9D7952E-7C0F-F3E1-D7A3-8C667CABF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4540250"/>
            <a:ext cx="34448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D31EBB-2AFC-6D32-99A1-04E3D5ECEE0D}"/>
              </a:ext>
            </a:extLst>
          </p:cNvPr>
          <p:cNvSpPr>
            <a:spLocks noGrp="1"/>
          </p:cNvSpPr>
          <p:nvPr>
            <p:ph type="title"/>
          </p:nvPr>
        </p:nvSpPr>
        <p:spPr/>
        <p:txBody>
          <a:bodyPr/>
          <a:lstStyle/>
          <a:p>
            <a:r>
              <a:rPr lang="en-US" sz="3600" dirty="0" err="1"/>
              <a:t>Cyclon</a:t>
            </a:r>
            <a:r>
              <a:rPr lang="pl-PL" sz="3600" dirty="0"/>
              <a:t> (między Kubą a Florydą)</a:t>
            </a:r>
            <a:endParaRPr lang="en-US" sz="3600" dirty="0"/>
          </a:p>
        </p:txBody>
      </p:sp>
      <p:pic>
        <p:nvPicPr>
          <p:cNvPr id="4" name="wilma_sd">
            <a:hlinkClick r:id="" action="ppaction://media"/>
            <a:extLst>
              <a:ext uri="{FF2B5EF4-FFF2-40B4-BE49-F238E27FC236}">
                <a16:creationId xmlns:a16="http://schemas.microsoft.com/office/drawing/2014/main" id="{E3C7249B-11D6-3625-F0C4-3BABC5C75B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1556792"/>
            <a:ext cx="5544616" cy="4158462"/>
          </a:xfrm>
          <a:prstGeom prst="rect">
            <a:avLst/>
          </a:prstGeom>
        </p:spPr>
      </p:pic>
    </p:spTree>
    <p:extLst>
      <p:ext uri="{BB962C8B-B14F-4D97-AF65-F5344CB8AC3E}">
        <p14:creationId xmlns:p14="http://schemas.microsoft.com/office/powerpoint/2010/main" val="152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5AB703-EC1D-D5EA-C78D-8FB9D4A5D8DC}"/>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Pogoda wyżowa: Azory</a:t>
            </a:r>
            <a:endParaRPr lang="en-AU" altLang="it-IT" sz="3600">
              <a:solidFill>
                <a:schemeClr val="accent2"/>
              </a:solidFill>
            </a:endParaRPr>
          </a:p>
        </p:txBody>
      </p:sp>
      <p:pic>
        <p:nvPicPr>
          <p:cNvPr id="37891" name="Picture 3">
            <a:extLst>
              <a:ext uri="{FF2B5EF4-FFF2-40B4-BE49-F238E27FC236}">
                <a16:creationId xmlns:a16="http://schemas.microsoft.com/office/drawing/2014/main" id="{2EAE801C-76F5-C03D-AAA3-2B15AFF5E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81075"/>
            <a:ext cx="518477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a:extLst>
              <a:ext uri="{FF2B5EF4-FFF2-40B4-BE49-F238E27FC236}">
                <a16:creationId xmlns:a16="http://schemas.microsoft.com/office/drawing/2014/main" id="{B3A1867F-AAFD-F6B3-9FA6-C4BAF3181664}"/>
              </a:ext>
            </a:extLst>
          </p:cNvPr>
          <p:cNvSpPr txBox="1">
            <a:spLocks noChangeArrowheads="1"/>
          </p:cNvSpPr>
          <p:nvPr/>
        </p:nvSpPr>
        <p:spPr bwMode="auto">
          <a:xfrm>
            <a:off x="376238" y="5608638"/>
            <a:ext cx="8756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Ta sama siła, związana z wirowaniem Ziemi (siła Coriolisa), która powoduje obrót</a:t>
            </a:r>
          </a:p>
          <a:p>
            <a:pPr eaLnBrk="1" hangingPunct="1">
              <a:spcBef>
                <a:spcPct val="0"/>
              </a:spcBef>
              <a:buFontTx/>
              <a:buNone/>
            </a:pPr>
            <a:r>
              <a:rPr lang="pl-PL" altLang="it-IT" sz="1800" dirty="0"/>
              <a:t>huraganów (czyli ośrodków niżowych) w lewo (na półkuli północnej), powoduje wokół</a:t>
            </a:r>
          </a:p>
          <a:p>
            <a:pPr eaLnBrk="1" hangingPunct="1">
              <a:spcBef>
                <a:spcPct val="0"/>
              </a:spcBef>
              <a:buFontTx/>
              <a:buNone/>
            </a:pPr>
            <a:r>
              <a:rPr lang="pl-PL" altLang="it-IT" sz="1800" dirty="0"/>
              <a:t>wiatry ośrodków wyżowych wiatry zgodnie z kierunkiem wskazówek zegara. </a:t>
            </a:r>
          </a:p>
          <a:p>
            <a:pPr eaLnBrk="1" hangingPunct="1">
              <a:spcBef>
                <a:spcPct val="0"/>
              </a:spcBef>
              <a:buFontTx/>
              <a:buNone/>
            </a:pPr>
            <a:r>
              <a:rPr lang="pl-PL" altLang="it-IT" sz="1800" dirty="0"/>
              <a:t>Tu prawdziwa mapa z Wysp Azorskich ze 6 stycznia 2014 roku. </a:t>
            </a:r>
            <a:endParaRPr lang="en-AU" altLang="it-IT" sz="1800" dirty="0"/>
          </a:p>
        </p:txBody>
      </p:sp>
    </p:spTree>
    <p:extLst>
      <p:ext uri="{BB962C8B-B14F-4D97-AF65-F5344CB8AC3E}">
        <p14:creationId xmlns:p14="http://schemas.microsoft.com/office/powerpoint/2010/main" val="308726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9641B19D-7303-312F-73AB-D533B1AD7786}"/>
              </a:ext>
            </a:extLst>
          </p:cNvPr>
          <p:cNvSpPr>
            <a:spLocks noGrp="1" noChangeArrowheads="1"/>
          </p:cNvSpPr>
          <p:nvPr>
            <p:ph type="title"/>
          </p:nvPr>
        </p:nvSpPr>
        <p:spPr>
          <a:xfrm>
            <a:off x="304800" y="1295400"/>
            <a:ext cx="7772400" cy="1143000"/>
          </a:xfrm>
        </p:spPr>
        <p:txBody>
          <a:bodyPr/>
          <a:lstStyle/>
          <a:p>
            <a:pPr eaLnBrk="1" hangingPunct="1"/>
            <a:r>
              <a:rPr lang="pl-PL" altLang="en-US">
                <a:solidFill>
                  <a:srgbClr val="3333CC"/>
                </a:solidFill>
              </a:rPr>
              <a:t>Globalne zmiany klimatu</a:t>
            </a:r>
            <a:r>
              <a:rPr lang="it-IT" altLang="en-US"/>
              <a:t> </a:t>
            </a:r>
          </a:p>
        </p:txBody>
      </p:sp>
      <p:sp>
        <p:nvSpPr>
          <p:cNvPr id="60420" name="Text Box 4">
            <a:extLst>
              <a:ext uri="{FF2B5EF4-FFF2-40B4-BE49-F238E27FC236}">
                <a16:creationId xmlns:a16="http://schemas.microsoft.com/office/drawing/2014/main" id="{C0BC05AF-B891-0709-2D08-6093AE8F3F9E}"/>
              </a:ext>
            </a:extLst>
          </p:cNvPr>
          <p:cNvSpPr txBox="1">
            <a:spLocks noChangeArrowheads="1"/>
          </p:cNvSpPr>
          <p:nvPr/>
        </p:nvSpPr>
        <p:spPr bwMode="auto">
          <a:xfrm>
            <a:off x="3733800" y="4419600"/>
            <a:ext cx="981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6000">
                <a:solidFill>
                  <a:srgbClr val="FF0000"/>
                </a:solidFill>
              </a:rPr>
              <a:t>?</a:t>
            </a:r>
          </a:p>
        </p:txBody>
      </p:sp>
      <p:sp>
        <p:nvSpPr>
          <p:cNvPr id="60421" name="Text Box 5">
            <a:extLst>
              <a:ext uri="{FF2B5EF4-FFF2-40B4-BE49-F238E27FC236}">
                <a16:creationId xmlns:a16="http://schemas.microsoft.com/office/drawing/2014/main" id="{93547AAB-C75B-B2D1-1FD2-A0CC2FA53ED0}"/>
              </a:ext>
            </a:extLst>
          </p:cNvPr>
          <p:cNvSpPr txBox="1">
            <a:spLocks noChangeArrowheads="1"/>
          </p:cNvSpPr>
          <p:nvPr/>
        </p:nvSpPr>
        <p:spPr bwMode="auto">
          <a:xfrm>
            <a:off x="2455863" y="2641600"/>
            <a:ext cx="3883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en-US" sz="4400">
                <a:solidFill>
                  <a:schemeClr val="accent2"/>
                </a:solidFill>
              </a:rPr>
              <a:t>e fattore Uomo</a:t>
            </a:r>
          </a:p>
        </p:txBody>
      </p:sp>
      <p:pic>
        <p:nvPicPr>
          <p:cNvPr id="60426" name="Picture 10">
            <a:extLst>
              <a:ext uri="{FF2B5EF4-FFF2-40B4-BE49-F238E27FC236}">
                <a16:creationId xmlns:a16="http://schemas.microsoft.com/office/drawing/2014/main" id="{61CCD346-648E-D046-22C3-7EF8F922C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additive="base">
                                        <p:cTn id="7" dur="500" fill="hold"/>
                                        <p:tgtEl>
                                          <p:spTgt spid="60419"/>
                                        </p:tgtEl>
                                        <p:attrNameLst>
                                          <p:attrName>ppt_x</p:attrName>
                                        </p:attrNameLst>
                                      </p:cBhvr>
                                      <p:tavLst>
                                        <p:tav tm="0">
                                          <p:val>
                                            <p:strVal val="0-#ppt_w/2"/>
                                          </p:val>
                                        </p:tav>
                                        <p:tav tm="100000">
                                          <p:val>
                                            <p:strVal val="#ppt_x"/>
                                          </p:val>
                                        </p:tav>
                                      </p:tavLst>
                                    </p:anim>
                                    <p:anim calcmode="lin" valueType="num">
                                      <p:cBhvr additive="base">
                                        <p:cTn id="8" dur="500" fill="hold"/>
                                        <p:tgtEl>
                                          <p:spTgt spid="604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0-#ppt_w/2"/>
                                          </p:val>
                                        </p:tav>
                                        <p:tav tm="100000">
                                          <p:val>
                                            <p:strVal val="#ppt_x"/>
                                          </p:val>
                                        </p:tav>
                                      </p:tavLst>
                                    </p:anim>
                                    <p:anim calcmode="lin" valueType="num">
                                      <p:cBhvr additive="base">
                                        <p:cTn id="14" dur="500" fill="hold"/>
                                        <p:tgtEl>
                                          <p:spTgt spid="604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0420"/>
                                        </p:tgtEl>
                                        <p:attrNameLst>
                                          <p:attrName>style.visibility</p:attrName>
                                        </p:attrNameLst>
                                      </p:cBhvr>
                                      <p:to>
                                        <p:strVal val="visible"/>
                                      </p:to>
                                    </p:set>
                                    <p:anim calcmode="lin" valueType="num">
                                      <p:cBhvr additive="base">
                                        <p:cTn id="19" dur="500" fill="hold"/>
                                        <p:tgtEl>
                                          <p:spTgt spid="60420"/>
                                        </p:tgtEl>
                                        <p:attrNameLst>
                                          <p:attrName>ppt_x</p:attrName>
                                        </p:attrNameLst>
                                      </p:cBhvr>
                                      <p:tavLst>
                                        <p:tav tm="0">
                                          <p:val>
                                            <p:strVal val="0-#ppt_w/2"/>
                                          </p:val>
                                        </p:tav>
                                        <p:tav tm="100000">
                                          <p:val>
                                            <p:strVal val="#ppt_x"/>
                                          </p:val>
                                        </p:tav>
                                      </p:tavLst>
                                    </p:anim>
                                    <p:anim calcmode="lin" valueType="num">
                                      <p:cBhvr additive="base">
                                        <p:cTn id="20" dur="500" fill="hold"/>
                                        <p:tgtEl>
                                          <p:spTgt spid="604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0426"/>
                                        </p:tgtEl>
                                        <p:attrNameLst>
                                          <p:attrName>style.visibility</p:attrName>
                                        </p:attrNameLst>
                                      </p:cBhvr>
                                      <p:to>
                                        <p:strVal val="visible"/>
                                      </p:to>
                                    </p:set>
                                    <p:animEffect transition="in" filter="dissolve">
                                      <p:cBhvr>
                                        <p:cTn id="25" dur="500"/>
                                        <p:tgtEl>
                                          <p:spTgt spid="60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P spid="60420" grpId="0" autoUpdateAnimBg="0"/>
      <p:bldP spid="6042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3">
            <a:extLst>
              <a:ext uri="{FF2B5EF4-FFF2-40B4-BE49-F238E27FC236}">
                <a16:creationId xmlns:a16="http://schemas.microsoft.com/office/drawing/2014/main" id="{721F5A7B-6861-4FDC-8FCD-3A1C10E31CD7}"/>
              </a:ext>
            </a:extLst>
          </p:cNvPr>
          <p:cNvSpPr txBox="1">
            <a:spLocks noChangeArrowheads="1"/>
          </p:cNvSpPr>
          <p:nvPr/>
        </p:nvSpPr>
        <p:spPr bwMode="auto">
          <a:xfrm>
            <a:off x="6084888" y="6521450"/>
            <a:ext cx="2114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2"/>
              </a:rPr>
              <a:t>http://wps.prenhall.com/wps/</a:t>
            </a:r>
            <a:endParaRPr lang="pl-PL" altLang="it-IT" sz="800" i="0"/>
          </a:p>
          <a:p>
            <a:pPr eaLnBrk="1" hangingPunct="1"/>
            <a:r>
              <a:rPr lang="en-US" altLang="it-IT" sz="800" i="0"/>
              <a:t>media/objects/3312/3392285/blb1801.html</a:t>
            </a:r>
          </a:p>
        </p:txBody>
      </p:sp>
      <p:pic>
        <p:nvPicPr>
          <p:cNvPr id="103427" name="Picture 6">
            <a:extLst>
              <a:ext uri="{FF2B5EF4-FFF2-40B4-BE49-F238E27FC236}">
                <a16:creationId xmlns:a16="http://schemas.microsoft.com/office/drawing/2014/main" id="{4B7688A6-7ABF-414C-9EE2-15F1ACCB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933825"/>
            <a:ext cx="41052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257C7FFF-0B72-4ED4-992A-8542742EF36C}"/>
              </a:ext>
            </a:extLst>
          </p:cNvPr>
          <p:cNvSpPr>
            <a:spLocks noGrp="1" noChangeArrowheads="1"/>
          </p:cNvSpPr>
          <p:nvPr>
            <p:ph type="title"/>
          </p:nvPr>
        </p:nvSpPr>
        <p:spPr>
          <a:xfrm>
            <a:off x="-1044575" y="-171450"/>
            <a:ext cx="8229600" cy="1143000"/>
          </a:xfrm>
        </p:spPr>
        <p:txBody>
          <a:bodyPr/>
          <a:lstStyle/>
          <a:p>
            <a:pPr algn="r" eaLnBrk="1" hangingPunct="1"/>
            <a:r>
              <a:rPr lang="pl-PL" altLang="it-IT" sz="3600"/>
              <a:t>Atmos</a:t>
            </a:r>
            <a:r>
              <a:rPr lang="it-IT" altLang="it-IT" sz="3600"/>
              <a:t>fera</a:t>
            </a:r>
            <a:r>
              <a:rPr lang="pl-PL" altLang="it-IT" sz="3600"/>
              <a:t>: </a:t>
            </a:r>
            <a:r>
              <a:rPr lang="it-IT" altLang="it-IT" sz="3600"/>
              <a:t>moti verticali</a:t>
            </a:r>
            <a:endParaRPr lang="en-US" altLang="it-IT" sz="3600"/>
          </a:p>
        </p:txBody>
      </p:sp>
      <p:sp>
        <p:nvSpPr>
          <p:cNvPr id="103429" name="Text Box 5">
            <a:extLst>
              <a:ext uri="{FF2B5EF4-FFF2-40B4-BE49-F238E27FC236}">
                <a16:creationId xmlns:a16="http://schemas.microsoft.com/office/drawing/2014/main" id="{43024332-7C64-4B91-8AAE-6B25B55AAF2C}"/>
              </a:ext>
            </a:extLst>
          </p:cNvPr>
          <p:cNvSpPr txBox="1">
            <a:spLocks noChangeArrowheads="1"/>
          </p:cNvSpPr>
          <p:nvPr/>
        </p:nvSpPr>
        <p:spPr bwMode="auto">
          <a:xfrm>
            <a:off x="2771775" y="6613525"/>
            <a:ext cx="1770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4"/>
              </a:rPr>
              <a:t>http://www.hurricanescience.org/</a:t>
            </a:r>
            <a:r>
              <a:rPr lang="pl-PL" altLang="it-IT" sz="1000" i="0"/>
              <a:t>   </a:t>
            </a:r>
            <a:endParaRPr lang="en-US" altLang="it-IT" sz="1000" i="0"/>
          </a:p>
        </p:txBody>
      </p:sp>
      <p:pic>
        <p:nvPicPr>
          <p:cNvPr id="103430" name="Picture 8">
            <a:extLst>
              <a:ext uri="{FF2B5EF4-FFF2-40B4-BE49-F238E27FC236}">
                <a16:creationId xmlns:a16="http://schemas.microsoft.com/office/drawing/2014/main" id="{EF39D4A6-F57B-43C6-8CB8-F2A57ACD5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760413"/>
            <a:ext cx="3810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0">
            <a:extLst>
              <a:ext uri="{FF2B5EF4-FFF2-40B4-BE49-F238E27FC236}">
                <a16:creationId xmlns:a16="http://schemas.microsoft.com/office/drawing/2014/main" id="{B6227B31-ABED-4CA5-8597-4D2C1AAA1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760413"/>
            <a:ext cx="423545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Text Box 14">
            <a:extLst>
              <a:ext uri="{FF2B5EF4-FFF2-40B4-BE49-F238E27FC236}">
                <a16:creationId xmlns:a16="http://schemas.microsoft.com/office/drawing/2014/main" id="{F84540E4-A331-43A9-BC2A-852002760178}"/>
              </a:ext>
            </a:extLst>
          </p:cNvPr>
          <p:cNvSpPr txBox="1">
            <a:spLocks noChangeArrowheads="1"/>
          </p:cNvSpPr>
          <p:nvPr/>
        </p:nvSpPr>
        <p:spPr bwMode="auto">
          <a:xfrm>
            <a:off x="4789488" y="3871913"/>
            <a:ext cx="37785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sz="2000" i="0" dirty="0"/>
          </a:p>
          <a:p>
            <a:pPr eaLnBrk="1" hangingPunct="1"/>
            <a:r>
              <a:rPr lang="pl-PL" altLang="it-IT" sz="2000" i="0" dirty="0"/>
              <a:t>Ciepło kondensacji 540 cal/g →</a:t>
            </a:r>
          </a:p>
          <a:p>
            <a:pPr eaLnBrk="1" hangingPunct="1"/>
            <a:r>
              <a:rPr lang="pl-PL" altLang="it-IT" sz="2000" i="0" dirty="0"/>
              <a:t>Wydziela się ciepło </a:t>
            </a:r>
            <a:r>
              <a:rPr lang="it-IT" altLang="it-IT" sz="2000" i="0" dirty="0"/>
              <a:t> </a:t>
            </a:r>
            <a:r>
              <a:rPr lang="pl-PL" altLang="it-IT" sz="2000" i="0" dirty="0"/>
              <a:t>→ </a:t>
            </a:r>
            <a:endParaRPr lang="it-IT" altLang="it-IT" sz="2000" i="0" dirty="0"/>
          </a:p>
          <a:p>
            <a:pPr eaLnBrk="1" hangingPunct="1"/>
            <a:r>
              <a:rPr lang="pl-PL" altLang="it-IT" sz="2000" i="0" dirty="0"/>
              <a:t>Rośnie konwekcja →</a:t>
            </a:r>
            <a:endParaRPr lang="it-IT" altLang="it-IT" sz="2000" i="0" dirty="0"/>
          </a:p>
          <a:p>
            <a:pPr eaLnBrk="1" hangingPunct="1"/>
            <a:r>
              <a:rPr lang="pl-PL" altLang="it-IT" sz="2000" i="0" dirty="0"/>
              <a:t>Niskie ciśnienie</a:t>
            </a:r>
            <a:r>
              <a:rPr lang="it-IT" altLang="it-IT" sz="2000" i="0" dirty="0"/>
              <a:t> &amp; </a:t>
            </a:r>
            <a:r>
              <a:rPr lang="it-IT" altLang="it-IT" sz="2000" i="0" dirty="0" err="1"/>
              <a:t>Coriolis</a:t>
            </a:r>
            <a:r>
              <a:rPr lang="it-IT" altLang="it-IT" sz="2000" i="0" dirty="0"/>
              <a:t> </a:t>
            </a:r>
            <a:r>
              <a:rPr lang="pl-PL" altLang="it-IT" sz="2000" i="0" dirty="0"/>
              <a:t>→</a:t>
            </a:r>
            <a:endParaRPr lang="it-IT" altLang="it-IT" sz="2000" i="0" dirty="0"/>
          </a:p>
          <a:p>
            <a:pPr eaLnBrk="1" hangingPunct="1"/>
            <a:r>
              <a:rPr lang="pl-PL" altLang="it-IT" sz="2000" i="0" dirty="0"/>
              <a:t>Silny wiatr</a:t>
            </a:r>
            <a:r>
              <a:rPr lang="it-IT" altLang="it-IT" sz="2000" i="0" dirty="0"/>
              <a:t> </a:t>
            </a:r>
            <a:r>
              <a:rPr lang="pl-PL" altLang="it-IT" sz="2000" i="0" dirty="0"/>
              <a:t>→</a:t>
            </a:r>
            <a:r>
              <a:rPr lang="it-IT" altLang="it-IT" sz="2000" i="0" dirty="0"/>
              <a:t> </a:t>
            </a:r>
            <a:r>
              <a:rPr lang="pl-PL" altLang="it-IT" sz="2000" i="0" dirty="0"/>
              <a:t>wzrost parowania</a:t>
            </a:r>
          </a:p>
        </p:txBody>
      </p:sp>
    </p:spTree>
    <p:extLst>
      <p:ext uri="{BB962C8B-B14F-4D97-AF65-F5344CB8AC3E}">
        <p14:creationId xmlns:p14="http://schemas.microsoft.com/office/powerpoint/2010/main" val="249397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92174">
                                            <p:txEl>
                                              <p:pRg st="1" end="1"/>
                                            </p:txEl>
                                          </p:spTgt>
                                        </p:tgtEl>
                                        <p:attrNameLst>
                                          <p:attrName>style.visibility</p:attrName>
                                        </p:attrNameLst>
                                      </p:cBhvr>
                                      <p:to>
                                        <p:strVal val="visible"/>
                                      </p:to>
                                    </p:set>
                                    <p:anim calcmode="lin" valueType="num">
                                      <p:cBhvr additive="base">
                                        <p:cTn id="7" dur="500" fill="hold"/>
                                        <p:tgtEl>
                                          <p:spTgt spid="921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92174">
                                            <p:txEl>
                                              <p:pRg st="2" end="2"/>
                                            </p:txEl>
                                          </p:spTgt>
                                        </p:tgtEl>
                                        <p:attrNameLst>
                                          <p:attrName>style.visibility</p:attrName>
                                        </p:attrNameLst>
                                      </p:cBhvr>
                                      <p:to>
                                        <p:strVal val="visible"/>
                                      </p:to>
                                    </p:set>
                                    <p:anim calcmode="lin" valueType="num">
                                      <p:cBhvr additive="base">
                                        <p:cTn id="11" dur="500" fill="hold"/>
                                        <p:tgtEl>
                                          <p:spTgt spid="9217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7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92174">
                                            <p:txEl>
                                              <p:pRg st="3" end="3"/>
                                            </p:txEl>
                                          </p:spTgt>
                                        </p:tgtEl>
                                        <p:attrNameLst>
                                          <p:attrName>style.visibility</p:attrName>
                                        </p:attrNameLst>
                                      </p:cBhvr>
                                      <p:to>
                                        <p:strVal val="visible"/>
                                      </p:to>
                                    </p:set>
                                    <p:anim calcmode="lin" valueType="num">
                                      <p:cBhvr additive="base">
                                        <p:cTn id="15" dur="500" fill="hold"/>
                                        <p:tgtEl>
                                          <p:spTgt spid="9217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17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0"/>
                                  </p:iterate>
                                  <p:childTnLst>
                                    <p:set>
                                      <p:cBhvr>
                                        <p:cTn id="18" dur="1" fill="hold">
                                          <p:stCondLst>
                                            <p:cond delay="0"/>
                                          </p:stCondLst>
                                        </p:cTn>
                                        <p:tgtEl>
                                          <p:spTgt spid="92174">
                                            <p:txEl>
                                              <p:pRg st="4" end="4"/>
                                            </p:txEl>
                                          </p:spTgt>
                                        </p:tgtEl>
                                        <p:attrNameLst>
                                          <p:attrName>style.visibility</p:attrName>
                                        </p:attrNameLst>
                                      </p:cBhvr>
                                      <p:to>
                                        <p:strVal val="visible"/>
                                      </p:to>
                                    </p:set>
                                    <p:anim calcmode="lin" valueType="num">
                                      <p:cBhvr additive="base">
                                        <p:cTn id="19" dur="500" fill="hold"/>
                                        <p:tgtEl>
                                          <p:spTgt spid="9217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7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iterate type="lt">
                                    <p:tmPct val="0"/>
                                  </p:iterate>
                                  <p:childTnLst>
                                    <p:set>
                                      <p:cBhvr>
                                        <p:cTn id="22" dur="1" fill="hold">
                                          <p:stCondLst>
                                            <p:cond delay="0"/>
                                          </p:stCondLst>
                                        </p:cTn>
                                        <p:tgtEl>
                                          <p:spTgt spid="92174">
                                            <p:txEl>
                                              <p:pRg st="5" end="5"/>
                                            </p:txEl>
                                          </p:spTgt>
                                        </p:tgtEl>
                                        <p:attrNameLst>
                                          <p:attrName>style.visibility</p:attrName>
                                        </p:attrNameLst>
                                      </p:cBhvr>
                                      <p:to>
                                        <p:strVal val="visible"/>
                                      </p:to>
                                    </p:set>
                                    <p:anim calcmode="lin" valueType="num">
                                      <p:cBhvr additive="base">
                                        <p:cTn id="23" dur="500" fill="hold"/>
                                        <p:tgtEl>
                                          <p:spTgt spid="9217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92174">
                                            <p:txEl>
                                              <p:pRg st="1" end="1"/>
                                            </p:txEl>
                                          </p:spTgt>
                                        </p:tgtEl>
                                        <p:attrNameLst>
                                          <p:attrName>style.visibility</p:attrName>
                                        </p:attrNameLst>
                                      </p:cBhvr>
                                      <p:to>
                                        <p:strVal val="visible"/>
                                      </p:to>
                                    </p:set>
                                    <p:anim calcmode="discrete" valueType="clr">
                                      <p:cBhvr override="childStyle">
                                        <p:cTn id="29" dur="80"/>
                                        <p:tgtEl>
                                          <p:spTgt spid="921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92174">
                                            <p:txEl>
                                              <p:pRg st="1" end="1"/>
                                            </p:txEl>
                                          </p:spTgt>
                                        </p:tgtEl>
                                        <p:attrNameLst>
                                          <p:attrName>fillcolor</p:attrName>
                                        </p:attrNameLst>
                                      </p:cBhvr>
                                      <p:tavLst>
                                        <p:tav tm="0">
                                          <p:val>
                                            <p:clrVal>
                                              <a:schemeClr val="accent2"/>
                                            </p:clrVal>
                                          </p:val>
                                        </p:tav>
                                        <p:tav tm="50000">
                                          <p:val>
                                            <p:clrVal>
                                              <a:schemeClr val="hlink"/>
                                            </p:clrVal>
                                          </p:val>
                                        </p:tav>
                                      </p:tavLst>
                                    </p:anim>
                                    <p:set>
                                      <p:cBhvr>
                                        <p:cTn id="31" dur="80"/>
                                        <p:tgtEl>
                                          <p:spTgt spid="92174">
                                            <p:txEl>
                                              <p:pRg st="1" end="1"/>
                                            </p:txEl>
                                          </p:spTgt>
                                        </p:tgtEl>
                                        <p:attrNameLst>
                                          <p:attrName>fill.type</p:attrName>
                                        </p:attrNameLst>
                                      </p:cBhvr>
                                      <p:to>
                                        <p:strVal val="solid"/>
                                      </p:to>
                                    </p:set>
                                  </p:childTnLst>
                                </p:cTn>
                              </p:par>
                              <p:par>
                                <p:cTn id="32" presetID="27" presetClass="entr" presetSubtype="0" fill="hold" nodeType="withEffect">
                                  <p:stCondLst>
                                    <p:cond delay="0"/>
                                  </p:stCondLst>
                                  <p:iterate type="lt">
                                    <p:tmPct val="50000"/>
                                  </p:iterate>
                                  <p:childTnLst>
                                    <p:set>
                                      <p:cBhvr>
                                        <p:cTn id="33" dur="1" fill="hold">
                                          <p:stCondLst>
                                            <p:cond delay="0"/>
                                          </p:stCondLst>
                                        </p:cTn>
                                        <p:tgtEl>
                                          <p:spTgt spid="92174">
                                            <p:txEl>
                                              <p:pRg st="2" end="2"/>
                                            </p:txEl>
                                          </p:spTgt>
                                        </p:tgtEl>
                                        <p:attrNameLst>
                                          <p:attrName>style.visibility</p:attrName>
                                        </p:attrNameLst>
                                      </p:cBhvr>
                                      <p:to>
                                        <p:strVal val="visible"/>
                                      </p:to>
                                    </p:set>
                                    <p:anim calcmode="discrete" valueType="clr">
                                      <p:cBhvr override="childStyle">
                                        <p:cTn id="34" dur="80"/>
                                        <p:tgtEl>
                                          <p:spTgt spid="9217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92174">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92174">
                                            <p:txEl>
                                              <p:pRg st="2" end="2"/>
                                            </p:txEl>
                                          </p:spTgt>
                                        </p:tgtEl>
                                        <p:attrNameLst>
                                          <p:attrName>fill.type</p:attrName>
                                        </p:attrNameLst>
                                      </p:cBhvr>
                                      <p:to>
                                        <p:strVal val="solid"/>
                                      </p:to>
                                    </p:set>
                                  </p:childTnLst>
                                </p:cTn>
                              </p:par>
                              <p:par>
                                <p:cTn id="37" presetID="27" presetClass="entr" presetSubtype="0" fill="hold" nodeType="withEffect">
                                  <p:stCondLst>
                                    <p:cond delay="0"/>
                                  </p:stCondLst>
                                  <p:iterate type="lt">
                                    <p:tmPct val="50000"/>
                                  </p:iterate>
                                  <p:childTnLst>
                                    <p:set>
                                      <p:cBhvr>
                                        <p:cTn id="38" dur="1" fill="hold">
                                          <p:stCondLst>
                                            <p:cond delay="0"/>
                                          </p:stCondLst>
                                        </p:cTn>
                                        <p:tgtEl>
                                          <p:spTgt spid="92174">
                                            <p:txEl>
                                              <p:pRg st="3" end="3"/>
                                            </p:txEl>
                                          </p:spTgt>
                                        </p:tgtEl>
                                        <p:attrNameLst>
                                          <p:attrName>style.visibility</p:attrName>
                                        </p:attrNameLst>
                                      </p:cBhvr>
                                      <p:to>
                                        <p:strVal val="visible"/>
                                      </p:to>
                                    </p:set>
                                    <p:anim calcmode="discrete" valueType="clr">
                                      <p:cBhvr override="childStyle">
                                        <p:cTn id="39" dur="80"/>
                                        <p:tgtEl>
                                          <p:spTgt spid="9217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92174">
                                            <p:txEl>
                                              <p:pRg st="3" end="3"/>
                                            </p:txEl>
                                          </p:spTgt>
                                        </p:tgtEl>
                                        <p:attrNameLst>
                                          <p:attrName>fillcolor</p:attrName>
                                        </p:attrNameLst>
                                      </p:cBhvr>
                                      <p:tavLst>
                                        <p:tav tm="0">
                                          <p:val>
                                            <p:clrVal>
                                              <a:schemeClr val="accent2"/>
                                            </p:clrVal>
                                          </p:val>
                                        </p:tav>
                                        <p:tav tm="50000">
                                          <p:val>
                                            <p:clrVal>
                                              <a:schemeClr val="hlink"/>
                                            </p:clrVal>
                                          </p:val>
                                        </p:tav>
                                      </p:tavLst>
                                    </p:anim>
                                    <p:set>
                                      <p:cBhvr>
                                        <p:cTn id="41" dur="80"/>
                                        <p:tgtEl>
                                          <p:spTgt spid="92174">
                                            <p:txEl>
                                              <p:pRg st="3" end="3"/>
                                            </p:txEl>
                                          </p:spTgt>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92174">
                                            <p:txEl>
                                              <p:pRg st="4" end="4"/>
                                            </p:txEl>
                                          </p:spTgt>
                                        </p:tgtEl>
                                        <p:attrNameLst>
                                          <p:attrName>style.visibility</p:attrName>
                                        </p:attrNameLst>
                                      </p:cBhvr>
                                      <p:to>
                                        <p:strVal val="visible"/>
                                      </p:to>
                                    </p:set>
                                    <p:anim calcmode="discrete" valueType="clr">
                                      <p:cBhvr override="childStyle">
                                        <p:cTn id="44" dur="80"/>
                                        <p:tgtEl>
                                          <p:spTgt spid="9217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92174">
                                            <p:txEl>
                                              <p:pRg st="4" end="4"/>
                                            </p:txEl>
                                          </p:spTgt>
                                        </p:tgtEl>
                                        <p:attrNameLst>
                                          <p:attrName>fillcolor</p:attrName>
                                        </p:attrNameLst>
                                      </p:cBhvr>
                                      <p:tavLst>
                                        <p:tav tm="0">
                                          <p:val>
                                            <p:clrVal>
                                              <a:schemeClr val="accent2"/>
                                            </p:clrVal>
                                          </p:val>
                                        </p:tav>
                                        <p:tav tm="50000">
                                          <p:val>
                                            <p:clrVal>
                                              <a:schemeClr val="hlink"/>
                                            </p:clrVal>
                                          </p:val>
                                        </p:tav>
                                      </p:tavLst>
                                    </p:anim>
                                    <p:set>
                                      <p:cBhvr>
                                        <p:cTn id="46" dur="80"/>
                                        <p:tgtEl>
                                          <p:spTgt spid="92174">
                                            <p:txEl>
                                              <p:pRg st="4" end="4"/>
                                            </p:txEl>
                                          </p:spTgt>
                                        </p:tgtEl>
                                        <p:attrNameLst>
                                          <p:attrName>fill.type</p:attrName>
                                        </p:attrNameLst>
                                      </p:cBhvr>
                                      <p:to>
                                        <p:strVal val="solid"/>
                                      </p:to>
                                    </p:set>
                                  </p:childTnLst>
                                </p:cTn>
                              </p:par>
                              <p:par>
                                <p:cTn id="47" presetID="27" presetClass="entr" presetSubtype="0" fill="hold" nodeType="withEffect">
                                  <p:stCondLst>
                                    <p:cond delay="0"/>
                                  </p:stCondLst>
                                  <p:iterate type="lt">
                                    <p:tmPct val="50000"/>
                                  </p:iterate>
                                  <p:childTnLst>
                                    <p:set>
                                      <p:cBhvr>
                                        <p:cTn id="48" dur="1" fill="hold">
                                          <p:stCondLst>
                                            <p:cond delay="0"/>
                                          </p:stCondLst>
                                        </p:cTn>
                                        <p:tgtEl>
                                          <p:spTgt spid="92174">
                                            <p:txEl>
                                              <p:pRg st="5" end="5"/>
                                            </p:txEl>
                                          </p:spTgt>
                                        </p:tgtEl>
                                        <p:attrNameLst>
                                          <p:attrName>style.visibility</p:attrName>
                                        </p:attrNameLst>
                                      </p:cBhvr>
                                      <p:to>
                                        <p:strVal val="visible"/>
                                      </p:to>
                                    </p:set>
                                    <p:anim calcmode="discrete" valueType="clr">
                                      <p:cBhvr override="childStyle">
                                        <p:cTn id="49" dur="80"/>
                                        <p:tgtEl>
                                          <p:spTgt spid="9217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92174">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92174">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9A96FE4-FFD7-FD97-6992-4077EB65E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674688"/>
            <a:ext cx="8682037"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3">
            <a:extLst>
              <a:ext uri="{FF2B5EF4-FFF2-40B4-BE49-F238E27FC236}">
                <a16:creationId xmlns:a16="http://schemas.microsoft.com/office/drawing/2014/main" id="{7BFD09FF-DD6C-C1E4-CB64-2FF2C1D0106C}"/>
              </a:ext>
            </a:extLst>
          </p:cNvPr>
          <p:cNvSpPr txBox="1">
            <a:spLocks noChangeArrowheads="1"/>
          </p:cNvSpPr>
          <p:nvPr/>
        </p:nvSpPr>
        <p:spPr bwMode="auto">
          <a:xfrm>
            <a:off x="5416550" y="4365625"/>
            <a:ext cx="233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en-US" b="1">
                <a:solidFill>
                  <a:srgbClr val="FFFF00"/>
                </a:solidFill>
              </a:rPr>
              <a:t> T = 5</a:t>
            </a:r>
            <a:r>
              <a:rPr lang="pl-PL" altLang="en-US" b="1">
                <a:solidFill>
                  <a:srgbClr val="FFFF00"/>
                </a:solidFill>
              </a:rPr>
              <a:t>78</a:t>
            </a:r>
            <a:r>
              <a:rPr lang="it-IT" altLang="en-US" b="1">
                <a:solidFill>
                  <a:srgbClr val="FFFF00"/>
                </a:solidFill>
              </a:rPr>
              <a:t>0 K</a:t>
            </a:r>
          </a:p>
        </p:txBody>
      </p:sp>
      <p:sp>
        <p:nvSpPr>
          <p:cNvPr id="22532" name="Text Box 4">
            <a:extLst>
              <a:ext uri="{FF2B5EF4-FFF2-40B4-BE49-F238E27FC236}">
                <a16:creationId xmlns:a16="http://schemas.microsoft.com/office/drawing/2014/main" id="{3E27AB23-30C6-9EB9-A467-FFDD22016DAC}"/>
              </a:ext>
            </a:extLst>
          </p:cNvPr>
          <p:cNvSpPr txBox="1">
            <a:spLocks noChangeArrowheads="1"/>
          </p:cNvSpPr>
          <p:nvPr/>
        </p:nvSpPr>
        <p:spPr bwMode="auto">
          <a:xfrm>
            <a:off x="230188" y="4365625"/>
            <a:ext cx="1866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en-US" b="1">
                <a:solidFill>
                  <a:srgbClr val="FF3300"/>
                </a:solidFill>
              </a:rPr>
              <a:t>T= 300 K</a:t>
            </a:r>
          </a:p>
        </p:txBody>
      </p:sp>
      <p:sp>
        <p:nvSpPr>
          <p:cNvPr id="22533" name="Text Box 6">
            <a:extLst>
              <a:ext uri="{FF2B5EF4-FFF2-40B4-BE49-F238E27FC236}">
                <a16:creationId xmlns:a16="http://schemas.microsoft.com/office/drawing/2014/main" id="{99C77BEC-E4E7-EA41-76DA-70CFB3FFAC92}"/>
              </a:ext>
            </a:extLst>
          </p:cNvPr>
          <p:cNvSpPr txBox="1">
            <a:spLocks noChangeArrowheads="1"/>
          </p:cNvSpPr>
          <p:nvPr/>
        </p:nvSpPr>
        <p:spPr bwMode="auto">
          <a:xfrm>
            <a:off x="592138" y="71438"/>
            <a:ext cx="59928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500">
                <a:solidFill>
                  <a:srgbClr val="FF0000"/>
                </a:solidFill>
              </a:rPr>
              <a:t>Emisja w IR, absorpcja w VIS</a:t>
            </a:r>
            <a:endParaRPr lang="en-AU" altLang="en-US" sz="3500">
              <a:solidFill>
                <a:srgbClr val="FF0000"/>
              </a:solidFill>
            </a:endParaRPr>
          </a:p>
        </p:txBody>
      </p:sp>
      <p:sp>
        <p:nvSpPr>
          <p:cNvPr id="22534" name="Text Box 7">
            <a:extLst>
              <a:ext uri="{FF2B5EF4-FFF2-40B4-BE49-F238E27FC236}">
                <a16:creationId xmlns:a16="http://schemas.microsoft.com/office/drawing/2014/main" id="{ACCDD7DB-397D-5A87-CB66-16E262CE7FC8}"/>
              </a:ext>
            </a:extLst>
          </p:cNvPr>
          <p:cNvSpPr txBox="1">
            <a:spLocks noChangeArrowheads="1"/>
          </p:cNvSpPr>
          <p:nvPr/>
        </p:nvSpPr>
        <p:spPr bwMode="auto">
          <a:xfrm>
            <a:off x="179388" y="5445352"/>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Source: </a:t>
            </a:r>
            <a:r>
              <a:rPr lang="pl-PL" altLang="en-US" sz="1800" dirty="0" err="1"/>
              <a:t>Physics</a:t>
            </a:r>
            <a:r>
              <a:rPr lang="pl-PL" altLang="en-US" sz="1800" dirty="0"/>
              <a:t> </a:t>
            </a:r>
            <a:r>
              <a:rPr lang="pl-PL" altLang="en-US" sz="1800" dirty="0" err="1"/>
              <a:t>Today</a:t>
            </a:r>
            <a:endParaRPr lang="en-AU" altLang="en-US" sz="1800" dirty="0"/>
          </a:p>
        </p:txBody>
      </p:sp>
      <p:sp>
        <p:nvSpPr>
          <p:cNvPr id="22535" name="pole tekstowe 1">
            <a:extLst>
              <a:ext uri="{FF2B5EF4-FFF2-40B4-BE49-F238E27FC236}">
                <a16:creationId xmlns:a16="http://schemas.microsoft.com/office/drawing/2014/main" id="{4F825FE0-1DAD-AC62-EEB5-E5C11A35DA53}"/>
              </a:ext>
            </a:extLst>
          </p:cNvPr>
          <p:cNvSpPr txBox="1">
            <a:spLocks noChangeArrowheads="1"/>
          </p:cNvSpPr>
          <p:nvPr/>
        </p:nvSpPr>
        <p:spPr bwMode="auto">
          <a:xfrm>
            <a:off x="179388" y="5861050"/>
            <a:ext cx="8785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„strefa wyżów zwrotnikowych jest więc obszarem o dużym nasłonecznieniu i skąpych opadach. Wysokie położenie Słońca w połączeniu z bezchmurnym niebem powoduje najwyższe temperatury na Ziemi” (NoK, s. 113)</a:t>
            </a:r>
            <a:endParaRPr lang="en-US" altLang="en-US" sz="1800"/>
          </a:p>
        </p:txBody>
      </p:sp>
    </p:spTree>
    <p:extLst>
      <p:ext uri="{BB962C8B-B14F-4D97-AF65-F5344CB8AC3E}">
        <p14:creationId xmlns:p14="http://schemas.microsoft.com/office/powerpoint/2010/main" val="434547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6">
            <a:extLst>
              <a:ext uri="{FF2B5EF4-FFF2-40B4-BE49-F238E27FC236}">
                <a16:creationId xmlns:a16="http://schemas.microsoft.com/office/drawing/2014/main" id="{99C77BEC-E4E7-EA41-76DA-70CFB3FFAC92}"/>
              </a:ext>
            </a:extLst>
          </p:cNvPr>
          <p:cNvSpPr txBox="1">
            <a:spLocks noChangeArrowheads="1"/>
          </p:cNvSpPr>
          <p:nvPr/>
        </p:nvSpPr>
        <p:spPr bwMode="auto">
          <a:xfrm>
            <a:off x="592138" y="71438"/>
            <a:ext cx="59928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500">
                <a:solidFill>
                  <a:srgbClr val="FF0000"/>
                </a:solidFill>
              </a:rPr>
              <a:t>Emisja w IR, absorpcja w VIS</a:t>
            </a:r>
            <a:endParaRPr lang="en-AU" altLang="en-US" sz="3500">
              <a:solidFill>
                <a:srgbClr val="FF0000"/>
              </a:solidFill>
            </a:endParaRPr>
          </a:p>
        </p:txBody>
      </p:sp>
      <p:sp>
        <p:nvSpPr>
          <p:cNvPr id="22535" name="pole tekstowe 1">
            <a:extLst>
              <a:ext uri="{FF2B5EF4-FFF2-40B4-BE49-F238E27FC236}">
                <a16:creationId xmlns:a16="http://schemas.microsoft.com/office/drawing/2014/main" id="{4F825FE0-1DAD-AC62-EEB5-E5C11A35DA53}"/>
              </a:ext>
            </a:extLst>
          </p:cNvPr>
          <p:cNvSpPr txBox="1">
            <a:spLocks noChangeArrowheads="1"/>
          </p:cNvSpPr>
          <p:nvPr/>
        </p:nvSpPr>
        <p:spPr bwMode="auto">
          <a:xfrm>
            <a:off x="179388" y="5861050"/>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err="1"/>
              <a:t>Atmospheric</a:t>
            </a:r>
            <a:r>
              <a:rPr lang="pl-PL" altLang="en-US" sz="1800" dirty="0"/>
              <a:t> Science, str. 144</a:t>
            </a:r>
            <a:endParaRPr lang="en-US" altLang="en-US" sz="1800" dirty="0"/>
          </a:p>
        </p:txBody>
      </p:sp>
      <p:pic>
        <p:nvPicPr>
          <p:cNvPr id="5" name="Obraz 4">
            <a:extLst>
              <a:ext uri="{FF2B5EF4-FFF2-40B4-BE49-F238E27FC236}">
                <a16:creationId xmlns:a16="http://schemas.microsoft.com/office/drawing/2014/main" id="{C2944257-0C63-B1C4-10C5-7595F0634C3D}"/>
              </a:ext>
            </a:extLst>
          </p:cNvPr>
          <p:cNvPicPr>
            <a:picLocks noChangeAspect="1"/>
          </p:cNvPicPr>
          <p:nvPr/>
        </p:nvPicPr>
        <p:blipFill>
          <a:blip r:embed="rId2"/>
          <a:stretch>
            <a:fillRect/>
          </a:stretch>
        </p:blipFill>
        <p:spPr>
          <a:xfrm>
            <a:off x="179388" y="908720"/>
            <a:ext cx="5184700" cy="3466813"/>
          </a:xfrm>
          <a:prstGeom prst="rect">
            <a:avLst/>
          </a:prstGeom>
        </p:spPr>
      </p:pic>
      <p:pic>
        <p:nvPicPr>
          <p:cNvPr id="7" name="Obraz 6">
            <a:extLst>
              <a:ext uri="{FF2B5EF4-FFF2-40B4-BE49-F238E27FC236}">
                <a16:creationId xmlns:a16="http://schemas.microsoft.com/office/drawing/2014/main" id="{18CC21AA-AA8D-0F72-E89A-87B517C8FE33}"/>
              </a:ext>
            </a:extLst>
          </p:cNvPr>
          <p:cNvPicPr>
            <a:picLocks noChangeAspect="1"/>
          </p:cNvPicPr>
          <p:nvPr/>
        </p:nvPicPr>
        <p:blipFill>
          <a:blip r:embed="rId3"/>
          <a:stretch>
            <a:fillRect/>
          </a:stretch>
        </p:blipFill>
        <p:spPr>
          <a:xfrm>
            <a:off x="4456601" y="3302412"/>
            <a:ext cx="4638117" cy="3310578"/>
          </a:xfrm>
          <a:prstGeom prst="rect">
            <a:avLst/>
          </a:prstGeom>
        </p:spPr>
      </p:pic>
    </p:spTree>
    <p:extLst>
      <p:ext uri="{BB962C8B-B14F-4D97-AF65-F5344CB8AC3E}">
        <p14:creationId xmlns:p14="http://schemas.microsoft.com/office/powerpoint/2010/main" val="12662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a:extLst>
              <a:ext uri="{FF2B5EF4-FFF2-40B4-BE49-F238E27FC236}">
                <a16:creationId xmlns:a16="http://schemas.microsoft.com/office/drawing/2014/main" id="{9EC451D6-97A7-3C2E-1AA6-0B8DC397218C}"/>
              </a:ext>
            </a:extLst>
          </p:cNvPr>
          <p:cNvSpPr>
            <a:spLocks noGrp="1" noChangeArrowheads="1"/>
          </p:cNvSpPr>
          <p:nvPr>
            <p:ph type="title"/>
          </p:nvPr>
        </p:nvSpPr>
        <p:spPr>
          <a:xfrm>
            <a:off x="166914" y="-262391"/>
            <a:ext cx="8229600" cy="1143000"/>
          </a:xfrm>
        </p:spPr>
        <p:txBody>
          <a:bodyPr/>
          <a:lstStyle/>
          <a:p>
            <a:r>
              <a:rPr lang="pl-PL" altLang="en-US" sz="3400" dirty="0"/>
              <a:t>Temperatura średnia</a:t>
            </a:r>
            <a:endParaRPr lang="en-US" altLang="en-US" sz="3400" dirty="0"/>
          </a:p>
        </p:txBody>
      </p:sp>
      <p:sp>
        <p:nvSpPr>
          <p:cNvPr id="23555" name="pole tekstowe 3">
            <a:extLst>
              <a:ext uri="{FF2B5EF4-FFF2-40B4-BE49-F238E27FC236}">
                <a16:creationId xmlns:a16="http://schemas.microsoft.com/office/drawing/2014/main" id="{24CF8AA8-E998-92F0-BDEC-0A2DBF4C77F4}"/>
              </a:ext>
            </a:extLst>
          </p:cNvPr>
          <p:cNvSpPr txBox="1">
            <a:spLocks noChangeArrowheads="1"/>
          </p:cNvSpPr>
          <p:nvPr/>
        </p:nvSpPr>
        <p:spPr bwMode="auto">
          <a:xfrm>
            <a:off x="2627784" y="6581001"/>
            <a:ext cx="8964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https://commons.wikimedia.org/wiki/File:Annual_Average_Temperature_Map.jpg?uselang=pl</a:t>
            </a:r>
          </a:p>
        </p:txBody>
      </p:sp>
      <p:sp>
        <p:nvSpPr>
          <p:cNvPr id="23556" name="pole tekstowe 5">
            <a:extLst>
              <a:ext uri="{FF2B5EF4-FFF2-40B4-BE49-F238E27FC236}">
                <a16:creationId xmlns:a16="http://schemas.microsoft.com/office/drawing/2014/main" id="{325BC18A-5FD1-A424-A1B5-0610D6484967}"/>
              </a:ext>
            </a:extLst>
          </p:cNvPr>
          <p:cNvSpPr txBox="1">
            <a:spLocks noChangeArrowheads="1"/>
          </p:cNvSpPr>
          <p:nvPr/>
        </p:nvSpPr>
        <p:spPr bwMode="auto">
          <a:xfrm>
            <a:off x="144463" y="4619625"/>
            <a:ext cx="89646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200" dirty="0">
                <a:solidFill>
                  <a:srgbClr val="202122"/>
                </a:solidFill>
              </a:rPr>
              <a:t>This is a global map of the annually averaged near-surface air </a:t>
            </a:r>
            <a:r>
              <a:rPr lang="en-AU" altLang="en-US" sz="1200" dirty="0">
                <a:solidFill>
                  <a:srgbClr val="3366BB"/>
                </a:solidFill>
                <a:hlinkClick r:id="rId2" tooltip="w:temperature"/>
              </a:rPr>
              <a:t>temperature</a:t>
            </a:r>
            <a:r>
              <a:rPr lang="en-AU" altLang="en-US" sz="1200" dirty="0">
                <a:solidFill>
                  <a:srgbClr val="202122"/>
                </a:solidFill>
              </a:rPr>
              <a:t> from 1961 to 1990. Such maps, also known as "</a:t>
            </a:r>
            <a:r>
              <a:rPr lang="en-AU" altLang="en-US" sz="1200" dirty="0" err="1">
                <a:solidFill>
                  <a:srgbClr val="202122"/>
                </a:solidFill>
              </a:rPr>
              <a:t>climatologies</a:t>
            </a:r>
            <a:r>
              <a:rPr lang="en-AU" altLang="en-US" sz="1200" dirty="0">
                <a:solidFill>
                  <a:srgbClr val="202122"/>
                </a:solidFill>
              </a:rPr>
              <a:t>", provide information on </a:t>
            </a:r>
            <a:r>
              <a:rPr lang="en-AU" altLang="en-US" sz="1200" dirty="0">
                <a:solidFill>
                  <a:srgbClr val="3366BB"/>
                </a:solidFill>
                <a:hlinkClick r:id="rId3" tooltip="w:climate"/>
              </a:rPr>
              <a:t>climate</a:t>
            </a:r>
            <a:r>
              <a:rPr lang="en-AU" altLang="en-US" sz="1200" dirty="0">
                <a:solidFill>
                  <a:srgbClr val="202122"/>
                </a:solidFill>
              </a:rPr>
              <a:t> variation as a function of location.</a:t>
            </a:r>
          </a:p>
          <a:p>
            <a:pPr>
              <a:spcBef>
                <a:spcPct val="0"/>
              </a:spcBef>
              <a:buFontTx/>
              <a:buNone/>
            </a:pPr>
            <a:r>
              <a:rPr lang="en-AU" altLang="en-US" sz="1200" dirty="0">
                <a:solidFill>
                  <a:srgbClr val="202122"/>
                </a:solidFill>
              </a:rPr>
              <a:t>The </a:t>
            </a:r>
            <a:r>
              <a:rPr lang="en-AU" altLang="en-US" sz="1200" dirty="0">
                <a:solidFill>
                  <a:srgbClr val="3366BB"/>
                </a:solidFill>
                <a:hlinkClick r:id="rId4" tooltip="w:tropics"/>
              </a:rPr>
              <a:t>tropics</a:t>
            </a:r>
            <a:r>
              <a:rPr lang="en-AU" altLang="en-US" sz="1200" dirty="0">
                <a:solidFill>
                  <a:srgbClr val="202122"/>
                </a:solidFill>
              </a:rPr>
              <a:t>, between the </a:t>
            </a:r>
            <a:r>
              <a:rPr lang="en-AU" altLang="en-US" sz="1200" dirty="0">
                <a:solidFill>
                  <a:srgbClr val="3366BB"/>
                </a:solidFill>
                <a:hlinkClick r:id="rId5" tooltip="w:Tropic of Cancer"/>
              </a:rPr>
              <a:t>Tropic of Cancer</a:t>
            </a:r>
            <a:r>
              <a:rPr lang="en-AU" altLang="en-US" sz="1200" dirty="0">
                <a:solidFill>
                  <a:srgbClr val="202122"/>
                </a:solidFill>
              </a:rPr>
              <a:t> and </a:t>
            </a:r>
            <a:r>
              <a:rPr lang="en-AU" altLang="en-US" sz="1200" dirty="0">
                <a:solidFill>
                  <a:srgbClr val="3366BB"/>
                </a:solidFill>
                <a:hlinkClick r:id="rId6" tooltip="w:Tropic of Capricorn"/>
              </a:rPr>
              <a:t>Tropic of Capricorn</a:t>
            </a:r>
            <a:r>
              <a:rPr lang="en-AU" altLang="en-US" sz="1200" dirty="0">
                <a:solidFill>
                  <a:srgbClr val="202122"/>
                </a:solidFill>
              </a:rPr>
              <a:t>, have the most direct sunlight and highest temperatures. While the seasonal contrasts in surface temperature are due to the </a:t>
            </a:r>
            <a:r>
              <a:rPr lang="en-AU" altLang="en-US" sz="1200" dirty="0">
                <a:solidFill>
                  <a:srgbClr val="3366BB"/>
                </a:solidFill>
                <a:hlinkClick r:id="rId7" tooltip="w:obliquity"/>
              </a:rPr>
              <a:t>tilt of the Earth axis</a:t>
            </a:r>
            <a:r>
              <a:rPr lang="en-AU" altLang="en-US" sz="1200" dirty="0">
                <a:solidFill>
                  <a:srgbClr val="202122"/>
                </a:solidFill>
              </a:rPr>
              <a:t>, there is relatively little variation in the annual average sunlight received throughout this entire tropics, and hence the entire band has similar temperatures. Above the tropics, temperatures fall off more rapidly as one travels towards the Earth's poles, at a rate of approximately </a:t>
            </a:r>
            <a:r>
              <a:rPr lang="en-AU" altLang="en-US" sz="1200" dirty="0">
                <a:solidFill>
                  <a:srgbClr val="202122"/>
                </a:solidFill>
                <a:highlight>
                  <a:srgbClr val="FFFF00"/>
                </a:highlight>
              </a:rPr>
              <a:t>1 °C for every </a:t>
            </a:r>
            <a:r>
              <a:rPr lang="en-AU" altLang="en-US" sz="1200" dirty="0">
                <a:solidFill>
                  <a:srgbClr val="202122"/>
                </a:solidFill>
              </a:rPr>
              <a:t>145 km (1 °F per 50 miles). </a:t>
            </a:r>
            <a:r>
              <a:rPr lang="en-AU" altLang="en-US" sz="1200" dirty="0">
                <a:solidFill>
                  <a:srgbClr val="3366BB"/>
                </a:solidFill>
                <a:hlinkClick r:id="rId8" tooltip="w:Permafrost"/>
              </a:rPr>
              <a:t>Permafrost</a:t>
            </a:r>
            <a:r>
              <a:rPr lang="en-AU" altLang="en-US" sz="1200" dirty="0">
                <a:solidFill>
                  <a:srgbClr val="202122"/>
                </a:solidFill>
              </a:rPr>
              <a:t> will form at positions where the annual average temperature is below 0 °C.</a:t>
            </a:r>
          </a:p>
          <a:p>
            <a:pPr>
              <a:spcBef>
                <a:spcPct val="0"/>
              </a:spcBef>
              <a:buFontTx/>
              <a:buNone/>
            </a:pPr>
            <a:r>
              <a:rPr lang="en-AU" altLang="en-US" sz="1200" dirty="0">
                <a:solidFill>
                  <a:srgbClr val="202122"/>
                </a:solidFill>
              </a:rPr>
              <a:t>The other key factor in determining surface temperature is elevation. Surface temperature declines </a:t>
            </a:r>
            <a:r>
              <a:rPr lang="en-AU" altLang="en-US" sz="1200" dirty="0">
                <a:solidFill>
                  <a:srgbClr val="202122"/>
                </a:solidFill>
                <a:highlight>
                  <a:srgbClr val="FFFF00"/>
                </a:highlight>
              </a:rPr>
              <a:t>~1 °C for every 220 m </a:t>
            </a:r>
            <a:r>
              <a:rPr lang="en-AU" altLang="en-US" sz="1200" dirty="0">
                <a:solidFill>
                  <a:srgbClr val="202122"/>
                </a:solidFill>
              </a:rPr>
              <a:t>(1 °F per 400 ft) in elevation above sea level. The coldest portions of Earth are the </a:t>
            </a:r>
            <a:r>
              <a:rPr lang="en-AU" altLang="en-US" sz="1200" dirty="0">
                <a:solidFill>
                  <a:srgbClr val="3366BB"/>
                </a:solidFill>
                <a:hlinkClick r:id="rId9" tooltip="w:Greenland Ice Sheet"/>
              </a:rPr>
              <a:t>Greenland</a:t>
            </a:r>
            <a:r>
              <a:rPr lang="en-AU" altLang="en-US" sz="1200" dirty="0">
                <a:solidFill>
                  <a:srgbClr val="202122"/>
                </a:solidFill>
              </a:rPr>
              <a:t> and </a:t>
            </a:r>
            <a:r>
              <a:rPr lang="en-AU" altLang="en-US" sz="1200" dirty="0">
                <a:solidFill>
                  <a:srgbClr val="3366BB"/>
                </a:solidFill>
                <a:hlinkClick r:id="rId10" tooltip="w:Antarctic Ice Sheet"/>
              </a:rPr>
              <a:t>Antarctic Ice Sheets</a:t>
            </a:r>
            <a:r>
              <a:rPr lang="en-AU" altLang="en-US" sz="1200" dirty="0">
                <a:solidFill>
                  <a:srgbClr val="202122"/>
                </a:solidFill>
              </a:rPr>
              <a:t>, which combine both very high latitude and high </a:t>
            </a:r>
            <a:r>
              <a:rPr lang="en-AU" altLang="en-US" sz="1200" dirty="0">
                <a:solidFill>
                  <a:srgbClr val="3366BB"/>
                </a:solidFill>
                <a:hlinkClick r:id="rId11" tooltip="w:elevation"/>
              </a:rPr>
              <a:t>elevation</a:t>
            </a:r>
            <a:r>
              <a:rPr lang="en-AU" altLang="en-US" sz="1200" dirty="0">
                <a:solidFill>
                  <a:srgbClr val="202122"/>
                </a:solidFill>
              </a:rPr>
              <a:t>.</a:t>
            </a:r>
          </a:p>
        </p:txBody>
      </p:sp>
      <p:pic>
        <p:nvPicPr>
          <p:cNvPr id="23557" name="Picture 4">
            <a:extLst>
              <a:ext uri="{FF2B5EF4-FFF2-40B4-BE49-F238E27FC236}">
                <a16:creationId xmlns:a16="http://schemas.microsoft.com/office/drawing/2014/main" id="{D6A0FF35-8E47-ECDD-75E0-06C0D209CD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0770" y="548680"/>
            <a:ext cx="5272630" cy="407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10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4B924D3-C2DD-539C-30BC-582F4AEB485F}"/>
              </a:ext>
            </a:extLst>
          </p:cNvPr>
          <p:cNvSpPr>
            <a:spLocks noGrp="1" noChangeArrowheads="1"/>
          </p:cNvSpPr>
          <p:nvPr>
            <p:ph type="title"/>
          </p:nvPr>
        </p:nvSpPr>
        <p:spPr>
          <a:xfrm>
            <a:off x="0" y="274638"/>
            <a:ext cx="9144000" cy="1143000"/>
          </a:xfrm>
        </p:spPr>
        <p:txBody>
          <a:bodyPr/>
          <a:lstStyle/>
          <a:p>
            <a:r>
              <a:rPr lang="pl-PL" altLang="en-US" sz="3400" dirty="0"/>
              <a:t>Cyrkulacja globalna</a:t>
            </a:r>
            <a:endParaRPr lang="en-AU" altLang="en-US" sz="3400" dirty="0"/>
          </a:p>
        </p:txBody>
      </p:sp>
      <p:pic>
        <p:nvPicPr>
          <p:cNvPr id="3" name="Obraz 2">
            <a:extLst>
              <a:ext uri="{FF2B5EF4-FFF2-40B4-BE49-F238E27FC236}">
                <a16:creationId xmlns:a16="http://schemas.microsoft.com/office/drawing/2014/main" id="{650939EB-1D77-A954-261C-12BE28C4FDAE}"/>
              </a:ext>
            </a:extLst>
          </p:cNvPr>
          <p:cNvPicPr>
            <a:picLocks noChangeAspect="1"/>
          </p:cNvPicPr>
          <p:nvPr/>
        </p:nvPicPr>
        <p:blipFill>
          <a:blip r:embed="rId2"/>
          <a:stretch>
            <a:fillRect/>
          </a:stretch>
        </p:blipFill>
        <p:spPr>
          <a:xfrm>
            <a:off x="123123" y="1628800"/>
            <a:ext cx="4474029" cy="3973189"/>
          </a:xfrm>
          <a:prstGeom prst="rect">
            <a:avLst/>
          </a:prstGeom>
        </p:spPr>
      </p:pic>
      <p:pic>
        <p:nvPicPr>
          <p:cNvPr id="5" name="Obraz 4">
            <a:extLst>
              <a:ext uri="{FF2B5EF4-FFF2-40B4-BE49-F238E27FC236}">
                <a16:creationId xmlns:a16="http://schemas.microsoft.com/office/drawing/2014/main" id="{0D8CEF18-8422-5939-2D9C-F3D5CEE85A1E}"/>
              </a:ext>
            </a:extLst>
          </p:cNvPr>
          <p:cNvPicPr>
            <a:picLocks noChangeAspect="1"/>
          </p:cNvPicPr>
          <p:nvPr/>
        </p:nvPicPr>
        <p:blipFill>
          <a:blip r:embed="rId3"/>
          <a:stretch>
            <a:fillRect/>
          </a:stretch>
        </p:blipFill>
        <p:spPr>
          <a:xfrm>
            <a:off x="4494462" y="1628800"/>
            <a:ext cx="4539343" cy="4847129"/>
          </a:xfrm>
          <a:prstGeom prst="rect">
            <a:avLst/>
          </a:prstGeom>
        </p:spPr>
      </p:pic>
      <p:sp>
        <p:nvSpPr>
          <p:cNvPr id="2" name="pole tekstowe 1">
            <a:extLst>
              <a:ext uri="{FF2B5EF4-FFF2-40B4-BE49-F238E27FC236}">
                <a16:creationId xmlns:a16="http://schemas.microsoft.com/office/drawing/2014/main" id="{17A43916-E8C8-8067-A54B-29F016B4E3AE}"/>
              </a:ext>
            </a:extLst>
          </p:cNvPr>
          <p:cNvSpPr txBox="1"/>
          <p:nvPr/>
        </p:nvSpPr>
        <p:spPr>
          <a:xfrm>
            <a:off x="199185" y="5788495"/>
            <a:ext cx="4198585" cy="646331"/>
          </a:xfrm>
          <a:prstGeom prst="rect">
            <a:avLst/>
          </a:prstGeom>
          <a:noFill/>
        </p:spPr>
        <p:txBody>
          <a:bodyPr wrap="none" rtlCol="0">
            <a:spAutoFit/>
          </a:bodyPr>
          <a:lstStyle/>
          <a:p>
            <a:r>
              <a:rPr lang="pl-PL" dirty="0"/>
              <a:t>Chmury w kształcie kowadła pokazują, </a:t>
            </a:r>
          </a:p>
          <a:p>
            <a:r>
              <a:rPr lang="pl-PL" dirty="0"/>
              <a:t>gdzie kończą się prądy wznoszące</a:t>
            </a:r>
          </a:p>
        </p:txBody>
      </p:sp>
      <p:sp>
        <p:nvSpPr>
          <p:cNvPr id="4" name="pole tekstowe 3">
            <a:extLst>
              <a:ext uri="{FF2B5EF4-FFF2-40B4-BE49-F238E27FC236}">
                <a16:creationId xmlns:a16="http://schemas.microsoft.com/office/drawing/2014/main" id="{389B2FEB-3275-160E-F4D0-B58C4DB49708}"/>
              </a:ext>
            </a:extLst>
          </p:cNvPr>
          <p:cNvSpPr txBox="1"/>
          <p:nvPr/>
        </p:nvSpPr>
        <p:spPr>
          <a:xfrm>
            <a:off x="4570524" y="5601989"/>
            <a:ext cx="4361002" cy="369332"/>
          </a:xfrm>
          <a:prstGeom prst="rect">
            <a:avLst/>
          </a:prstGeom>
          <a:noFill/>
        </p:spPr>
        <p:txBody>
          <a:bodyPr wrap="none" rtlCol="0">
            <a:spAutoFit/>
          </a:bodyPr>
          <a:lstStyle/>
          <a:p>
            <a:r>
              <a:rPr lang="pl-PL" dirty="0"/>
              <a:t>Siła Coriolisa odchyla wiatry, jak powyżej</a:t>
            </a:r>
          </a:p>
        </p:txBody>
      </p:sp>
    </p:spTree>
    <p:extLst>
      <p:ext uri="{BB962C8B-B14F-4D97-AF65-F5344CB8AC3E}">
        <p14:creationId xmlns:p14="http://schemas.microsoft.com/office/powerpoint/2010/main" val="10927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2500CB8-6DD6-B0F3-BA11-AF7F3331CB6F}"/>
              </a:ext>
            </a:extLst>
          </p:cNvPr>
          <p:cNvSpPr>
            <a:spLocks noGrp="1" noChangeArrowheads="1"/>
          </p:cNvSpPr>
          <p:nvPr>
            <p:ph type="title"/>
          </p:nvPr>
        </p:nvSpPr>
        <p:spPr>
          <a:xfrm>
            <a:off x="468313" y="188913"/>
            <a:ext cx="8229600" cy="1143000"/>
          </a:xfrm>
        </p:spPr>
        <p:txBody>
          <a:bodyPr/>
          <a:lstStyle/>
          <a:p>
            <a:pPr eaLnBrk="1" hangingPunct="1"/>
            <a:r>
              <a:rPr lang="pl-PL" altLang="it-IT" sz="3600">
                <a:solidFill>
                  <a:schemeClr val="accent2"/>
                </a:solidFill>
              </a:rPr>
              <a:t>Trade winds, czyli pasaty</a:t>
            </a:r>
            <a:endParaRPr lang="en-AU" altLang="it-IT" sz="3600">
              <a:solidFill>
                <a:schemeClr val="accent2"/>
              </a:solidFill>
            </a:endParaRPr>
          </a:p>
        </p:txBody>
      </p:sp>
      <p:sp>
        <p:nvSpPr>
          <p:cNvPr id="13315" name="Text Box 4">
            <a:extLst>
              <a:ext uri="{FF2B5EF4-FFF2-40B4-BE49-F238E27FC236}">
                <a16:creationId xmlns:a16="http://schemas.microsoft.com/office/drawing/2014/main" id="{38678D80-DA62-4703-02B2-FE1461EADC6F}"/>
              </a:ext>
            </a:extLst>
          </p:cNvPr>
          <p:cNvSpPr txBox="1">
            <a:spLocks noChangeArrowheads="1"/>
          </p:cNvSpPr>
          <p:nvPr/>
        </p:nvSpPr>
        <p:spPr bwMode="auto">
          <a:xfrm>
            <a:off x="395288" y="6381750"/>
            <a:ext cx="8085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By DWindrim - Own work, CC BY-SA 3.0,https://commons.wikimedia.org/w/index.php?curid=849141</a:t>
            </a:r>
          </a:p>
        </p:txBody>
      </p:sp>
      <p:pic>
        <p:nvPicPr>
          <p:cNvPr id="13316" name="Picture 5">
            <a:extLst>
              <a:ext uri="{FF2B5EF4-FFF2-40B4-BE49-F238E27FC236}">
                <a16:creationId xmlns:a16="http://schemas.microsoft.com/office/drawing/2014/main" id="{EDB4FDAC-A062-89E9-63C3-AD872DB2F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196975"/>
            <a:ext cx="54864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6">
            <a:extLst>
              <a:ext uri="{FF2B5EF4-FFF2-40B4-BE49-F238E27FC236}">
                <a16:creationId xmlns:a16="http://schemas.microsoft.com/office/drawing/2014/main" id="{0F0FB9EA-1938-5C76-614F-8F42F8B01CF2}"/>
              </a:ext>
            </a:extLst>
          </p:cNvPr>
          <p:cNvSpPr txBox="1">
            <a:spLocks noChangeArrowheads="1"/>
          </p:cNvSpPr>
          <p:nvPr/>
        </p:nvSpPr>
        <p:spPr bwMode="auto">
          <a:xfrm>
            <a:off x="5462588" y="1412875"/>
            <a:ext cx="3681412"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a:t>Pojęcie „komórki Hadleya” jest zasadnicze dla zrozumienia globalnej cyrkulacji w atmosferze. Gorące i wilgotne powietrze znad </a:t>
            </a:r>
          </a:p>
          <a:p>
            <a:pPr algn="just" eaLnBrk="1" hangingPunct="1">
              <a:spcBef>
                <a:spcPct val="0"/>
              </a:spcBef>
              <a:buFontTx/>
              <a:buNone/>
            </a:pPr>
            <a:r>
              <a:rPr lang="pl-PL" altLang="it-IT" sz="1800"/>
              <a:t>równika unosi się, ochładza, para wodna kondensuje (przez co dodatkowo ogrzewa pozostałe powietrze) i spada jako deszcz. </a:t>
            </a:r>
          </a:p>
          <a:p>
            <a:pPr algn="just" eaLnBrk="1" hangingPunct="1">
              <a:spcBef>
                <a:spcPct val="0"/>
              </a:spcBef>
              <a:buFontTx/>
              <a:buNone/>
            </a:pPr>
            <a:endParaRPr lang="pl-PL" altLang="it-IT" sz="1800"/>
          </a:p>
          <a:p>
            <a:pPr algn="just" eaLnBrk="1" hangingPunct="1">
              <a:spcBef>
                <a:spcPct val="0"/>
              </a:spcBef>
              <a:buFontTx/>
              <a:buNone/>
            </a:pPr>
            <a:r>
              <a:rPr lang="pl-PL" altLang="it-IT" sz="1800"/>
              <a:t>Zimne i suche powietrze wędruje</a:t>
            </a:r>
          </a:p>
          <a:p>
            <a:pPr algn="just" eaLnBrk="1" hangingPunct="1">
              <a:spcBef>
                <a:spcPct val="0"/>
              </a:spcBef>
              <a:buFontTx/>
              <a:buNone/>
            </a:pPr>
            <a:r>
              <a:rPr lang="pl-PL" altLang="it-IT" sz="1800"/>
              <a:t>na północ i spada w rejonie</a:t>
            </a:r>
          </a:p>
          <a:p>
            <a:pPr algn="just" eaLnBrk="1" hangingPunct="1">
              <a:spcBef>
                <a:spcPct val="0"/>
              </a:spcBef>
              <a:buFontTx/>
              <a:buNone/>
            </a:pPr>
            <a:r>
              <a:rPr lang="pl-PL" altLang="it-IT" sz="1800"/>
              <a:t>pustyń Sahary, Kalahari, Gobi.</a:t>
            </a:r>
          </a:p>
          <a:p>
            <a:pPr algn="just" eaLnBrk="1" hangingPunct="1">
              <a:spcBef>
                <a:spcPct val="0"/>
              </a:spcBef>
              <a:buFontTx/>
              <a:buNone/>
            </a:pPr>
            <a:r>
              <a:rPr lang="pl-PL" altLang="it-IT" sz="1800"/>
              <a:t>Powietrze to wraca, w postaci</a:t>
            </a:r>
          </a:p>
          <a:p>
            <a:pPr algn="just" eaLnBrk="1" hangingPunct="1">
              <a:spcBef>
                <a:spcPct val="0"/>
              </a:spcBef>
              <a:buFontTx/>
              <a:buNone/>
            </a:pPr>
            <a:r>
              <a:rPr lang="pl-PL" altLang="it-IT" sz="1800"/>
              <a:t>wiatrów pasatów w kierunku</a:t>
            </a:r>
          </a:p>
          <a:p>
            <a:pPr algn="just" eaLnBrk="1" hangingPunct="1">
              <a:spcBef>
                <a:spcPct val="0"/>
              </a:spcBef>
              <a:buFontTx/>
              <a:buNone/>
            </a:pPr>
            <a:r>
              <a:rPr lang="pl-PL" altLang="it-IT" sz="1800"/>
              <a:t>równika. To z nich korzystał</a:t>
            </a:r>
          </a:p>
          <a:p>
            <a:pPr algn="just" eaLnBrk="1" hangingPunct="1">
              <a:spcBef>
                <a:spcPct val="0"/>
              </a:spcBef>
              <a:buFontTx/>
              <a:buNone/>
            </a:pPr>
            <a:r>
              <a:rPr lang="pl-PL" altLang="it-IT" sz="1800"/>
              <a:t>Kolumb w swym rejsie.  </a:t>
            </a:r>
            <a:endParaRPr lang="en-AU" altLang="it-IT"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0C452CD-0075-434B-D365-A0F0AB38FAA1}"/>
              </a:ext>
            </a:extLst>
          </p:cNvPr>
          <p:cNvSpPr>
            <a:spLocks noGrp="1" noChangeArrowheads="1"/>
          </p:cNvSpPr>
          <p:nvPr>
            <p:ph type="title"/>
          </p:nvPr>
        </p:nvSpPr>
        <p:spPr/>
        <p:txBody>
          <a:bodyPr/>
          <a:lstStyle/>
          <a:p>
            <a:pPr eaLnBrk="1" hangingPunct="1"/>
            <a:r>
              <a:rPr lang="pl-PL" altLang="it-IT" sz="3600">
                <a:solidFill>
                  <a:schemeClr val="accent2"/>
                </a:solidFill>
              </a:rPr>
              <a:t>Wiatry na kuli ziemskiej</a:t>
            </a:r>
            <a:endParaRPr lang="en-AU" altLang="it-IT" sz="3600">
              <a:solidFill>
                <a:schemeClr val="accent2"/>
              </a:solidFill>
            </a:endParaRPr>
          </a:p>
        </p:txBody>
      </p:sp>
      <p:sp>
        <p:nvSpPr>
          <p:cNvPr id="12291" name="Text Box 4">
            <a:extLst>
              <a:ext uri="{FF2B5EF4-FFF2-40B4-BE49-F238E27FC236}">
                <a16:creationId xmlns:a16="http://schemas.microsoft.com/office/drawing/2014/main" id="{B93FE600-9C72-BA8F-1A38-56069DAF31B9}"/>
              </a:ext>
            </a:extLst>
          </p:cNvPr>
          <p:cNvSpPr txBox="1">
            <a:spLocks noChangeArrowheads="1"/>
          </p:cNvSpPr>
          <p:nvPr/>
        </p:nvSpPr>
        <p:spPr bwMode="auto">
          <a:xfrm>
            <a:off x="468313" y="6553200"/>
            <a:ext cx="8207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By KVDP - Own work, Public Domain,</a:t>
            </a:r>
            <a:r>
              <a:rPr lang="pl-PL" altLang="it-IT" sz="1400"/>
              <a:t>h </a:t>
            </a:r>
            <a:r>
              <a:rPr lang="en-AU" altLang="it-IT" sz="1400"/>
              <a:t>ttps://commons.wikimedia.org/w/index.php?curid=8158719</a:t>
            </a:r>
          </a:p>
        </p:txBody>
      </p:sp>
      <p:pic>
        <p:nvPicPr>
          <p:cNvPr id="12292" name="Picture 5">
            <a:extLst>
              <a:ext uri="{FF2B5EF4-FFF2-40B4-BE49-F238E27FC236}">
                <a16:creationId xmlns:a16="http://schemas.microsoft.com/office/drawing/2014/main" id="{2DC6CAA7-1E73-8F9D-7B1E-0D50199A2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396288"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a:extLst>
              <a:ext uri="{FF2B5EF4-FFF2-40B4-BE49-F238E27FC236}">
                <a16:creationId xmlns:a16="http://schemas.microsoft.com/office/drawing/2014/main" id="{10C31F05-9330-8038-02F2-360F163B3CA7}"/>
              </a:ext>
            </a:extLst>
          </p:cNvPr>
          <p:cNvSpPr txBox="1">
            <a:spLocks noChangeArrowheads="1"/>
          </p:cNvSpPr>
          <p:nvPr/>
        </p:nvSpPr>
        <p:spPr bwMode="auto">
          <a:xfrm>
            <a:off x="231775" y="5537200"/>
            <a:ext cx="8515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Żaglowce wiozące herbatę z Chin do Anglii czekały na wiatry ze wschodu, zwane </a:t>
            </a:r>
          </a:p>
          <a:p>
            <a:pPr eaLnBrk="1" hangingPunct="1">
              <a:spcBef>
                <a:spcPct val="0"/>
              </a:spcBef>
              <a:buFontTx/>
              <a:buNone/>
            </a:pPr>
            <a:r>
              <a:rPr lang="pl-PL" altLang="it-IT" sz="1800"/>
              <a:t>wiatrami handlowymi („trade winds”), po polsku – pasatami. Dziś wiemy, że pasaty</a:t>
            </a:r>
          </a:p>
          <a:p>
            <a:pPr eaLnBrk="1" hangingPunct="1">
              <a:spcBef>
                <a:spcPct val="0"/>
              </a:spcBef>
              <a:buFontTx/>
              <a:buNone/>
            </a:pPr>
            <a:r>
              <a:rPr lang="pl-PL" altLang="it-IT" sz="1800"/>
              <a:t>stanowią jedynie część globalnej cyrkulacji powietrza, na wirującej Ziemi. </a:t>
            </a:r>
            <a:endParaRPr lang="en-AU" altLang="it-IT"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B7B1DB5-A45C-4EC3-A650-63922EC63CFA}"/>
              </a:ext>
            </a:extLst>
          </p:cNvPr>
          <p:cNvSpPr>
            <a:spLocks noGrp="1" noChangeArrowheads="1"/>
          </p:cNvSpPr>
          <p:nvPr>
            <p:ph type="title"/>
          </p:nvPr>
        </p:nvSpPr>
        <p:spPr/>
        <p:txBody>
          <a:bodyPr/>
          <a:lstStyle/>
          <a:p>
            <a:r>
              <a:rPr lang="it-IT" altLang="it-IT" sz="3600" dirty="0"/>
              <a:t>‘Anticiclone d</a:t>
            </a:r>
            <a:r>
              <a:rPr lang="pl-PL" altLang="it-IT" sz="3600" dirty="0"/>
              <a:t>i</a:t>
            </a:r>
            <a:r>
              <a:rPr lang="it-IT" altLang="it-IT" sz="3600" dirty="0"/>
              <a:t> Azzorre’ </a:t>
            </a:r>
            <a:endParaRPr lang="en-US" altLang="it-IT" sz="3600" dirty="0"/>
          </a:p>
        </p:txBody>
      </p:sp>
      <p:grpSp>
        <p:nvGrpSpPr>
          <p:cNvPr id="23556" name="Group 4">
            <a:extLst>
              <a:ext uri="{FF2B5EF4-FFF2-40B4-BE49-F238E27FC236}">
                <a16:creationId xmlns:a16="http://schemas.microsoft.com/office/drawing/2014/main" id="{4DBAFCAC-49FE-4425-BFCC-8B3316288006}"/>
              </a:ext>
            </a:extLst>
          </p:cNvPr>
          <p:cNvGrpSpPr>
            <a:grpSpLocks noChangeAspect="1"/>
          </p:cNvGrpSpPr>
          <p:nvPr/>
        </p:nvGrpSpPr>
        <p:grpSpPr bwMode="auto">
          <a:xfrm>
            <a:off x="-1548680" y="1066800"/>
            <a:ext cx="5975350" cy="2987675"/>
            <a:chOff x="1417" y="6733"/>
            <a:chExt cx="7920" cy="3960"/>
          </a:xfrm>
        </p:grpSpPr>
        <p:sp>
          <p:nvSpPr>
            <p:cNvPr id="23557" name="AutoShape 5">
              <a:extLst>
                <a:ext uri="{FF2B5EF4-FFF2-40B4-BE49-F238E27FC236}">
                  <a16:creationId xmlns:a16="http://schemas.microsoft.com/office/drawing/2014/main" id="{8EFE5BC4-638B-4C07-9A8B-13E1208D838F}"/>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3558" name="AutoShape 6">
              <a:extLst>
                <a:ext uri="{FF2B5EF4-FFF2-40B4-BE49-F238E27FC236}">
                  <a16:creationId xmlns:a16="http://schemas.microsoft.com/office/drawing/2014/main" id="{49203F9C-06A6-4FDE-8CE6-A630FF71E877}"/>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23559" name="Oval 7">
              <a:extLst>
                <a:ext uri="{FF2B5EF4-FFF2-40B4-BE49-F238E27FC236}">
                  <a16:creationId xmlns:a16="http://schemas.microsoft.com/office/drawing/2014/main" id="{2F630C53-36D6-46D6-9AA3-C227274393AF}"/>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23560" name="Line 8">
              <a:extLst>
                <a:ext uri="{FF2B5EF4-FFF2-40B4-BE49-F238E27FC236}">
                  <a16:creationId xmlns:a16="http://schemas.microsoft.com/office/drawing/2014/main" id="{92724D45-190B-423D-9ADB-0CCD9A3A9173}"/>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1" name="Line 9">
              <a:extLst>
                <a:ext uri="{FF2B5EF4-FFF2-40B4-BE49-F238E27FC236}">
                  <a16:creationId xmlns:a16="http://schemas.microsoft.com/office/drawing/2014/main" id="{006FB047-463F-4EA9-A2E9-1D2B0200D4FD}"/>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3562" name="Text Box 10">
              <a:extLst>
                <a:ext uri="{FF2B5EF4-FFF2-40B4-BE49-F238E27FC236}">
                  <a16:creationId xmlns:a16="http://schemas.microsoft.com/office/drawing/2014/main" id="{F2072C29-0B87-4BEC-A517-2D35875A38AD}"/>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23563" name="Line 11">
              <a:extLst>
                <a:ext uri="{FF2B5EF4-FFF2-40B4-BE49-F238E27FC236}">
                  <a16:creationId xmlns:a16="http://schemas.microsoft.com/office/drawing/2014/main" id="{1974B2A4-2B64-4688-BF5E-40C346DC0F2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4" name="Line 12">
              <a:extLst>
                <a:ext uri="{FF2B5EF4-FFF2-40B4-BE49-F238E27FC236}">
                  <a16:creationId xmlns:a16="http://schemas.microsoft.com/office/drawing/2014/main" id="{3442DDFE-A739-41D9-AE65-3899FDE7434F}"/>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5" name="Line 13">
              <a:extLst>
                <a:ext uri="{FF2B5EF4-FFF2-40B4-BE49-F238E27FC236}">
                  <a16:creationId xmlns:a16="http://schemas.microsoft.com/office/drawing/2014/main" id="{3F942652-3230-49BC-BF26-BD07E2B23D33}"/>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6" name="Text Box 14">
              <a:extLst>
                <a:ext uri="{FF2B5EF4-FFF2-40B4-BE49-F238E27FC236}">
                  <a16:creationId xmlns:a16="http://schemas.microsoft.com/office/drawing/2014/main" id="{5E29AB85-3721-4003-A4FD-C15F66C6B53A}"/>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23567" name="Text Box 15">
              <a:extLst>
                <a:ext uri="{FF2B5EF4-FFF2-40B4-BE49-F238E27FC236}">
                  <a16:creationId xmlns:a16="http://schemas.microsoft.com/office/drawing/2014/main" id="{676A6FF0-9387-4A75-9DFE-DE2130368ACA}"/>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23568" name="Oval 16">
              <a:extLst>
                <a:ext uri="{FF2B5EF4-FFF2-40B4-BE49-F238E27FC236}">
                  <a16:creationId xmlns:a16="http://schemas.microsoft.com/office/drawing/2014/main" id="{8199B665-0659-48D0-8E48-0E621147E278}"/>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23569" name="Text Box 17">
              <a:extLst>
                <a:ext uri="{FF2B5EF4-FFF2-40B4-BE49-F238E27FC236}">
                  <a16:creationId xmlns:a16="http://schemas.microsoft.com/office/drawing/2014/main" id="{77620606-D9E7-42A9-8FC4-169B477763D0}"/>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23570" name="Picture 18">
            <a:extLst>
              <a:ext uri="{FF2B5EF4-FFF2-40B4-BE49-F238E27FC236}">
                <a16:creationId xmlns:a16="http://schemas.microsoft.com/office/drawing/2014/main" id="{D7B1B136-5F33-4900-BA21-39B32533B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434" y="1417638"/>
            <a:ext cx="5892566"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a:extLst>
              <a:ext uri="{FF2B5EF4-FFF2-40B4-BE49-F238E27FC236}">
                <a16:creationId xmlns:a16="http://schemas.microsoft.com/office/drawing/2014/main" id="{6DB93AD8-3939-4C0C-AFF4-D86B51DCEC03}"/>
              </a:ext>
            </a:extLst>
          </p:cNvPr>
          <p:cNvSpPr txBox="1">
            <a:spLocks noChangeArrowheads="1"/>
          </p:cNvSpPr>
          <p:nvPr/>
        </p:nvSpPr>
        <p:spPr bwMode="auto">
          <a:xfrm>
            <a:off x="84885" y="4433970"/>
            <a:ext cx="3251434"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pl-PL" altLang="it-IT" sz="2000" dirty="0"/>
              <a:t>Nad Azorami tworzy się wysokie ciśnienie (suche powietrze jest cięższe od wilgotnego). Siła Coriolisa (która jest konsekwencją ruchu obrotowego Ziemi) obraca wiatry zgodnie z ruchem wskazówek zegara, czyli antycyklonem</a:t>
            </a:r>
            <a:endParaRPr lang="en-US" altLang="it-IT" sz="2000" i="0" dirty="0"/>
          </a:p>
        </p:txBody>
      </p:sp>
      <p:sp>
        <p:nvSpPr>
          <p:cNvPr id="20" name="CasellaDiTesto 19">
            <a:extLst>
              <a:ext uri="{FF2B5EF4-FFF2-40B4-BE49-F238E27FC236}">
                <a16:creationId xmlns:a16="http://schemas.microsoft.com/office/drawing/2014/main" id="{5C113271-13A0-4A3F-A899-DB79B963F7A9}"/>
              </a:ext>
            </a:extLst>
          </p:cNvPr>
          <p:cNvSpPr txBox="1"/>
          <p:nvPr/>
        </p:nvSpPr>
        <p:spPr>
          <a:xfrm>
            <a:off x="4211960" y="6491429"/>
            <a:ext cx="5418306" cy="369332"/>
          </a:xfrm>
          <a:prstGeom prst="rect">
            <a:avLst/>
          </a:prstGeom>
          <a:noFill/>
        </p:spPr>
        <p:txBody>
          <a:bodyPr wrap="square">
            <a:spAutoFit/>
          </a:bodyPr>
          <a:lstStyle/>
          <a:p>
            <a:r>
              <a:rPr lang="it-IT" altLang="it-IT" sz="1800" i="0" dirty="0" err="1"/>
              <a:t>Screenshot</a:t>
            </a:r>
            <a:r>
              <a:rPr lang="it-IT" altLang="it-IT" sz="1800" i="0" dirty="0"/>
              <a:t> GK 13-01-2014</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A189D89-6876-4186-A46A-BA7FB65A5B64}"/>
              </a:ext>
            </a:extLst>
          </p:cNvPr>
          <p:cNvSpPr>
            <a:spLocks noGrp="1" noChangeArrowheads="1"/>
          </p:cNvSpPr>
          <p:nvPr>
            <p:ph type="title"/>
          </p:nvPr>
        </p:nvSpPr>
        <p:spPr/>
        <p:txBody>
          <a:bodyPr/>
          <a:lstStyle/>
          <a:p>
            <a:r>
              <a:rPr lang="pl-PL" altLang="it-IT" sz="3600" dirty="0"/>
              <a:t>Atmos</a:t>
            </a:r>
            <a:r>
              <a:rPr lang="it-IT" altLang="it-IT" sz="3600" dirty="0"/>
              <a:t>fera</a:t>
            </a:r>
            <a:r>
              <a:rPr lang="pl-PL" altLang="it-IT" sz="3600" dirty="0"/>
              <a:t>: Coriolis force</a:t>
            </a:r>
            <a:endParaRPr lang="en-US" altLang="it-IT" sz="3600" dirty="0"/>
          </a:p>
        </p:txBody>
      </p:sp>
      <p:grpSp>
        <p:nvGrpSpPr>
          <p:cNvPr id="54275" name="Group 3">
            <a:extLst>
              <a:ext uri="{FF2B5EF4-FFF2-40B4-BE49-F238E27FC236}">
                <a16:creationId xmlns:a16="http://schemas.microsoft.com/office/drawing/2014/main" id="{95664F08-0B76-41D7-95E2-51EA4602AB85}"/>
              </a:ext>
            </a:extLst>
          </p:cNvPr>
          <p:cNvGrpSpPr>
            <a:grpSpLocks noChangeAspect="1"/>
          </p:cNvGrpSpPr>
          <p:nvPr/>
        </p:nvGrpSpPr>
        <p:grpSpPr bwMode="auto">
          <a:xfrm>
            <a:off x="-828675" y="1125538"/>
            <a:ext cx="3744913" cy="1873250"/>
            <a:chOff x="1417" y="6733"/>
            <a:chExt cx="7920" cy="3960"/>
          </a:xfrm>
        </p:grpSpPr>
        <p:sp>
          <p:nvSpPr>
            <p:cNvPr id="54276" name="AutoShape 4">
              <a:extLst>
                <a:ext uri="{FF2B5EF4-FFF2-40B4-BE49-F238E27FC236}">
                  <a16:creationId xmlns:a16="http://schemas.microsoft.com/office/drawing/2014/main" id="{81A007C6-5113-4D76-B655-0700F55CB57B}"/>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4277" name="AutoShape 5">
              <a:extLst>
                <a:ext uri="{FF2B5EF4-FFF2-40B4-BE49-F238E27FC236}">
                  <a16:creationId xmlns:a16="http://schemas.microsoft.com/office/drawing/2014/main" id="{BFA79952-45BE-4C27-8D11-11C9F6889581}"/>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54278" name="Oval 6">
              <a:extLst>
                <a:ext uri="{FF2B5EF4-FFF2-40B4-BE49-F238E27FC236}">
                  <a16:creationId xmlns:a16="http://schemas.microsoft.com/office/drawing/2014/main" id="{8BEE8228-6128-4ED8-B42D-897F7A206252}"/>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54279" name="Line 7">
              <a:extLst>
                <a:ext uri="{FF2B5EF4-FFF2-40B4-BE49-F238E27FC236}">
                  <a16:creationId xmlns:a16="http://schemas.microsoft.com/office/drawing/2014/main" id="{F7166C05-D84D-4C24-87E2-FD1E1F1761E2}"/>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0" name="Line 8">
              <a:extLst>
                <a:ext uri="{FF2B5EF4-FFF2-40B4-BE49-F238E27FC236}">
                  <a16:creationId xmlns:a16="http://schemas.microsoft.com/office/drawing/2014/main" id="{4FA4954E-0AF2-45AA-9E8A-A72899DCFA39}"/>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54281" name="Text Box 9">
              <a:extLst>
                <a:ext uri="{FF2B5EF4-FFF2-40B4-BE49-F238E27FC236}">
                  <a16:creationId xmlns:a16="http://schemas.microsoft.com/office/drawing/2014/main" id="{88E8EE31-E9FD-44CD-B943-8254D9A47D20}"/>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54282" name="Line 10">
              <a:extLst>
                <a:ext uri="{FF2B5EF4-FFF2-40B4-BE49-F238E27FC236}">
                  <a16:creationId xmlns:a16="http://schemas.microsoft.com/office/drawing/2014/main" id="{8CAF82CB-5E83-4E93-A94D-04790E8E73C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3" name="Line 11">
              <a:extLst>
                <a:ext uri="{FF2B5EF4-FFF2-40B4-BE49-F238E27FC236}">
                  <a16:creationId xmlns:a16="http://schemas.microsoft.com/office/drawing/2014/main" id="{97246FA5-7D14-4EF8-83A2-531D48F5FE2E}"/>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4" name="Line 12">
              <a:extLst>
                <a:ext uri="{FF2B5EF4-FFF2-40B4-BE49-F238E27FC236}">
                  <a16:creationId xmlns:a16="http://schemas.microsoft.com/office/drawing/2014/main" id="{DE3B1616-69E9-4360-9455-C288D4C60A80}"/>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5" name="Text Box 13">
              <a:extLst>
                <a:ext uri="{FF2B5EF4-FFF2-40B4-BE49-F238E27FC236}">
                  <a16:creationId xmlns:a16="http://schemas.microsoft.com/office/drawing/2014/main" id="{CF1D87F6-F221-4B06-B2F6-8F36CC5C187C}"/>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54286" name="Text Box 14">
              <a:extLst>
                <a:ext uri="{FF2B5EF4-FFF2-40B4-BE49-F238E27FC236}">
                  <a16:creationId xmlns:a16="http://schemas.microsoft.com/office/drawing/2014/main" id="{A4D4C610-958D-4AAF-B3D5-A669E6F8770B}"/>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54287" name="Oval 15">
              <a:extLst>
                <a:ext uri="{FF2B5EF4-FFF2-40B4-BE49-F238E27FC236}">
                  <a16:creationId xmlns:a16="http://schemas.microsoft.com/office/drawing/2014/main" id="{A9E7057C-3721-4884-9D12-1C94F29CB60D}"/>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54288" name="Text Box 16">
              <a:extLst>
                <a:ext uri="{FF2B5EF4-FFF2-40B4-BE49-F238E27FC236}">
                  <a16:creationId xmlns:a16="http://schemas.microsoft.com/office/drawing/2014/main" id="{11D63E8F-EC58-426D-8FBA-88FA4FEDB495}"/>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54290" name="Picture 18">
            <a:extLst>
              <a:ext uri="{FF2B5EF4-FFF2-40B4-BE49-F238E27FC236}">
                <a16:creationId xmlns:a16="http://schemas.microsoft.com/office/drawing/2014/main" id="{7B84B6AB-DE36-4B88-80C8-C886584E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00" y="2385340"/>
            <a:ext cx="5584000" cy="43837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86B88F7D-1213-407C-8133-0A851B3170BE}"/>
              </a:ext>
            </a:extLst>
          </p:cNvPr>
          <p:cNvSpPr txBox="1">
            <a:spLocks noChangeArrowheads="1"/>
          </p:cNvSpPr>
          <p:nvPr/>
        </p:nvSpPr>
        <p:spPr bwMode="auto">
          <a:xfrm>
            <a:off x="25006" y="4433970"/>
            <a:ext cx="3251434" cy="19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pl-PL" altLang="it-IT" sz="2000" dirty="0"/>
              <a:t>Cyklon natomiast skręca w kierunku przeciwnym do ruchu wskazówek zegara (na półkuli północnej)</a:t>
            </a:r>
            <a:endParaRPr lang="en-US" altLang="it-IT" sz="2000" i="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E0952BA-AA9E-4A1D-8D63-280B814AB2E6}"/>
              </a:ext>
            </a:extLst>
          </p:cNvPr>
          <p:cNvSpPr>
            <a:spLocks noGrp="1" noChangeArrowheads="1"/>
          </p:cNvSpPr>
          <p:nvPr>
            <p:ph type="title"/>
          </p:nvPr>
        </p:nvSpPr>
        <p:spPr/>
        <p:txBody>
          <a:bodyPr/>
          <a:lstStyle/>
          <a:p>
            <a:r>
              <a:rPr lang="pl-PL" altLang="it-IT" sz="3600"/>
              <a:t>Atmosphere: Coriolis force</a:t>
            </a:r>
            <a:endParaRPr lang="en-US" altLang="it-IT" sz="3600"/>
          </a:p>
        </p:txBody>
      </p:sp>
      <p:pic>
        <p:nvPicPr>
          <p:cNvPr id="55314" name="Picture 18" descr=" ">
            <a:extLst>
              <a:ext uri="{FF2B5EF4-FFF2-40B4-BE49-F238E27FC236}">
                <a16:creationId xmlns:a16="http://schemas.microsoft.com/office/drawing/2014/main" id="{F2F7CDD0-D037-41CB-937F-4726267B3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68413"/>
            <a:ext cx="4400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a:extLst>
              <a:ext uri="{FF2B5EF4-FFF2-40B4-BE49-F238E27FC236}">
                <a16:creationId xmlns:a16="http://schemas.microsoft.com/office/drawing/2014/main" id="{28F68347-468F-4CEF-AD29-961863DCE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557338"/>
            <a:ext cx="35083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DBBE25A2-CB7C-4B03-8348-736CF2F64537}"/>
              </a:ext>
            </a:extLst>
          </p:cNvPr>
          <p:cNvSpPr txBox="1"/>
          <p:nvPr/>
        </p:nvSpPr>
        <p:spPr>
          <a:xfrm>
            <a:off x="457200" y="5229200"/>
            <a:ext cx="4400549" cy="1569660"/>
          </a:xfrm>
          <a:prstGeom prst="rect">
            <a:avLst/>
          </a:prstGeom>
          <a:noFill/>
        </p:spPr>
        <p:txBody>
          <a:bodyPr wrap="square" rtlCol="0">
            <a:spAutoFit/>
          </a:bodyPr>
          <a:lstStyle/>
          <a:p>
            <a:r>
              <a:rPr lang="pl-PL" sz="2400" dirty="0"/>
              <a:t>Nad Australią (półkula południowa) cyklony obracają się zgodnie z ruchem wskazówek zegara</a:t>
            </a:r>
            <a:endParaRPr lang="it-IT" sz="24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5315"/>
                                        </p:tgtEl>
                                        <p:attrNameLst>
                                          <p:attrName>style.visibility</p:attrName>
                                        </p:attrNameLst>
                                      </p:cBhvr>
                                      <p:to>
                                        <p:strVal val="visible"/>
                                      </p:to>
                                    </p:set>
                                    <p:anim calcmode="lin" valueType="num">
                                      <p:cBhvr>
                                        <p:cTn id="7" dur="1000" fill="hold"/>
                                        <p:tgtEl>
                                          <p:spTgt spid="55315"/>
                                        </p:tgtEl>
                                        <p:attrNameLst>
                                          <p:attrName>ppt_w</p:attrName>
                                        </p:attrNameLst>
                                      </p:cBhvr>
                                      <p:tavLst>
                                        <p:tav tm="0">
                                          <p:val>
                                            <p:fltVal val="0"/>
                                          </p:val>
                                        </p:tav>
                                        <p:tav tm="100000">
                                          <p:val>
                                            <p:strVal val="#ppt_w"/>
                                          </p:val>
                                        </p:tav>
                                      </p:tavLst>
                                    </p:anim>
                                    <p:anim calcmode="lin" valueType="num">
                                      <p:cBhvr>
                                        <p:cTn id="8" dur="1000" fill="hold"/>
                                        <p:tgtEl>
                                          <p:spTgt spid="55315"/>
                                        </p:tgtEl>
                                        <p:attrNameLst>
                                          <p:attrName>ppt_h</p:attrName>
                                        </p:attrNameLst>
                                      </p:cBhvr>
                                      <p:tavLst>
                                        <p:tav tm="0">
                                          <p:val>
                                            <p:fltVal val="0"/>
                                          </p:val>
                                        </p:tav>
                                        <p:tav tm="100000">
                                          <p:val>
                                            <p:strVal val="#ppt_h"/>
                                          </p:val>
                                        </p:tav>
                                      </p:tavLst>
                                    </p:anim>
                                    <p:anim calcmode="lin" valueType="num">
                                      <p:cBhvr>
                                        <p:cTn id="9" dur="1000" fill="hold"/>
                                        <p:tgtEl>
                                          <p:spTgt spid="55315"/>
                                        </p:tgtEl>
                                        <p:attrNameLst>
                                          <p:attrName>style.rotation</p:attrName>
                                        </p:attrNameLst>
                                      </p:cBhvr>
                                      <p:tavLst>
                                        <p:tav tm="0">
                                          <p:val>
                                            <p:fltVal val="360"/>
                                          </p:val>
                                        </p:tav>
                                        <p:tav tm="100000">
                                          <p:val>
                                            <p:fltVal val="0"/>
                                          </p:val>
                                        </p:tav>
                                      </p:tavLst>
                                    </p:anim>
                                    <p:animEffect transition="in" filter="fade">
                                      <p:cBhvr>
                                        <p:cTn id="10" dur="10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ytuł 1">
            <a:extLst>
              <a:ext uri="{FF2B5EF4-FFF2-40B4-BE49-F238E27FC236}">
                <a16:creationId xmlns:a16="http://schemas.microsoft.com/office/drawing/2014/main" id="{635C2D1F-9617-7D0D-5543-B90309A5031E}"/>
              </a:ext>
            </a:extLst>
          </p:cNvPr>
          <p:cNvSpPr>
            <a:spLocks noGrp="1" noChangeArrowheads="1"/>
          </p:cNvSpPr>
          <p:nvPr>
            <p:ph type="title" idx="4294967295"/>
          </p:nvPr>
        </p:nvSpPr>
        <p:spPr>
          <a:xfrm>
            <a:off x="457200" y="5445125"/>
            <a:ext cx="8229600" cy="1412875"/>
          </a:xfrm>
        </p:spPr>
        <p:txBody>
          <a:bodyPr/>
          <a:lstStyle/>
          <a:p>
            <a:pPr eaLnBrk="1" hangingPunct="1"/>
            <a:r>
              <a:rPr lang="pl-PL" altLang="it-IT" sz="2400">
                <a:solidFill>
                  <a:srgbClr val="BFBFBF"/>
                </a:solidFill>
              </a:rPr>
              <a:t>Na zdjęciu cienka powłoka atmosfery (troposfera)  widoczna dzięki zachodzącemu Słońcu 23.11.2009</a:t>
            </a:r>
          </a:p>
        </p:txBody>
      </p:sp>
      <p:pic>
        <p:nvPicPr>
          <p:cNvPr id="152579" name="Obraz 3" descr="NGfot5orig.jpg">
            <a:extLst>
              <a:ext uri="{FF2B5EF4-FFF2-40B4-BE49-F238E27FC236}">
                <a16:creationId xmlns:a16="http://schemas.microsoft.com/office/drawing/2014/main" id="{B9F2C78D-2D0B-2257-B882-0BE258CBAF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8135937"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381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2000" fill="hold"/>
                                        <p:tgtEl>
                                          <p:spTgt spid="152579"/>
                                        </p:tgtEl>
                                        <p:attrNameLst>
                                          <p:attrName>ppt_x</p:attrName>
                                        </p:attrNameLst>
                                      </p:cBhvr>
                                      <p:tavLst>
                                        <p:tav tm="0">
                                          <p:val>
                                            <p:strVal val="#ppt_x"/>
                                          </p:val>
                                        </p:tav>
                                        <p:tav tm="100000">
                                          <p:val>
                                            <p:strVal val="#ppt_x"/>
                                          </p:val>
                                        </p:tav>
                                      </p:tavLst>
                                    </p:anim>
                                    <p:anim calcmode="lin" valueType="num">
                                      <p:cBhvr additive="base">
                                        <p:cTn id="8" dur="2000" fill="hold"/>
                                        <p:tgtEl>
                                          <p:spTgt spid="1525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7A3DEAA-E455-40DD-AB5C-A544BBCDE7FB}"/>
              </a:ext>
            </a:extLst>
          </p:cNvPr>
          <p:cNvSpPr>
            <a:spLocks noGrp="1" noChangeArrowheads="1"/>
          </p:cNvSpPr>
          <p:nvPr>
            <p:ph type="title"/>
          </p:nvPr>
        </p:nvSpPr>
        <p:spPr/>
        <p:txBody>
          <a:bodyPr/>
          <a:lstStyle/>
          <a:p>
            <a:r>
              <a:rPr lang="it-IT" altLang="it-IT" sz="3600" dirty="0" err="1"/>
              <a:t>Wiatry</a:t>
            </a:r>
            <a:r>
              <a:rPr lang="it-IT" altLang="it-IT" sz="3600" dirty="0"/>
              <a:t>: </a:t>
            </a:r>
            <a:r>
              <a:rPr lang="it-IT" altLang="it-IT" sz="3600" dirty="0" err="1"/>
              <a:t>Ziemia</a:t>
            </a:r>
            <a:r>
              <a:rPr lang="it-IT" altLang="it-IT" sz="3600" dirty="0"/>
              <a:t> </a:t>
            </a:r>
            <a:r>
              <a:rPr lang="it-IT" altLang="it-IT" sz="3600" dirty="0" err="1"/>
              <a:t>się</a:t>
            </a:r>
            <a:r>
              <a:rPr lang="it-IT" altLang="it-IT" sz="3600" dirty="0"/>
              <a:t> </a:t>
            </a:r>
            <a:r>
              <a:rPr lang="it-IT" altLang="it-IT" sz="3600" dirty="0" err="1"/>
              <a:t>obraca</a:t>
            </a:r>
            <a:endParaRPr lang="en-US" altLang="it-IT" sz="3600" dirty="0"/>
          </a:p>
        </p:txBody>
      </p:sp>
      <p:pic>
        <p:nvPicPr>
          <p:cNvPr id="25618" name="Picture 18">
            <a:extLst>
              <a:ext uri="{FF2B5EF4-FFF2-40B4-BE49-F238E27FC236}">
                <a16:creationId xmlns:a16="http://schemas.microsoft.com/office/drawing/2014/main" id="{5EE2C154-21A8-4E5A-A0B9-9AEB9586A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068" y="1280553"/>
            <a:ext cx="4803999" cy="4296122"/>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A07F6E53-F392-4543-A5C9-40192C68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3" y="1269033"/>
            <a:ext cx="4362105" cy="4319934"/>
          </a:xfrm>
          <a:prstGeom prst="rect">
            <a:avLst/>
          </a:prstGeom>
          <a:noFill/>
          <a:extLst>
            <a:ext uri="{909E8E84-426E-40DD-AFC4-6F175D3DCCD1}">
              <a14:hiddenFill xmlns:a14="http://schemas.microsoft.com/office/drawing/2010/main">
                <a:solidFill>
                  <a:srgbClr val="FFFFFF"/>
                </a:solidFill>
              </a14:hiddenFill>
            </a:ext>
          </a:extLst>
        </p:spPr>
      </p:pic>
      <p:sp>
        <p:nvSpPr>
          <p:cNvPr id="25620" name="Text Box 20">
            <a:extLst>
              <a:ext uri="{FF2B5EF4-FFF2-40B4-BE49-F238E27FC236}">
                <a16:creationId xmlns:a16="http://schemas.microsoft.com/office/drawing/2014/main" id="{6B19196E-537D-48FA-AF76-F77990BE85FF}"/>
              </a:ext>
            </a:extLst>
          </p:cNvPr>
          <p:cNvSpPr txBox="1">
            <a:spLocks noChangeArrowheads="1"/>
          </p:cNvSpPr>
          <p:nvPr/>
        </p:nvSpPr>
        <p:spPr bwMode="auto">
          <a:xfrm>
            <a:off x="4211959" y="5743841"/>
            <a:ext cx="47810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000" dirty="0">
                <a:solidFill>
                  <a:srgbClr val="FF0000"/>
                </a:solidFill>
              </a:rPr>
              <a:t>W górnej troposferze: powietrze spóźnia się nad równikiem, a wyprzedza obrót Ziemi nad zwrotnikami</a:t>
            </a:r>
            <a:endParaRPr lang="en-US" altLang="it-IT" sz="2000" i="0" dirty="0">
              <a:solidFill>
                <a:srgbClr val="FF0000"/>
              </a:solidFill>
            </a:endParaRPr>
          </a:p>
        </p:txBody>
      </p:sp>
      <p:sp>
        <p:nvSpPr>
          <p:cNvPr id="25621" name="AutoShape 21">
            <a:extLst>
              <a:ext uri="{FF2B5EF4-FFF2-40B4-BE49-F238E27FC236}">
                <a16:creationId xmlns:a16="http://schemas.microsoft.com/office/drawing/2014/main" id="{EFAA91E6-4A81-4DFE-ACD2-83BA9AC53CA8}"/>
              </a:ext>
            </a:extLst>
          </p:cNvPr>
          <p:cNvSpPr>
            <a:spLocks noChangeArrowheads="1"/>
          </p:cNvSpPr>
          <p:nvPr/>
        </p:nvSpPr>
        <p:spPr bwMode="auto">
          <a:xfrm>
            <a:off x="6337283" y="1338609"/>
            <a:ext cx="733425" cy="1214437"/>
          </a:xfrm>
          <a:prstGeom prst="curvedRightArrow">
            <a:avLst>
              <a:gd name="adj1" fmla="val 33117"/>
              <a:gd name="adj2" fmla="val 6623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23" name="Text Box 23">
            <a:extLst>
              <a:ext uri="{FF2B5EF4-FFF2-40B4-BE49-F238E27FC236}">
                <a16:creationId xmlns:a16="http://schemas.microsoft.com/office/drawing/2014/main" id="{DEA8F483-EA27-414C-9319-118C5A607B07}"/>
              </a:ext>
            </a:extLst>
          </p:cNvPr>
          <p:cNvSpPr txBox="1">
            <a:spLocks noChangeArrowheads="1"/>
          </p:cNvSpPr>
          <p:nvPr/>
        </p:nvSpPr>
        <p:spPr bwMode="auto">
          <a:xfrm>
            <a:off x="150949" y="5698077"/>
            <a:ext cx="40610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000" dirty="0"/>
              <a:t>Troposfera: Pasaty i wiatry 
przeciwne (u nas od zachodu) nad tropikami</a:t>
            </a:r>
            <a:endParaRPr lang="en-US" altLang="it-IT" sz="2000" i="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D35DD3-BF93-5083-F997-3CE42940159E}"/>
              </a:ext>
            </a:extLst>
          </p:cNvPr>
          <p:cNvSpPr>
            <a:spLocks noGrp="1"/>
          </p:cNvSpPr>
          <p:nvPr>
            <p:ph type="title"/>
          </p:nvPr>
        </p:nvSpPr>
        <p:spPr>
          <a:xfrm>
            <a:off x="457200" y="0"/>
            <a:ext cx="8229600" cy="908720"/>
          </a:xfrm>
        </p:spPr>
        <p:txBody>
          <a:bodyPr/>
          <a:lstStyle/>
          <a:p>
            <a:r>
              <a:rPr lang="pl-PL" sz="3600" dirty="0"/>
              <a:t>Wiatry w górnej troposferze</a:t>
            </a:r>
          </a:p>
        </p:txBody>
      </p:sp>
      <p:pic>
        <p:nvPicPr>
          <p:cNvPr id="6" name="Obraz 5">
            <a:extLst>
              <a:ext uri="{FF2B5EF4-FFF2-40B4-BE49-F238E27FC236}">
                <a16:creationId xmlns:a16="http://schemas.microsoft.com/office/drawing/2014/main" id="{187DD77E-B373-3DEC-4AA2-74DD240E3399}"/>
              </a:ext>
            </a:extLst>
          </p:cNvPr>
          <p:cNvPicPr>
            <a:picLocks noChangeAspect="1"/>
          </p:cNvPicPr>
          <p:nvPr/>
        </p:nvPicPr>
        <p:blipFill>
          <a:blip r:embed="rId2"/>
          <a:stretch>
            <a:fillRect/>
          </a:stretch>
        </p:blipFill>
        <p:spPr>
          <a:xfrm>
            <a:off x="72570" y="698160"/>
            <a:ext cx="7091718" cy="5214508"/>
          </a:xfrm>
          <a:prstGeom prst="rect">
            <a:avLst/>
          </a:prstGeom>
        </p:spPr>
      </p:pic>
      <p:sp>
        <p:nvSpPr>
          <p:cNvPr id="3" name="pole tekstowe 2">
            <a:extLst>
              <a:ext uri="{FF2B5EF4-FFF2-40B4-BE49-F238E27FC236}">
                <a16:creationId xmlns:a16="http://schemas.microsoft.com/office/drawing/2014/main" id="{AB63E403-D30A-7A8B-FEB2-F75119AD9296}"/>
              </a:ext>
            </a:extLst>
          </p:cNvPr>
          <p:cNvSpPr txBox="1"/>
          <p:nvPr/>
        </p:nvSpPr>
        <p:spPr>
          <a:xfrm>
            <a:off x="6832237" y="1206761"/>
            <a:ext cx="2434797" cy="4278094"/>
          </a:xfrm>
          <a:prstGeom prst="rect">
            <a:avLst/>
          </a:prstGeom>
          <a:noFill/>
        </p:spPr>
        <p:txBody>
          <a:bodyPr wrap="square" rtlCol="0">
            <a:spAutoFit/>
          </a:bodyPr>
          <a:lstStyle/>
          <a:p>
            <a:r>
              <a:rPr lang="pl-PL" sz="1700" dirty="0"/>
              <a:t>Spadające powietrze, które wzniosło się nad równikami ma większą prędkość wzdłuż równoleżnika niż powierzchnia ziemi</a:t>
            </a:r>
          </a:p>
          <a:p>
            <a:endParaRPr lang="pl-PL" sz="1700" dirty="0"/>
          </a:p>
          <a:p>
            <a:r>
              <a:rPr lang="pl-PL" sz="1700" dirty="0"/>
              <a:t>Nad równikiem powietrze wnosi się</a:t>
            </a:r>
          </a:p>
          <a:p>
            <a:endParaRPr lang="pl-PL" sz="1700" dirty="0"/>
          </a:p>
          <a:p>
            <a:endParaRPr lang="pl-PL" sz="1700" dirty="0"/>
          </a:p>
          <a:p>
            <a:r>
              <a:rPr lang="pl-PL" sz="1700" dirty="0"/>
              <a:t>Ruch na wschód spadającego powietrza jest znakomicie widoczny na półkuli południowej </a:t>
            </a:r>
          </a:p>
        </p:txBody>
      </p:sp>
    </p:spTree>
    <p:extLst>
      <p:ext uri="{BB962C8B-B14F-4D97-AF65-F5344CB8AC3E}">
        <p14:creationId xmlns:p14="http://schemas.microsoft.com/office/powerpoint/2010/main" val="1044135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9CD856-2E29-ADBA-F5C9-513B1A559679}"/>
              </a:ext>
            </a:extLst>
          </p:cNvPr>
          <p:cNvSpPr>
            <a:spLocks noGrp="1" noChangeArrowheads="1"/>
          </p:cNvSpPr>
          <p:nvPr>
            <p:ph type="title"/>
          </p:nvPr>
        </p:nvSpPr>
        <p:spPr>
          <a:xfrm>
            <a:off x="179388" y="0"/>
            <a:ext cx="8229600" cy="1143000"/>
          </a:xfrm>
        </p:spPr>
        <p:txBody>
          <a:bodyPr/>
          <a:lstStyle/>
          <a:p>
            <a:pPr eaLnBrk="1" hangingPunct="1"/>
            <a:r>
              <a:rPr lang="pl-PL" altLang="it-IT" sz="3600">
                <a:solidFill>
                  <a:schemeClr val="accent2"/>
                </a:solidFill>
              </a:rPr>
              <a:t>„komórka Hadley’a”</a:t>
            </a:r>
            <a:endParaRPr lang="en-AU" altLang="it-IT" sz="3600">
              <a:solidFill>
                <a:schemeClr val="accent2"/>
              </a:solidFill>
            </a:endParaRPr>
          </a:p>
        </p:txBody>
      </p:sp>
      <p:sp>
        <p:nvSpPr>
          <p:cNvPr id="15363" name="Text Box 4">
            <a:extLst>
              <a:ext uri="{FF2B5EF4-FFF2-40B4-BE49-F238E27FC236}">
                <a16:creationId xmlns:a16="http://schemas.microsoft.com/office/drawing/2014/main" id="{37DE53E2-CBEF-8758-A7BB-20A6D900386D}"/>
              </a:ext>
            </a:extLst>
          </p:cNvPr>
          <p:cNvSpPr txBox="1">
            <a:spLocks noChangeArrowheads="1"/>
          </p:cNvSpPr>
          <p:nvPr/>
        </p:nvSpPr>
        <p:spPr bwMode="auto">
          <a:xfrm>
            <a:off x="304800" y="5910263"/>
            <a:ext cx="8839200"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800"/>
              <a:t>By This file is in the public domain in the United States because it was solely created by NASA. NASA copyright policy states that "NASA material is not protected by copyright unless noted". (See Template:PD-USGov, NASA copyright policy page or JPL Image Use Policy.)Warnings:Use of NASA logos, insignia and emblems is restricted per U.S. law 14 CFR 1221.The NASA website hosts a large number of images from the Soviet/Russian space agency, and other non-American space agencies. These are not necessarily in the public domain.Materials based on Hubble Space Telescope data may be copyrighted if they are not explicitly produced by the STScI.[1] See also {{PD-Hubble}} and {{Cc-Hubble}}.The SOHO (ESA &amp; NASA) joint project implies that all materials created by its probe are copyrighted and require permission for commercial non-educational use. [2]Images featured on the Astronomy Picture of the Day (APOD) web site may be copyrighted. [3]The National Space Science Data Center (NSSDC) site has been known to host copyrighted content even though its photo gallery FAQ states that all of the images in the photo gallery are in the public domain. - http://sealevel.jpl.nasa.gov/overview/climate-climatic.html, Public Domain, https://commons.wikimedia.org/w/index.php?curid=196664</a:t>
            </a:r>
          </a:p>
        </p:txBody>
      </p:sp>
      <p:pic>
        <p:nvPicPr>
          <p:cNvPr id="15364" name="Picture 5">
            <a:extLst>
              <a:ext uri="{FF2B5EF4-FFF2-40B4-BE49-F238E27FC236}">
                <a16:creationId xmlns:a16="http://schemas.microsoft.com/office/drawing/2014/main" id="{2D141D56-A003-6221-BCD3-2D6F8680B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95413"/>
            <a:ext cx="59055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a:extLst>
              <a:ext uri="{FF2B5EF4-FFF2-40B4-BE49-F238E27FC236}">
                <a16:creationId xmlns:a16="http://schemas.microsoft.com/office/drawing/2014/main" id="{5C8D3ABF-4D6B-F606-3699-B32D1F32BBFF}"/>
              </a:ext>
            </a:extLst>
          </p:cNvPr>
          <p:cNvSpPr txBox="1">
            <a:spLocks noChangeArrowheads="1"/>
          </p:cNvSpPr>
          <p:nvPr/>
        </p:nvSpPr>
        <p:spPr bwMode="auto">
          <a:xfrm>
            <a:off x="5718175" y="881063"/>
            <a:ext cx="33591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Suche powietrze spadające w</a:t>
            </a:r>
          </a:p>
          <a:p>
            <a:pPr eaLnBrk="1" hangingPunct="1">
              <a:spcBef>
                <a:spcPct val="0"/>
              </a:spcBef>
              <a:buFontTx/>
              <a:buNone/>
            </a:pPr>
            <a:r>
              <a:rPr lang="pl-PL" altLang="it-IT" sz="1800" dirty="0"/>
              <a:t>rejonie „końskich” szerokości</a:t>
            </a:r>
          </a:p>
          <a:p>
            <a:pPr eaLnBrk="1" hangingPunct="1">
              <a:spcBef>
                <a:spcPct val="0"/>
              </a:spcBef>
              <a:buFontTx/>
              <a:buNone/>
            </a:pPr>
            <a:r>
              <a:rPr lang="pl-PL" altLang="it-IT" sz="1800" dirty="0"/>
              <a:t>geograficznych (30-40</a:t>
            </a:r>
            <a:r>
              <a:rPr lang="en-US" altLang="it-IT" sz="1800" dirty="0"/>
              <a:t>º</a:t>
            </a:r>
            <a:r>
              <a:rPr lang="pl-PL" altLang="it-IT" sz="1800" dirty="0"/>
              <a:t>) </a:t>
            </a:r>
          </a:p>
          <a:p>
            <a:pPr eaLnBrk="1" hangingPunct="1">
              <a:spcBef>
                <a:spcPct val="0"/>
              </a:spcBef>
              <a:buFontTx/>
              <a:buNone/>
            </a:pPr>
            <a:r>
              <a:rPr lang="pl-PL" altLang="it-IT" sz="1800" dirty="0"/>
              <a:t>stanowi ośrodek wyżowy </a:t>
            </a:r>
          </a:p>
          <a:p>
            <a:pPr eaLnBrk="1" hangingPunct="1">
              <a:spcBef>
                <a:spcPct val="0"/>
              </a:spcBef>
              <a:buFontTx/>
              <a:buNone/>
            </a:pPr>
            <a:r>
              <a:rPr lang="pl-PL" altLang="it-IT" sz="1800" dirty="0"/>
              <a:t>(suche powietrze jest cięższe</a:t>
            </a:r>
          </a:p>
          <a:p>
            <a:pPr eaLnBrk="1" hangingPunct="1">
              <a:spcBef>
                <a:spcPct val="0"/>
              </a:spcBef>
              <a:buFontTx/>
              <a:buNone/>
            </a:pPr>
            <a:r>
              <a:rPr lang="pl-PL" altLang="it-IT" sz="1800" dirty="0"/>
              <a:t>od wilgotnego) i wymusza pasaty. Wieją one w kierunku równika ale zachód (jako że na równiku prędkość liniowa wirowania Ziemi jest większa niż na </a:t>
            </a:r>
            <a:r>
              <a:rPr lang="pl-PL" altLang="it-IT" sz="1800" dirty="0" err="1"/>
              <a:t>zwotnikach</a:t>
            </a:r>
            <a:r>
              <a:rPr lang="pl-PL" altLang="it-IT" sz="1800" dirty="0"/>
              <a:t>.  </a:t>
            </a:r>
            <a:endParaRPr lang="en-US" altLang="it-IT" sz="1800" dirty="0"/>
          </a:p>
          <a:p>
            <a:pPr eaLnBrk="1" hangingPunct="1">
              <a:spcBef>
                <a:spcPct val="0"/>
              </a:spcBef>
              <a:buFontTx/>
              <a:buNone/>
            </a:pPr>
            <a:r>
              <a:rPr lang="pl-PL" altLang="it-IT" sz="1800" dirty="0"/>
              <a:t>    Komórka </a:t>
            </a:r>
            <a:r>
              <a:rPr lang="pl-PL" altLang="it-IT" sz="1800" dirty="0" err="1"/>
              <a:t>Hadleya</a:t>
            </a:r>
            <a:r>
              <a:rPr lang="pl-PL" altLang="it-IT" sz="1800" dirty="0"/>
              <a:t> „zazębia się” z komórką </a:t>
            </a:r>
            <a:r>
              <a:rPr lang="pl-PL" altLang="it-IT" sz="1800" dirty="0" err="1"/>
              <a:t>Ferrela</a:t>
            </a:r>
            <a:r>
              <a:rPr lang="pl-PL" altLang="it-IT" sz="1800" dirty="0"/>
              <a:t> na średnich szerokościach geograficznych.</a:t>
            </a:r>
          </a:p>
          <a:p>
            <a:pPr eaLnBrk="1" hangingPunct="1">
              <a:spcBef>
                <a:spcPct val="0"/>
              </a:spcBef>
              <a:buFontTx/>
              <a:buNone/>
            </a:pPr>
            <a:r>
              <a:rPr lang="pl-PL" altLang="it-IT" sz="1800" dirty="0"/>
              <a:t>Stąd biorą się zachodnie</a:t>
            </a:r>
          </a:p>
          <a:p>
            <a:pPr eaLnBrk="1" hangingPunct="1">
              <a:spcBef>
                <a:spcPct val="0"/>
              </a:spcBef>
              <a:buFontTx/>
              <a:buNone/>
            </a:pPr>
            <a:r>
              <a:rPr lang="pl-PL" altLang="it-IT" sz="1800" dirty="0"/>
              <a:t>wiatry w Europie. </a:t>
            </a:r>
            <a:endParaRPr lang="en-AU" altLang="it-IT"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E455B5E-A6DD-4B15-B838-2F4815B5EA67}"/>
              </a:ext>
            </a:extLst>
          </p:cNvPr>
          <p:cNvSpPr>
            <a:spLocks noGrp="1" noChangeArrowheads="1"/>
          </p:cNvSpPr>
          <p:nvPr>
            <p:ph type="title"/>
          </p:nvPr>
        </p:nvSpPr>
        <p:spPr>
          <a:xfrm>
            <a:off x="457200" y="231096"/>
            <a:ext cx="8229600" cy="1143000"/>
          </a:xfrm>
        </p:spPr>
        <p:txBody>
          <a:bodyPr/>
          <a:lstStyle/>
          <a:p>
            <a:r>
              <a:rPr lang="pl-PL" altLang="it-IT" sz="3200" dirty="0"/>
              <a:t>Wiatry: zasada ciągłości (i koła zębate)</a:t>
            </a:r>
            <a:endParaRPr lang="en-US" altLang="it-IT" sz="3200" dirty="0"/>
          </a:p>
        </p:txBody>
      </p:sp>
      <p:pic>
        <p:nvPicPr>
          <p:cNvPr id="26628" name="Picture 4">
            <a:extLst>
              <a:ext uri="{FF2B5EF4-FFF2-40B4-BE49-F238E27FC236}">
                <a16:creationId xmlns:a16="http://schemas.microsoft.com/office/drawing/2014/main" id="{E7F59B1F-5179-44C6-9E95-5F1B28126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795588"/>
            <a:ext cx="2447925" cy="2425700"/>
          </a:xfrm>
          <a:prstGeom prst="rect">
            <a:avLst/>
          </a:prstGeom>
          <a:noFill/>
          <a:extLst>
            <a:ext uri="{909E8E84-426E-40DD-AFC4-6F175D3DCCD1}">
              <a14:hiddenFill xmlns:a14="http://schemas.microsoft.com/office/drawing/2010/main">
                <a:solidFill>
                  <a:srgbClr val="FFFFFF"/>
                </a:solidFill>
              </a14:hiddenFill>
            </a:ext>
          </a:extLst>
        </p:spPr>
      </p:pic>
      <p:sp>
        <p:nvSpPr>
          <p:cNvPr id="26631" name="Text Box 7">
            <a:extLst>
              <a:ext uri="{FF2B5EF4-FFF2-40B4-BE49-F238E27FC236}">
                <a16:creationId xmlns:a16="http://schemas.microsoft.com/office/drawing/2014/main" id="{C59FFED9-46B0-48CD-9345-4ECD5083F5E1}"/>
              </a:ext>
            </a:extLst>
          </p:cNvPr>
          <p:cNvSpPr txBox="1">
            <a:spLocks noChangeArrowheads="1"/>
          </p:cNvSpPr>
          <p:nvPr/>
        </p:nvSpPr>
        <p:spPr bwMode="auto">
          <a:xfrm>
            <a:off x="457201" y="1367145"/>
            <a:ext cx="843438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200" dirty="0"/>
              <a:t>Dlaczego zwrotniki (Raka i Koziorożca) to regiony
"wysokiego ciśnienia"?
Ponieważ suche powietrze (N</a:t>
            </a:r>
            <a:r>
              <a:rPr lang="pl-PL" altLang="it-IT" sz="2200" baseline="-25000" dirty="0"/>
              <a:t>2</a:t>
            </a:r>
            <a:r>
              <a:rPr lang="pl-PL" altLang="it-IT" sz="2200" dirty="0"/>
              <a:t>) ma wyższy ciężar właściwy (32 g/mol) niż wilgotne powietrze (masa H</a:t>
            </a:r>
            <a:r>
              <a:rPr lang="pl-PL" altLang="it-IT" sz="2200" baseline="-25000" dirty="0"/>
              <a:t>2</a:t>
            </a:r>
            <a:r>
              <a:rPr lang="pl-PL" altLang="it-IT" sz="2200" dirty="0"/>
              <a:t>O 18 g/mol).</a:t>
            </a:r>
            <a:endParaRPr lang="en-US" altLang="it-IT" i="0" dirty="0"/>
          </a:p>
        </p:txBody>
      </p:sp>
      <p:pic>
        <p:nvPicPr>
          <p:cNvPr id="26632" name="Picture 8">
            <a:extLst>
              <a:ext uri="{FF2B5EF4-FFF2-40B4-BE49-F238E27FC236}">
                <a16:creationId xmlns:a16="http://schemas.microsoft.com/office/drawing/2014/main" id="{673B83B2-4393-4AC5-A295-127445FE1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2852738"/>
            <a:ext cx="61214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9">
            <a:extLst>
              <a:ext uri="{FF2B5EF4-FFF2-40B4-BE49-F238E27FC236}">
                <a16:creationId xmlns:a16="http://schemas.microsoft.com/office/drawing/2014/main" id="{A6EACADB-D43C-40E7-BC63-BA16A03247CE}"/>
              </a:ext>
            </a:extLst>
          </p:cNvPr>
          <p:cNvSpPr txBox="1">
            <a:spLocks noChangeArrowheads="1"/>
          </p:cNvSpPr>
          <p:nvPr/>
        </p:nvSpPr>
        <p:spPr bwMode="auto">
          <a:xfrm>
            <a:off x="100734" y="5019658"/>
            <a:ext cx="8967065"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it-IT" i="0" dirty="0"/>
          </a:p>
          <a:p>
            <a:r>
              <a:rPr lang="pl-PL" altLang="it-IT" sz="2200" dirty="0"/>
              <a:t>Ciepłe (i wilgotne) powietrze na równiku unosi się do góry. W tropikach (np. Sahara) zimne, czyli suche, powietrze opada z górnej troposfery. To "koło zębate" nazywa się komórką </a:t>
            </a:r>
            <a:r>
              <a:rPr lang="pl-PL" altLang="it-IT" sz="2200" dirty="0" err="1"/>
              <a:t>Hadleya</a:t>
            </a:r>
            <a:r>
              <a:rPr lang="pl-PL" altLang="it-IT" sz="2200" dirty="0"/>
              <a:t>.
Inne komórki (</a:t>
            </a:r>
            <a:r>
              <a:rPr lang="pl-PL" altLang="it-IT" sz="2200" dirty="0" err="1"/>
              <a:t>Ferrel</a:t>
            </a:r>
            <a:r>
              <a:rPr lang="pl-PL" altLang="it-IT" sz="2200" dirty="0"/>
              <a:t>, polarne) są niższe i obracają się synchronicznie.</a:t>
            </a:r>
            <a:endParaRPr lang="en-US" altLang="it-IT" sz="2200" i="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ytuł 1">
            <a:extLst>
              <a:ext uri="{FF2B5EF4-FFF2-40B4-BE49-F238E27FC236}">
                <a16:creationId xmlns:a16="http://schemas.microsoft.com/office/drawing/2014/main" id="{6743065E-CF97-A26C-82ED-D6137499A173}"/>
              </a:ext>
            </a:extLst>
          </p:cNvPr>
          <p:cNvSpPr>
            <a:spLocks noGrp="1" noChangeArrowheads="1"/>
          </p:cNvSpPr>
          <p:nvPr>
            <p:ph type="title"/>
          </p:nvPr>
        </p:nvSpPr>
        <p:spPr/>
        <p:txBody>
          <a:bodyPr/>
          <a:lstStyle/>
          <a:p>
            <a:r>
              <a:rPr lang="pl-PL" altLang="en-US" sz="3400"/>
              <a:t>Komórki Hadley’a: pory roku </a:t>
            </a:r>
            <a:endParaRPr lang="en-US" altLang="en-US" sz="3400"/>
          </a:p>
        </p:txBody>
      </p:sp>
      <p:sp>
        <p:nvSpPr>
          <p:cNvPr id="16387" name="pole tekstowe 4">
            <a:extLst>
              <a:ext uri="{FF2B5EF4-FFF2-40B4-BE49-F238E27FC236}">
                <a16:creationId xmlns:a16="http://schemas.microsoft.com/office/drawing/2014/main" id="{E1814983-E236-FCB5-EC46-5BB3CFFCBF89}"/>
              </a:ext>
            </a:extLst>
          </p:cNvPr>
          <p:cNvSpPr txBox="1">
            <a:spLocks noChangeArrowheads="1"/>
          </p:cNvSpPr>
          <p:nvPr/>
        </p:nvSpPr>
        <p:spPr bwMode="auto">
          <a:xfrm>
            <a:off x="487363" y="6213475"/>
            <a:ext cx="653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http://www.physicalgeography.net/fundamentals/7u.html</a:t>
            </a:r>
          </a:p>
        </p:txBody>
      </p:sp>
      <p:pic>
        <p:nvPicPr>
          <p:cNvPr id="16388" name="Obraz 6">
            <a:extLst>
              <a:ext uri="{FF2B5EF4-FFF2-40B4-BE49-F238E27FC236}">
                <a16:creationId xmlns:a16="http://schemas.microsoft.com/office/drawing/2014/main" id="{B5DC302D-D870-2D2D-28B8-890F9768F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31888"/>
            <a:ext cx="7046912"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a:extLst>
              <a:ext uri="{FF2B5EF4-FFF2-40B4-BE49-F238E27FC236}">
                <a16:creationId xmlns:a16="http://schemas.microsoft.com/office/drawing/2014/main" id="{F5B9FD49-15D5-F9FA-1E8C-0F130BBDAF6E}"/>
              </a:ext>
            </a:extLst>
          </p:cNvPr>
          <p:cNvSpPr>
            <a:spLocks noGrp="1" noChangeArrowheads="1"/>
          </p:cNvSpPr>
          <p:nvPr>
            <p:ph type="title"/>
          </p:nvPr>
        </p:nvSpPr>
        <p:spPr>
          <a:xfrm>
            <a:off x="457200" y="53975"/>
            <a:ext cx="8229600" cy="1143000"/>
          </a:xfrm>
        </p:spPr>
        <p:txBody>
          <a:bodyPr/>
          <a:lstStyle/>
          <a:p>
            <a:r>
              <a:rPr lang="pl-PL" altLang="en-US" sz="3400"/>
              <a:t>Podróże Kolumba</a:t>
            </a:r>
            <a:endParaRPr lang="en-US" altLang="en-US" sz="3400"/>
          </a:p>
        </p:txBody>
      </p:sp>
      <p:pic>
        <p:nvPicPr>
          <p:cNvPr id="14339" name="Elemento grafico 6">
            <a:extLst>
              <a:ext uri="{FF2B5EF4-FFF2-40B4-BE49-F238E27FC236}">
                <a16:creationId xmlns:a16="http://schemas.microsoft.com/office/drawing/2014/main" id="{02148126-FCDD-8F41-4AD0-CD88254B6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196975"/>
            <a:ext cx="62642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pole tekstowe 4">
            <a:extLst>
              <a:ext uri="{FF2B5EF4-FFF2-40B4-BE49-F238E27FC236}">
                <a16:creationId xmlns:a16="http://schemas.microsoft.com/office/drawing/2014/main" id="{CE93FDCB-D230-171D-CCDF-A7519426CF2E}"/>
              </a:ext>
            </a:extLst>
          </p:cNvPr>
          <p:cNvSpPr txBox="1">
            <a:spLocks noChangeArrowheads="1"/>
          </p:cNvSpPr>
          <p:nvPr/>
        </p:nvSpPr>
        <p:spPr bwMode="auto">
          <a:xfrm>
            <a:off x="1692275" y="6308725"/>
            <a:ext cx="660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hlinkClick r:id="rId3"/>
              </a:rPr>
              <a:t>https://it.wikipedia.org/wiki/Cristoforo_Colombo</a:t>
            </a:r>
            <a:r>
              <a:rPr lang="it-IT" altLang="en-US" sz="1800"/>
              <a:t> </a:t>
            </a:r>
          </a:p>
        </p:txBody>
      </p:sp>
      <p:sp>
        <p:nvSpPr>
          <p:cNvPr id="14341" name="pole tekstowe 5">
            <a:extLst>
              <a:ext uri="{FF2B5EF4-FFF2-40B4-BE49-F238E27FC236}">
                <a16:creationId xmlns:a16="http://schemas.microsoft.com/office/drawing/2014/main" id="{53B9A497-8C5F-2B69-1841-F4B99B3E5C4A}"/>
              </a:ext>
            </a:extLst>
          </p:cNvPr>
          <p:cNvSpPr txBox="1">
            <a:spLocks noChangeArrowheads="1"/>
          </p:cNvSpPr>
          <p:nvPr/>
        </p:nvSpPr>
        <p:spPr bwMode="auto">
          <a:xfrm>
            <a:off x="1141413" y="5661025"/>
            <a:ext cx="658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Wypływał we wrześniu, z wiatrem; wracał w marcu – z wiatrem,</a:t>
            </a:r>
            <a:endParaRPr lang="en-US" alt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a:t>Cyrkulacja powietrza - lipiec</a:t>
            </a:r>
            <a:endParaRPr lang="en-US" altLang="en-US" sz="3400"/>
          </a:p>
        </p:txBody>
      </p:sp>
      <p:pic>
        <p:nvPicPr>
          <p:cNvPr id="17411" name="Picture 2">
            <a:extLst>
              <a:ext uri="{FF2B5EF4-FFF2-40B4-BE49-F238E27FC236}">
                <a16:creationId xmlns:a16="http://schemas.microsoft.com/office/drawing/2014/main" id="{2CB7575D-34A0-61F8-BAEE-EBB5891BF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4100"/>
            <a:ext cx="7967663"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pole tekstowe 2">
            <a:extLst>
              <a:ext uri="{FF2B5EF4-FFF2-40B4-BE49-F238E27FC236}">
                <a16:creationId xmlns:a16="http://schemas.microsoft.com/office/drawing/2014/main" id="{E5BED8D5-B984-39E8-EDB6-A77CB0317ED7}"/>
              </a:ext>
            </a:extLst>
          </p:cNvPr>
          <p:cNvSpPr txBox="1">
            <a:spLocks noChangeArrowheads="1"/>
          </p:cNvSpPr>
          <p:nvPr/>
        </p:nvSpPr>
        <p:spPr bwMode="auto">
          <a:xfrm>
            <a:off x="107950" y="6488113"/>
            <a:ext cx="857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hlinkClick r:id="rId3"/>
              </a:rPr>
              <a:t>http://www.wiking.edu.pl/article.php?id=30#klimat_na_swiecie</a:t>
            </a:r>
            <a:r>
              <a:rPr lang="pl-PL" altLang="en-US" sz="1800"/>
              <a:t>,  NoK str. 119</a:t>
            </a:r>
            <a:endParaRPr lang="en-US"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792AC5D2-CE3B-C6A9-28AC-1404D976AB0C}"/>
              </a:ext>
            </a:extLst>
          </p:cNvPr>
          <p:cNvSpPr>
            <a:spLocks noGrp="1" noChangeArrowheads="1"/>
          </p:cNvSpPr>
          <p:nvPr>
            <p:ph type="title"/>
          </p:nvPr>
        </p:nvSpPr>
        <p:spPr>
          <a:xfrm>
            <a:off x="457200" y="0"/>
            <a:ext cx="8229600" cy="1143000"/>
          </a:xfrm>
        </p:spPr>
        <p:txBody>
          <a:bodyPr/>
          <a:lstStyle/>
          <a:p>
            <a:r>
              <a:rPr lang="pl-PL" altLang="en-US" sz="3400"/>
              <a:t>Cyrkulacja powietrza - styczeń</a:t>
            </a:r>
            <a:endParaRPr lang="en-US" altLang="en-US" sz="3400"/>
          </a:p>
        </p:txBody>
      </p:sp>
      <p:pic>
        <p:nvPicPr>
          <p:cNvPr id="18435" name="Picture 4">
            <a:extLst>
              <a:ext uri="{FF2B5EF4-FFF2-40B4-BE49-F238E27FC236}">
                <a16:creationId xmlns:a16="http://schemas.microsoft.com/office/drawing/2014/main" id="{CC4ABC8B-688E-7293-393E-5D05476B1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879475"/>
            <a:ext cx="752792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pole tekstowe 6">
            <a:extLst>
              <a:ext uri="{FF2B5EF4-FFF2-40B4-BE49-F238E27FC236}">
                <a16:creationId xmlns:a16="http://schemas.microsoft.com/office/drawing/2014/main" id="{3ABB064C-F92C-5ADE-DF7B-79E99C4BC8A6}"/>
              </a:ext>
            </a:extLst>
          </p:cNvPr>
          <p:cNvSpPr txBox="1">
            <a:spLocks noChangeArrowheads="1"/>
          </p:cNvSpPr>
          <p:nvPr/>
        </p:nvSpPr>
        <p:spPr bwMode="auto">
          <a:xfrm>
            <a:off x="217488" y="5978525"/>
            <a:ext cx="87090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FF0000"/>
                </a:solidFill>
              </a:rPr>
              <a:t>Nad oceanem jest mnóstwo („100%”) pary wodnej, ale chmury się nie tworzą, bo nie ma zarodków kondensacji (pyłów). Nad wyspami para kondensuje w postaci chmur, a suche powietrze tworzy wyże baryczne.</a:t>
            </a:r>
            <a:endParaRPr lang="en-US" altLang="en-US" sz="180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CC91294B-C73B-4D2F-A2D9-B75C93EFC1D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843716"/>
            <a:ext cx="9045575" cy="5953052"/>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a:extLst>
              <a:ext uri="{FF2B5EF4-FFF2-40B4-BE49-F238E27FC236}">
                <a16:creationId xmlns:a16="http://schemas.microsoft.com/office/drawing/2014/main" id="{9151FE78-58B8-4637-9BFB-3F1C65377314}"/>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Atmosfera - cyrkulacja: proste mechanizmy, potem bardziej skomplikowane w szczegółach</a:t>
            </a:r>
            <a:endParaRPr lang="en-US" altLang="it-IT" sz="3000" dirty="0"/>
          </a:p>
        </p:txBody>
      </p:sp>
    </p:spTree>
    <p:extLst>
      <p:ext uri="{BB962C8B-B14F-4D97-AF65-F5344CB8AC3E}">
        <p14:creationId xmlns:p14="http://schemas.microsoft.com/office/powerpoint/2010/main" val="3680047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598084C3-6AF7-41F6-BA0B-F6635AC33FC6}"/>
              </a:ext>
            </a:extLst>
          </p:cNvPr>
          <p:cNvPicPr>
            <a:picLocks noChangeAspect="1" noChangeArrowheads="1"/>
          </p:cNvPicPr>
          <p:nvPr/>
        </p:nvPicPr>
        <p:blipFill>
          <a:blip r:embed="rId2">
            <a:lum bright="8000" contrast="8000"/>
            <a:extLst>
              <a:ext uri="{28A0092B-C50C-407E-A947-70E740481C1C}">
                <a14:useLocalDpi xmlns:a14="http://schemas.microsoft.com/office/drawing/2010/main" val="0"/>
              </a:ext>
            </a:extLst>
          </a:blip>
          <a:srcRect/>
          <a:stretch>
            <a:fillRect/>
          </a:stretch>
        </p:blipFill>
        <p:spPr bwMode="auto">
          <a:xfrm>
            <a:off x="48384" y="1313384"/>
            <a:ext cx="9016116"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9C3FD90-0B02-44BD-9E48-96785D335F7D}"/>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Atmosfera - cyrkulacja: proste mechanizmy, potem bardziej skomplikowane w szczegółach</a:t>
            </a:r>
            <a:endParaRPr lang="en-US" altLang="it-IT" sz="3000" dirty="0"/>
          </a:p>
        </p:txBody>
      </p:sp>
      <p:sp>
        <p:nvSpPr>
          <p:cNvPr id="6" name="Text Box 6">
            <a:extLst>
              <a:ext uri="{FF2B5EF4-FFF2-40B4-BE49-F238E27FC236}">
                <a16:creationId xmlns:a16="http://schemas.microsoft.com/office/drawing/2014/main" id="{A0AD9B53-ADDA-491C-983B-E0945214D79D}"/>
              </a:ext>
            </a:extLst>
          </p:cNvPr>
          <p:cNvSpPr txBox="1">
            <a:spLocks noChangeArrowheads="1"/>
          </p:cNvSpPr>
          <p:nvPr/>
        </p:nvSpPr>
        <p:spPr bwMode="auto">
          <a:xfrm>
            <a:off x="468313" y="4437112"/>
            <a:ext cx="852361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it-IT" i="0" dirty="0"/>
          </a:p>
          <a:p>
            <a:r>
              <a:rPr lang="pl-PL" altLang="it-IT" sz="2400" dirty="0"/>
              <a:t>Po wyjaśnieniu mechanizmów (wbiciu „pali poznawczych"), 
wróćmy do dobrego podręcznika, wiedząc, co jest istotne, a co (dla laików) – zbędne.</a:t>
            </a:r>
            <a:endParaRPr lang="it-IT" altLang="it-IT" sz="2400" i="0" dirty="0"/>
          </a:p>
        </p:txBody>
      </p:sp>
    </p:spTree>
    <p:extLst>
      <p:ext uri="{BB962C8B-B14F-4D97-AF65-F5344CB8AC3E}">
        <p14:creationId xmlns:p14="http://schemas.microsoft.com/office/powerpoint/2010/main" val="348621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19E07C-A001-34FE-3587-FFC36A156A24}"/>
              </a:ext>
            </a:extLst>
          </p:cNvPr>
          <p:cNvSpPr>
            <a:spLocks noGrp="1"/>
          </p:cNvSpPr>
          <p:nvPr>
            <p:ph type="title"/>
          </p:nvPr>
        </p:nvSpPr>
        <p:spPr>
          <a:xfrm>
            <a:off x="4913609" y="2636912"/>
            <a:ext cx="4114800" cy="1143000"/>
          </a:xfrm>
        </p:spPr>
        <p:txBody>
          <a:bodyPr/>
          <a:lstStyle/>
          <a:p>
            <a:pPr algn="l"/>
            <a:r>
              <a:rPr lang="pl-PL" sz="2400" dirty="0" err="1"/>
              <a:t>Atmospheric</a:t>
            </a:r>
            <a:r>
              <a:rPr lang="pl-PL" sz="2400" dirty="0"/>
              <a:t> Science. </a:t>
            </a:r>
            <a:br>
              <a:rPr lang="pl-PL" sz="2400" dirty="0"/>
            </a:br>
            <a:r>
              <a:rPr lang="pl-PL" sz="2400" dirty="0" err="1"/>
              <a:t>An</a:t>
            </a:r>
            <a:r>
              <a:rPr lang="pl-PL" sz="2400" dirty="0"/>
              <a:t> </a:t>
            </a:r>
            <a:r>
              <a:rPr lang="pl-PL" sz="2400" dirty="0" err="1"/>
              <a:t>introductory</a:t>
            </a:r>
            <a:r>
              <a:rPr lang="pl-PL" sz="2400" dirty="0"/>
              <a:t> </a:t>
            </a:r>
            <a:r>
              <a:rPr lang="pl-PL" sz="2400" dirty="0" err="1"/>
              <a:t>survey</a:t>
            </a:r>
            <a:br>
              <a:rPr lang="pl-PL" sz="2400" dirty="0"/>
            </a:br>
            <a:br>
              <a:rPr lang="pl-PL" sz="2400" dirty="0"/>
            </a:br>
            <a:r>
              <a:rPr lang="pl-PL" sz="2400" dirty="0"/>
              <a:t>John. M. </a:t>
            </a:r>
            <a:r>
              <a:rPr lang="pl-PL" sz="2400" dirty="0" err="1"/>
              <a:t>Wallace</a:t>
            </a:r>
            <a:br>
              <a:rPr lang="pl-PL" sz="2400" dirty="0"/>
            </a:br>
            <a:r>
              <a:rPr lang="pl-PL" sz="2400" dirty="0"/>
              <a:t>Peter V. </a:t>
            </a:r>
            <a:r>
              <a:rPr lang="pl-PL" sz="2400" dirty="0" err="1"/>
              <a:t>Hobbs</a:t>
            </a:r>
            <a:br>
              <a:rPr lang="pl-PL" sz="2400" dirty="0"/>
            </a:br>
            <a:br>
              <a:rPr lang="pl-PL" sz="2400" dirty="0"/>
            </a:br>
            <a:r>
              <a:rPr lang="pl-PL" sz="2400" dirty="0" err="1"/>
              <a:t>Academic</a:t>
            </a:r>
            <a:r>
              <a:rPr lang="pl-PL" sz="2400" dirty="0"/>
              <a:t> Press</a:t>
            </a:r>
            <a:br>
              <a:rPr lang="pl-PL" sz="2400" dirty="0"/>
            </a:br>
            <a:br>
              <a:rPr lang="pl-PL" sz="2400" dirty="0"/>
            </a:br>
            <a:r>
              <a:rPr lang="pl-PL" sz="2400" dirty="0"/>
              <a:t>Cienka pierzynka nad powierzchnią Ziemi</a:t>
            </a:r>
            <a:br>
              <a:rPr lang="pl-PL" sz="2400" dirty="0"/>
            </a:br>
            <a:br>
              <a:rPr lang="pl-PL" sz="2400" dirty="0"/>
            </a:br>
            <a:endParaRPr lang="en-US" sz="2400" dirty="0"/>
          </a:p>
        </p:txBody>
      </p:sp>
      <p:pic>
        <p:nvPicPr>
          <p:cNvPr id="6" name="Obraz 5">
            <a:extLst>
              <a:ext uri="{FF2B5EF4-FFF2-40B4-BE49-F238E27FC236}">
                <a16:creationId xmlns:a16="http://schemas.microsoft.com/office/drawing/2014/main" id="{90B70400-C978-9142-69E9-82218DF75CDD}"/>
              </a:ext>
            </a:extLst>
          </p:cNvPr>
          <p:cNvPicPr>
            <a:picLocks noChangeAspect="1"/>
          </p:cNvPicPr>
          <p:nvPr/>
        </p:nvPicPr>
        <p:blipFill>
          <a:blip r:embed="rId2"/>
          <a:stretch>
            <a:fillRect/>
          </a:stretch>
        </p:blipFill>
        <p:spPr>
          <a:xfrm>
            <a:off x="6856" y="244784"/>
            <a:ext cx="4898571" cy="6368432"/>
          </a:xfrm>
          <a:prstGeom prst="rect">
            <a:avLst/>
          </a:prstGeom>
        </p:spPr>
      </p:pic>
    </p:spTree>
    <p:extLst>
      <p:ext uri="{BB962C8B-B14F-4D97-AF65-F5344CB8AC3E}">
        <p14:creationId xmlns:p14="http://schemas.microsoft.com/office/powerpoint/2010/main" val="238913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Cyrkulacja powietrza - JJA</a:t>
            </a:r>
            <a:endParaRPr lang="en-US" altLang="en-US" sz="3400" dirty="0"/>
          </a:p>
        </p:txBody>
      </p:sp>
      <p:sp>
        <p:nvSpPr>
          <p:cNvPr id="17412" name="pole tekstowe 2">
            <a:extLst>
              <a:ext uri="{FF2B5EF4-FFF2-40B4-BE49-F238E27FC236}">
                <a16:creationId xmlns:a16="http://schemas.microsoft.com/office/drawing/2014/main" id="{E5BED8D5-B984-39E8-EDB6-A77CB0317ED7}"/>
              </a:ext>
            </a:extLst>
          </p:cNvPr>
          <p:cNvSpPr txBox="1">
            <a:spLocks noChangeArrowheads="1"/>
          </p:cNvSpPr>
          <p:nvPr/>
        </p:nvSpPr>
        <p:spPr bwMode="auto">
          <a:xfrm>
            <a:off x="551790" y="6043344"/>
            <a:ext cx="8578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err="1"/>
              <a:t>based</a:t>
            </a:r>
            <a:r>
              <a:rPr lang="pl-PL" altLang="en-US" sz="1800" dirty="0"/>
              <a:t> on </a:t>
            </a:r>
            <a:r>
              <a:rPr lang="pl-PL" altLang="en-US" sz="1800" dirty="0" err="1"/>
              <a:t>capillary</a:t>
            </a:r>
            <a:r>
              <a:rPr lang="pl-PL" altLang="en-US" sz="1800" dirty="0"/>
              <a:t> </a:t>
            </a:r>
            <a:r>
              <a:rPr lang="pl-PL" altLang="en-US" sz="1800" dirty="0" err="1"/>
              <a:t>wave</a:t>
            </a:r>
            <a:r>
              <a:rPr lang="pl-PL" altLang="en-US" sz="1800" dirty="0"/>
              <a:t> on ocean </a:t>
            </a:r>
            <a:r>
              <a:rPr lang="pl-PL" altLang="en-US" sz="1800" dirty="0" err="1"/>
              <a:t>surface</a:t>
            </a:r>
            <a:r>
              <a:rPr lang="pl-PL" altLang="en-US" sz="1800" dirty="0"/>
              <a:t>, </a:t>
            </a:r>
            <a:r>
              <a:rPr lang="pl-PL" altLang="en-US" sz="1800" dirty="0" err="1"/>
              <a:t>Atmospheric</a:t>
            </a:r>
            <a:r>
              <a:rPr lang="pl-PL" altLang="en-US" sz="1800" dirty="0"/>
              <a:t> Science str., 17</a:t>
            </a:r>
          </a:p>
          <a:p>
            <a:pPr>
              <a:spcBef>
                <a:spcPct val="0"/>
              </a:spcBef>
              <a:buFontTx/>
              <a:buNone/>
            </a:pPr>
            <a:r>
              <a:rPr lang="pl-PL" altLang="en-US" sz="1800" dirty="0" err="1"/>
              <a:t>blue</a:t>
            </a:r>
            <a:r>
              <a:rPr lang="pl-PL" altLang="en-US" sz="1800" dirty="0"/>
              <a:t> = </a:t>
            </a:r>
            <a:r>
              <a:rPr lang="pl-PL" altLang="en-US" sz="1800" dirty="0" err="1"/>
              <a:t>rains</a:t>
            </a:r>
            <a:r>
              <a:rPr lang="pl-PL" altLang="en-US" sz="1800" dirty="0"/>
              <a:t>, T – Trade </a:t>
            </a:r>
            <a:r>
              <a:rPr lang="pl-PL" altLang="en-US" sz="1800" dirty="0" err="1"/>
              <a:t>winds</a:t>
            </a:r>
            <a:r>
              <a:rPr lang="pl-PL" altLang="en-US" sz="1800" dirty="0"/>
              <a:t>, M – </a:t>
            </a:r>
            <a:r>
              <a:rPr lang="pl-PL" altLang="en-US" sz="1800" dirty="0" err="1"/>
              <a:t>monsoon</a:t>
            </a:r>
            <a:r>
              <a:rPr lang="pl-PL" altLang="en-US" sz="1800" dirty="0"/>
              <a:t>  W – </a:t>
            </a:r>
            <a:r>
              <a:rPr lang="pl-PL" altLang="en-US" sz="1800" dirty="0" err="1"/>
              <a:t>westerly</a:t>
            </a:r>
            <a:r>
              <a:rPr lang="pl-PL" altLang="en-US" sz="1800" dirty="0"/>
              <a:t> wind </a:t>
            </a:r>
            <a:r>
              <a:rPr lang="pl-PL" altLang="en-US" sz="1800" dirty="0" err="1"/>
              <a:t>belts</a:t>
            </a:r>
            <a:endParaRPr lang="en-US" altLang="en-US" sz="1800" dirty="0"/>
          </a:p>
        </p:txBody>
      </p:sp>
      <p:pic>
        <p:nvPicPr>
          <p:cNvPr id="3" name="Obraz 2">
            <a:extLst>
              <a:ext uri="{FF2B5EF4-FFF2-40B4-BE49-F238E27FC236}">
                <a16:creationId xmlns:a16="http://schemas.microsoft.com/office/drawing/2014/main" id="{562B75F4-2D86-C669-B815-CA00B7F8FC50}"/>
              </a:ext>
            </a:extLst>
          </p:cNvPr>
          <p:cNvPicPr>
            <a:picLocks noChangeAspect="1"/>
          </p:cNvPicPr>
          <p:nvPr/>
        </p:nvPicPr>
        <p:blipFill>
          <a:blip r:embed="rId2"/>
          <a:stretch>
            <a:fillRect/>
          </a:stretch>
        </p:blipFill>
        <p:spPr>
          <a:xfrm>
            <a:off x="754194" y="1340768"/>
            <a:ext cx="7932606" cy="4680520"/>
          </a:xfrm>
          <a:prstGeom prst="rect">
            <a:avLst/>
          </a:prstGeom>
        </p:spPr>
      </p:pic>
    </p:spTree>
    <p:extLst>
      <p:ext uri="{BB962C8B-B14F-4D97-AF65-F5344CB8AC3E}">
        <p14:creationId xmlns:p14="http://schemas.microsoft.com/office/powerpoint/2010/main" val="4132284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Cyrkulacja powietrza – DJF</a:t>
            </a:r>
            <a:endParaRPr lang="en-US" altLang="en-US" sz="3400" dirty="0"/>
          </a:p>
        </p:txBody>
      </p:sp>
      <p:sp>
        <p:nvSpPr>
          <p:cNvPr id="17412" name="pole tekstowe 2">
            <a:extLst>
              <a:ext uri="{FF2B5EF4-FFF2-40B4-BE49-F238E27FC236}">
                <a16:creationId xmlns:a16="http://schemas.microsoft.com/office/drawing/2014/main" id="{E5BED8D5-B984-39E8-EDB6-A77CB0317ED7}"/>
              </a:ext>
            </a:extLst>
          </p:cNvPr>
          <p:cNvSpPr txBox="1">
            <a:spLocks noChangeArrowheads="1"/>
          </p:cNvSpPr>
          <p:nvPr/>
        </p:nvSpPr>
        <p:spPr bwMode="auto">
          <a:xfrm>
            <a:off x="282575" y="6021288"/>
            <a:ext cx="857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err="1"/>
              <a:t>Based</a:t>
            </a:r>
            <a:r>
              <a:rPr lang="pl-PL" altLang="en-US" sz="1800" dirty="0"/>
              <a:t> on </a:t>
            </a:r>
            <a:r>
              <a:rPr lang="pl-PL" altLang="en-US" sz="1800" dirty="0" err="1"/>
              <a:t>capillary</a:t>
            </a:r>
            <a:r>
              <a:rPr lang="pl-PL" altLang="en-US" sz="1800" dirty="0"/>
              <a:t> </a:t>
            </a:r>
            <a:r>
              <a:rPr lang="pl-PL" altLang="en-US" sz="1800" dirty="0" err="1"/>
              <a:t>wave</a:t>
            </a:r>
            <a:r>
              <a:rPr lang="pl-PL" altLang="en-US" sz="1800" dirty="0"/>
              <a:t> on ocean </a:t>
            </a:r>
            <a:r>
              <a:rPr lang="pl-PL" altLang="en-US" sz="1800" dirty="0" err="1"/>
              <a:t>surface</a:t>
            </a:r>
            <a:r>
              <a:rPr lang="pl-PL" altLang="en-US" sz="1800" dirty="0"/>
              <a:t>, </a:t>
            </a:r>
            <a:r>
              <a:rPr lang="pl-PL" altLang="en-US" sz="1800" dirty="0" err="1"/>
              <a:t>Atmospheric</a:t>
            </a:r>
            <a:r>
              <a:rPr lang="pl-PL" altLang="en-US" sz="1800" dirty="0"/>
              <a:t> Science str., 17, rys. 1.18</a:t>
            </a:r>
            <a:endParaRPr lang="en-US" altLang="en-US" sz="1800" dirty="0"/>
          </a:p>
        </p:txBody>
      </p:sp>
      <p:pic>
        <p:nvPicPr>
          <p:cNvPr id="4" name="Obraz 3">
            <a:extLst>
              <a:ext uri="{FF2B5EF4-FFF2-40B4-BE49-F238E27FC236}">
                <a16:creationId xmlns:a16="http://schemas.microsoft.com/office/drawing/2014/main" id="{28E0CD6A-B40C-B145-5F42-21354FFB4BB2}"/>
              </a:ext>
            </a:extLst>
          </p:cNvPr>
          <p:cNvPicPr>
            <a:picLocks noChangeAspect="1"/>
          </p:cNvPicPr>
          <p:nvPr/>
        </p:nvPicPr>
        <p:blipFill>
          <a:blip r:embed="rId2"/>
          <a:stretch>
            <a:fillRect/>
          </a:stretch>
        </p:blipFill>
        <p:spPr>
          <a:xfrm>
            <a:off x="155546" y="1412775"/>
            <a:ext cx="8833593" cy="4161229"/>
          </a:xfrm>
          <a:prstGeom prst="rect">
            <a:avLst/>
          </a:prstGeom>
        </p:spPr>
      </p:pic>
    </p:spTree>
    <p:extLst>
      <p:ext uri="{BB962C8B-B14F-4D97-AF65-F5344CB8AC3E}">
        <p14:creationId xmlns:p14="http://schemas.microsoft.com/office/powerpoint/2010/main" val="642798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Wiatry i ciśnienie - DJF</a:t>
            </a:r>
            <a:endParaRPr lang="en-US" altLang="en-US" sz="3400" dirty="0"/>
          </a:p>
        </p:txBody>
      </p:sp>
      <p:pic>
        <p:nvPicPr>
          <p:cNvPr id="3" name="Obraz 2">
            <a:extLst>
              <a:ext uri="{FF2B5EF4-FFF2-40B4-BE49-F238E27FC236}">
                <a16:creationId xmlns:a16="http://schemas.microsoft.com/office/drawing/2014/main" id="{CBB80B4A-95C6-3DF0-363C-5226E06F2FE7}"/>
              </a:ext>
            </a:extLst>
          </p:cNvPr>
          <p:cNvPicPr>
            <a:picLocks noChangeAspect="1"/>
          </p:cNvPicPr>
          <p:nvPr/>
        </p:nvPicPr>
        <p:blipFill>
          <a:blip r:embed="rId2"/>
          <a:stretch>
            <a:fillRect/>
          </a:stretch>
        </p:blipFill>
        <p:spPr>
          <a:xfrm>
            <a:off x="-35858" y="1484785"/>
            <a:ext cx="9329025" cy="3485772"/>
          </a:xfrm>
          <a:prstGeom prst="rect">
            <a:avLst/>
          </a:prstGeom>
        </p:spPr>
      </p:pic>
      <p:sp>
        <p:nvSpPr>
          <p:cNvPr id="6" name="pole tekstowe 2">
            <a:extLst>
              <a:ext uri="{FF2B5EF4-FFF2-40B4-BE49-F238E27FC236}">
                <a16:creationId xmlns:a16="http://schemas.microsoft.com/office/drawing/2014/main" id="{90CF0D8E-4642-A13F-7055-67A8C08C6122}"/>
              </a:ext>
            </a:extLst>
          </p:cNvPr>
          <p:cNvSpPr txBox="1">
            <a:spLocks noChangeArrowheads="1"/>
          </p:cNvSpPr>
          <p:nvPr/>
        </p:nvSpPr>
        <p:spPr bwMode="auto">
          <a:xfrm>
            <a:off x="107950" y="5246132"/>
            <a:ext cx="85788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Wiatry i ciśnienia (żółty poniżej 1000 </a:t>
            </a:r>
            <a:r>
              <a:rPr lang="pl-PL" altLang="en-US" sz="1800" dirty="0" err="1"/>
              <a:t>hPa</a:t>
            </a:r>
            <a:r>
              <a:rPr lang="pl-PL" altLang="en-US" sz="1800" dirty="0"/>
              <a:t>, niebieski – powyżej 1015 </a:t>
            </a:r>
            <a:r>
              <a:rPr lang="pl-PL" altLang="en-US" sz="1800" dirty="0" err="1"/>
              <a:t>hPa</a:t>
            </a:r>
            <a:r>
              <a:rPr lang="pl-PL" altLang="en-US" sz="1800" dirty="0"/>
              <a:t>, </a:t>
            </a:r>
            <a:r>
              <a:rPr lang="pl-PL" altLang="en-US" sz="1800" dirty="0" err="1"/>
              <a:t>Atmospheric</a:t>
            </a:r>
            <a:r>
              <a:rPr lang="pl-PL" altLang="en-US" sz="1800" dirty="0"/>
              <a:t> Science str., 17, rys. 1.19</a:t>
            </a:r>
          </a:p>
          <a:p>
            <a:pPr>
              <a:spcBef>
                <a:spcPct val="0"/>
              </a:spcBef>
              <a:buFontTx/>
              <a:buNone/>
            </a:pPr>
            <a:r>
              <a:rPr lang="pl-PL" altLang="en-US" sz="1800" dirty="0"/>
              <a:t>Zimą nad Europę napływa niżowe (wilgotne, a przez to zimne) powietrze znad niżu północno-atlantyckiego.</a:t>
            </a:r>
          </a:p>
          <a:p>
            <a:pPr>
              <a:spcBef>
                <a:spcPct val="0"/>
              </a:spcBef>
              <a:buFontTx/>
              <a:buNone/>
            </a:pPr>
            <a:endParaRPr lang="en-US" altLang="en-US" sz="1800" dirty="0"/>
          </a:p>
        </p:txBody>
      </p:sp>
    </p:spTree>
    <p:extLst>
      <p:ext uri="{BB962C8B-B14F-4D97-AF65-F5344CB8AC3E}">
        <p14:creationId xmlns:p14="http://schemas.microsoft.com/office/powerpoint/2010/main" val="86050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Wiatry i ciśnienie - JJA</a:t>
            </a:r>
            <a:endParaRPr lang="en-US" altLang="en-US" sz="3400" dirty="0"/>
          </a:p>
        </p:txBody>
      </p:sp>
      <p:pic>
        <p:nvPicPr>
          <p:cNvPr id="4" name="Obraz 3">
            <a:extLst>
              <a:ext uri="{FF2B5EF4-FFF2-40B4-BE49-F238E27FC236}">
                <a16:creationId xmlns:a16="http://schemas.microsoft.com/office/drawing/2014/main" id="{D8B2A041-6858-46E1-AF19-9F95D7966E8B}"/>
              </a:ext>
            </a:extLst>
          </p:cNvPr>
          <p:cNvPicPr>
            <a:picLocks noChangeAspect="1"/>
          </p:cNvPicPr>
          <p:nvPr/>
        </p:nvPicPr>
        <p:blipFill>
          <a:blip r:embed="rId2"/>
          <a:stretch>
            <a:fillRect/>
          </a:stretch>
        </p:blipFill>
        <p:spPr>
          <a:xfrm>
            <a:off x="179511" y="1224613"/>
            <a:ext cx="8964489" cy="3991193"/>
          </a:xfrm>
          <a:prstGeom prst="rect">
            <a:avLst/>
          </a:prstGeom>
        </p:spPr>
      </p:pic>
      <p:sp>
        <p:nvSpPr>
          <p:cNvPr id="5" name="pole tekstowe 2">
            <a:extLst>
              <a:ext uri="{FF2B5EF4-FFF2-40B4-BE49-F238E27FC236}">
                <a16:creationId xmlns:a16="http://schemas.microsoft.com/office/drawing/2014/main" id="{19239202-3B0F-E0A0-3D64-7093F0286C06}"/>
              </a:ext>
            </a:extLst>
          </p:cNvPr>
          <p:cNvSpPr txBox="1">
            <a:spLocks noChangeArrowheads="1"/>
          </p:cNvSpPr>
          <p:nvPr/>
        </p:nvSpPr>
        <p:spPr bwMode="auto">
          <a:xfrm>
            <a:off x="531654" y="5215806"/>
            <a:ext cx="8578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Wiatry i ciśnienia (żółty poniżej 1000 </a:t>
            </a:r>
            <a:r>
              <a:rPr lang="pl-PL" altLang="en-US" sz="1800" dirty="0" err="1"/>
              <a:t>hPa</a:t>
            </a:r>
            <a:r>
              <a:rPr lang="pl-PL" altLang="en-US" sz="1800" dirty="0"/>
              <a:t>, niebieski – powyżej 1015 </a:t>
            </a:r>
            <a:r>
              <a:rPr lang="pl-PL" altLang="en-US" sz="1800" dirty="0" err="1"/>
              <a:t>hPa</a:t>
            </a:r>
            <a:r>
              <a:rPr lang="pl-PL" altLang="en-US" sz="1800" dirty="0"/>
              <a:t>, </a:t>
            </a:r>
            <a:r>
              <a:rPr lang="pl-PL" altLang="en-US" sz="1800" dirty="0" err="1"/>
              <a:t>Atmospheric</a:t>
            </a:r>
            <a:r>
              <a:rPr lang="pl-PL" altLang="en-US" sz="1800" dirty="0"/>
              <a:t> Science str., 17</a:t>
            </a:r>
          </a:p>
          <a:p>
            <a:pPr>
              <a:spcBef>
                <a:spcPct val="0"/>
              </a:spcBef>
              <a:buFontTx/>
              <a:buNone/>
            </a:pPr>
            <a:endParaRPr lang="pl-PL" altLang="en-US" sz="1800" dirty="0"/>
          </a:p>
          <a:p>
            <a:pPr>
              <a:spcBef>
                <a:spcPct val="0"/>
              </a:spcBef>
              <a:buFontTx/>
              <a:buNone/>
            </a:pPr>
            <a:r>
              <a:rPr lang="pl-PL" altLang="en-US" sz="1800" b="1" dirty="0"/>
              <a:t>Lato: zwracają uwagę wyże Azorski i Hawajski na półkuli północnej</a:t>
            </a:r>
          </a:p>
          <a:p>
            <a:pPr>
              <a:spcBef>
                <a:spcPct val="0"/>
              </a:spcBef>
              <a:buFontTx/>
              <a:buNone/>
            </a:pPr>
            <a:r>
              <a:rPr lang="pl-PL" altLang="en-US" sz="1800" b="1" dirty="0"/>
              <a:t>oraz Wyż Św. Heleny (na Atlantyku)</a:t>
            </a:r>
          </a:p>
          <a:p>
            <a:pPr>
              <a:spcBef>
                <a:spcPct val="0"/>
              </a:spcBef>
              <a:buFontTx/>
              <a:buNone/>
            </a:pPr>
            <a:endParaRPr lang="en-US" altLang="en-US" sz="1800" dirty="0"/>
          </a:p>
        </p:txBody>
      </p:sp>
    </p:spTree>
    <p:extLst>
      <p:ext uri="{BB962C8B-B14F-4D97-AF65-F5344CB8AC3E}">
        <p14:creationId xmlns:p14="http://schemas.microsoft.com/office/powerpoint/2010/main" val="92301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a:extLst>
              <a:ext uri="{FF2B5EF4-FFF2-40B4-BE49-F238E27FC236}">
                <a16:creationId xmlns:a16="http://schemas.microsoft.com/office/drawing/2014/main" id="{3B2D0771-ED46-F366-34EA-867CF21DFA23}"/>
              </a:ext>
            </a:extLst>
          </p:cNvPr>
          <p:cNvSpPr>
            <a:spLocks noGrp="1" noChangeArrowheads="1"/>
          </p:cNvSpPr>
          <p:nvPr>
            <p:ph type="title"/>
          </p:nvPr>
        </p:nvSpPr>
        <p:spPr>
          <a:xfrm>
            <a:off x="419100" y="-76200"/>
            <a:ext cx="8229600" cy="1143000"/>
          </a:xfrm>
        </p:spPr>
        <p:txBody>
          <a:bodyPr/>
          <a:lstStyle/>
          <a:p>
            <a:r>
              <a:rPr lang="pl-PL" altLang="en-US" sz="3400"/>
              <a:t>Dlaczego wyże powstają nad             Azorami i Hawajami?</a:t>
            </a:r>
            <a:endParaRPr lang="en-US" altLang="en-US" sz="3400"/>
          </a:p>
        </p:txBody>
      </p:sp>
      <p:pic>
        <p:nvPicPr>
          <p:cNvPr id="19459" name="Picture 2" descr="This image may contain Landscape Outdoors Nature Land Scenery Ocean Sea Water Shoreline Aerial View and Coast">
            <a:extLst>
              <a:ext uri="{FF2B5EF4-FFF2-40B4-BE49-F238E27FC236}">
                <a16:creationId xmlns:a16="http://schemas.microsoft.com/office/drawing/2014/main" id="{1469631C-746D-36D8-9682-98A27002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1349375"/>
            <a:ext cx="39036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ole tekstowe 3">
            <a:extLst>
              <a:ext uri="{FF2B5EF4-FFF2-40B4-BE49-F238E27FC236}">
                <a16:creationId xmlns:a16="http://schemas.microsoft.com/office/drawing/2014/main" id="{CF3F14E0-5A3D-FE30-FDD1-0AB588C4721B}"/>
              </a:ext>
            </a:extLst>
          </p:cNvPr>
          <p:cNvSpPr txBox="1">
            <a:spLocks noChangeArrowheads="1"/>
          </p:cNvSpPr>
          <p:nvPr/>
        </p:nvSpPr>
        <p:spPr bwMode="auto">
          <a:xfrm>
            <a:off x="4905375" y="3768725"/>
            <a:ext cx="390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a:t>https://www.cntraveler.com/galleries/2015-12-14/the-best-aerial-views-of-hawaii</a:t>
            </a:r>
          </a:p>
        </p:txBody>
      </p:sp>
      <p:sp>
        <p:nvSpPr>
          <p:cNvPr id="19461" name="pole tekstowe 5">
            <a:extLst>
              <a:ext uri="{FF2B5EF4-FFF2-40B4-BE49-F238E27FC236}">
                <a16:creationId xmlns:a16="http://schemas.microsoft.com/office/drawing/2014/main" id="{4AEE0EED-91EA-8404-339D-4263F5EB0289}"/>
              </a:ext>
            </a:extLst>
          </p:cNvPr>
          <p:cNvSpPr txBox="1">
            <a:spLocks noChangeArrowheads="1"/>
          </p:cNvSpPr>
          <p:nvPr/>
        </p:nvSpPr>
        <p:spPr bwMode="auto">
          <a:xfrm>
            <a:off x="100013" y="4378325"/>
            <a:ext cx="88677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300"/>
              </a:spcAft>
              <a:buFontTx/>
              <a:buNone/>
            </a:pPr>
            <a:r>
              <a:rPr lang="pl-PL" altLang="en-US" sz="1700" dirty="0">
                <a:solidFill>
                  <a:srgbClr val="303030"/>
                </a:solidFill>
                <a:latin typeface="Roboto" panose="02000000000000000000" pitchFamily="2" charset="0"/>
              </a:rPr>
              <a:t>„</a:t>
            </a:r>
            <a:r>
              <a:rPr lang="en-AU" altLang="en-US" sz="1700" dirty="0">
                <a:solidFill>
                  <a:srgbClr val="303030"/>
                </a:solidFill>
                <a:latin typeface="Roboto" panose="02000000000000000000" pitchFamily="2" charset="0"/>
              </a:rPr>
              <a:t>Imagine you’re flying over the Atlantic</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You’re flying at a cruising altitude of 10.6</a:t>
            </a:r>
            <a:r>
              <a:rPr lang="pl-PL" altLang="en-US" sz="1700" dirty="0">
                <a:solidFill>
                  <a:srgbClr val="303030"/>
                </a:solidFill>
                <a:latin typeface="Roboto" panose="02000000000000000000" pitchFamily="2" charset="0"/>
              </a:rPr>
              <a:t> km; </a:t>
            </a:r>
            <a:r>
              <a:rPr lang="en-AU" altLang="en-US" sz="1700" dirty="0">
                <a:solidFill>
                  <a:srgbClr val="303030"/>
                </a:solidFill>
                <a:latin typeface="Roboto" panose="02000000000000000000" pitchFamily="2" charset="0"/>
              </a:rPr>
              <a:t>below, the blue sea stretches to the horizon in every direction, with not a cloud in the sky</a:t>
            </a:r>
            <a:r>
              <a:rPr lang="pl-PL" altLang="en-US" sz="1700" dirty="0">
                <a:solidFill>
                  <a:srgbClr val="303030"/>
                </a:solidFill>
                <a:latin typeface="Roboto" panose="02000000000000000000" pitchFamily="2" charset="0"/>
              </a:rPr>
              <a:t>. </a:t>
            </a:r>
          </a:p>
          <a:p>
            <a:pPr>
              <a:spcBef>
                <a:spcPct val="0"/>
              </a:spcBef>
              <a:spcAft>
                <a:spcPts val="300"/>
              </a:spcAft>
              <a:buFontTx/>
              <a:buNone/>
            </a:pPr>
            <a:r>
              <a:rPr lang="en-AU" altLang="en-US" sz="1700" dirty="0">
                <a:solidFill>
                  <a:srgbClr val="303030"/>
                </a:solidFill>
                <a:latin typeface="Roboto" panose="02000000000000000000" pitchFamily="2" charset="0"/>
              </a:rPr>
              <a:t>And ahead in the distance are mountains - a line of them maybe 500 or 600 kilometres long, thrusting into the air on a scale you’d normally associated with the Himalayas</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But you’re in the middle of the Atlantic (or what used to be it, anyway). What </a:t>
            </a:r>
            <a:r>
              <a:rPr lang="en-AU" altLang="en-US" sz="1700" i="1" dirty="0">
                <a:solidFill>
                  <a:srgbClr val="303030"/>
                </a:solidFill>
                <a:latin typeface="Roboto" panose="02000000000000000000" pitchFamily="2" charset="0"/>
              </a:rPr>
              <a:t>is</a:t>
            </a:r>
            <a:r>
              <a:rPr lang="en-AU" altLang="en-US" sz="1700" dirty="0">
                <a:solidFill>
                  <a:srgbClr val="303030"/>
                </a:solidFill>
                <a:latin typeface="Roboto" panose="02000000000000000000" pitchFamily="2" charset="0"/>
              </a:rPr>
              <a:t> this?</a:t>
            </a:r>
            <a:endParaRPr lang="pl-PL" altLang="en-US" sz="1700" dirty="0">
              <a:solidFill>
                <a:srgbClr val="303030"/>
              </a:solidFill>
              <a:latin typeface="Roboto" panose="02000000000000000000" pitchFamily="2" charset="0"/>
            </a:endParaRPr>
          </a:p>
          <a:p>
            <a:pPr>
              <a:spcBef>
                <a:spcPct val="0"/>
              </a:spcBef>
              <a:spcAft>
                <a:spcPts val="300"/>
              </a:spcAft>
              <a:buFontTx/>
              <a:buNone/>
            </a:pPr>
            <a:r>
              <a:rPr lang="en-AU" altLang="en-US" sz="1700" dirty="0">
                <a:solidFill>
                  <a:srgbClr val="303030"/>
                </a:solidFill>
                <a:latin typeface="Roboto" panose="02000000000000000000" pitchFamily="2" charset="0"/>
              </a:rPr>
              <a:t>According to the Guinness Book of Records, Mount Pico of the Azores is the highest underwater mountain face in the world</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It’s part of the world’s biggest mountain chain, stretching a total of 65</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000</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km </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along our sea floors</a:t>
            </a:r>
            <a:r>
              <a:rPr lang="pl-PL" altLang="en-US" sz="1700" dirty="0">
                <a:solidFill>
                  <a:srgbClr val="303030"/>
                </a:solidFill>
                <a:latin typeface="Roboto" panose="02000000000000000000" pitchFamily="2" charset="0"/>
              </a:rPr>
              <a:t>.” (Mike </a:t>
            </a:r>
            <a:r>
              <a:rPr lang="pl-PL" altLang="en-US" sz="1700" dirty="0" err="1">
                <a:solidFill>
                  <a:srgbClr val="303030"/>
                </a:solidFill>
                <a:latin typeface="Roboto" panose="02000000000000000000" pitchFamily="2" charset="0"/>
              </a:rPr>
              <a:t>Sowden</a:t>
            </a:r>
            <a:r>
              <a:rPr lang="pl-PL" altLang="en-US" sz="1700" dirty="0">
                <a:solidFill>
                  <a:srgbClr val="303030"/>
                </a:solidFill>
                <a:latin typeface="Roboto" panose="02000000000000000000" pitchFamily="2" charset="0"/>
              </a:rPr>
              <a:t>)</a:t>
            </a:r>
          </a:p>
          <a:p>
            <a:pPr>
              <a:spcBef>
                <a:spcPct val="0"/>
              </a:spcBef>
              <a:spcAft>
                <a:spcPts val="300"/>
              </a:spcAft>
              <a:buFontTx/>
              <a:buNone/>
            </a:pPr>
            <a:r>
              <a:rPr lang="en-US" altLang="en-US" sz="1400" dirty="0"/>
              <a:t>https://www.wheelandanchor.ca/2019/11/the-incredible-hidden-depths-of-the-azores-birthplace-of-the-west/</a:t>
            </a:r>
          </a:p>
        </p:txBody>
      </p:sp>
      <p:pic>
        <p:nvPicPr>
          <p:cNvPr id="19462" name="Picture 4" descr="Sao Miguel Island in Azores">
            <a:extLst>
              <a:ext uri="{FF2B5EF4-FFF2-40B4-BE49-F238E27FC236}">
                <a16:creationId xmlns:a16="http://schemas.microsoft.com/office/drawing/2014/main" id="{431CED34-AE75-231F-B8AA-FCA9D137B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60488"/>
            <a:ext cx="455771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p:txBody>
          <a:bodyPr/>
          <a:lstStyle/>
          <a:p>
            <a:r>
              <a:rPr lang="pl-PL" altLang="en-US" sz="3400"/>
              <a:t>Ziemia i chmury</a:t>
            </a:r>
            <a:endParaRPr lang="en-US" altLang="en-US" sz="3400"/>
          </a:p>
        </p:txBody>
      </p:sp>
      <p:pic>
        <p:nvPicPr>
          <p:cNvPr id="21507" name="Picture 2" descr="Scientists capture Earth’s “hum” on ocean floor">
            <a:extLst>
              <a:ext uri="{FF2B5EF4-FFF2-40B4-BE49-F238E27FC236}">
                <a16:creationId xmlns:a16="http://schemas.microsoft.com/office/drawing/2014/main" id="{C9878C04-E5F0-87AB-0A35-37920C2CE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236663"/>
            <a:ext cx="66198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4">
            <a:extLst>
              <a:ext uri="{FF2B5EF4-FFF2-40B4-BE49-F238E27FC236}">
                <a16:creationId xmlns:a16="http://schemas.microsoft.com/office/drawing/2014/main" id="{3D54A425-F2FF-59F4-C694-BD2BB96699F8}"/>
              </a:ext>
            </a:extLst>
          </p:cNvPr>
          <p:cNvSpPr txBox="1">
            <a:spLocks noChangeArrowheads="1"/>
          </p:cNvSpPr>
          <p:nvPr/>
        </p:nvSpPr>
        <p:spPr bwMode="auto">
          <a:xfrm>
            <a:off x="762000" y="6445250"/>
            <a:ext cx="685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https://phys.org/news/2017-12-scientists-capture-earth-ocean-floor.html</a:t>
            </a:r>
          </a:p>
        </p:txBody>
      </p:sp>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323850" y="5654675"/>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Wyraźnie widoczny jest równikowy pas chmur, suchy obszar zwrotnikowy i zachmurzone obszary w okolicach 65° szerokości geograficznej (NoK, str. 113)</a:t>
            </a:r>
            <a:endParaRPr lang="en-US" altLang="en-US"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a:xfrm>
            <a:off x="457200" y="136526"/>
            <a:ext cx="8229600" cy="707028"/>
          </a:xfrm>
        </p:spPr>
        <p:txBody>
          <a:bodyPr/>
          <a:lstStyle/>
          <a:p>
            <a:r>
              <a:rPr lang="pl-PL" altLang="en-US" sz="3400" dirty="0"/>
              <a:t>Temperatura i chmury</a:t>
            </a:r>
            <a:endParaRPr lang="en-US" altLang="en-US" sz="3400" dirty="0"/>
          </a:p>
        </p:txBody>
      </p:sp>
      <p:pic>
        <p:nvPicPr>
          <p:cNvPr id="3" name="Obraz 2">
            <a:extLst>
              <a:ext uri="{FF2B5EF4-FFF2-40B4-BE49-F238E27FC236}">
                <a16:creationId xmlns:a16="http://schemas.microsoft.com/office/drawing/2014/main" id="{EDF5089F-75B7-6699-1391-E18E66A55029}"/>
              </a:ext>
            </a:extLst>
          </p:cNvPr>
          <p:cNvPicPr>
            <a:picLocks noChangeAspect="1"/>
          </p:cNvPicPr>
          <p:nvPr/>
        </p:nvPicPr>
        <p:blipFill>
          <a:blip r:embed="rId2"/>
          <a:stretch>
            <a:fillRect/>
          </a:stretch>
        </p:blipFill>
        <p:spPr>
          <a:xfrm>
            <a:off x="323850" y="759345"/>
            <a:ext cx="8640638" cy="4964905"/>
          </a:xfrm>
          <a:prstGeom prst="rect">
            <a:avLst/>
          </a:prstGeom>
        </p:spPr>
      </p:pic>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251520" y="5683632"/>
            <a:ext cx="87129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Wyraźnie widoczny jest równikowy pas chmur, suchy i gorący obszar zwrotnikowy    i zachmurzone obszary w okolicach 65° szerokości geograficznej – niżów wokół Arktyki i Antarktydy. Tu są widoczne również chmury monsunowe </a:t>
            </a:r>
          </a:p>
          <a:p>
            <a:pPr>
              <a:spcBef>
                <a:spcPct val="0"/>
              </a:spcBef>
              <a:buFontTx/>
              <a:buNone/>
            </a:pPr>
            <a:r>
              <a:rPr lang="pl-PL" altLang="en-US" sz="1800" dirty="0"/>
              <a:t>(Atm. </a:t>
            </a:r>
            <a:r>
              <a:rPr lang="pl-PL" altLang="en-US" sz="1800" dirty="0" err="1"/>
              <a:t>Sci</a:t>
            </a:r>
            <a:r>
              <a:rPr lang="pl-PL" altLang="en-US" sz="1800" dirty="0"/>
              <a:t>. str.21, </a:t>
            </a:r>
            <a:r>
              <a:rPr lang="pl-PL" altLang="en-US" sz="1800" dirty="0" err="1"/>
              <a:t>Uni</a:t>
            </a:r>
            <a:r>
              <a:rPr lang="pl-PL" altLang="en-US" sz="1800" dirty="0"/>
              <a:t> Wisconsin Space Science and Engineering Center.)</a:t>
            </a:r>
            <a:endParaRPr lang="en-US" altLang="en-US" sz="1800" dirty="0"/>
          </a:p>
        </p:txBody>
      </p:sp>
    </p:spTree>
    <p:extLst>
      <p:ext uri="{BB962C8B-B14F-4D97-AF65-F5344CB8AC3E}">
        <p14:creationId xmlns:p14="http://schemas.microsoft.com/office/powerpoint/2010/main" val="1421489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a:xfrm>
            <a:off x="457200" y="136526"/>
            <a:ext cx="8229600" cy="707028"/>
          </a:xfrm>
        </p:spPr>
        <p:txBody>
          <a:bodyPr/>
          <a:lstStyle/>
          <a:p>
            <a:r>
              <a:rPr lang="pl-PL" altLang="en-US" sz="3400" dirty="0"/>
              <a:t>Orografia (góry i doliny) a opady</a:t>
            </a:r>
            <a:endParaRPr lang="en-US" altLang="en-US" sz="3400" dirty="0"/>
          </a:p>
        </p:txBody>
      </p:sp>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227896" y="5225008"/>
            <a:ext cx="87129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Średnie roczne opady (w calach): mapa z rozdzielczością 10 km, upracowana za pomocą modelu. Duża ilość opadów pochodzi ze śniegu. Obszary osłonięte przez góry to pustynie: Nevada, Utah, lub półpustynie jak Arizona czy Texas</a:t>
            </a:r>
          </a:p>
          <a:p>
            <a:pPr>
              <a:spcBef>
                <a:spcPct val="0"/>
              </a:spcBef>
              <a:buFontTx/>
              <a:buNone/>
            </a:pPr>
            <a:endParaRPr lang="pl-PL" altLang="en-US" sz="1400" dirty="0"/>
          </a:p>
          <a:p>
            <a:pPr>
              <a:spcBef>
                <a:spcPct val="0"/>
              </a:spcBef>
              <a:buFontTx/>
              <a:buNone/>
            </a:pPr>
            <a:r>
              <a:rPr lang="pl-PL" altLang="en-US" sz="1400" i="1" dirty="0" err="1"/>
              <a:t>Atmospheric</a:t>
            </a:r>
            <a:r>
              <a:rPr lang="pl-PL" altLang="en-US" sz="1400" i="1" dirty="0"/>
              <a:t> Science, </a:t>
            </a:r>
            <a:r>
              <a:rPr lang="pl-PL" altLang="en-US" sz="1400" dirty="0"/>
              <a:t>str. 28</a:t>
            </a:r>
            <a:endParaRPr lang="pl-PL" altLang="en-US" sz="1400" i="1" dirty="0"/>
          </a:p>
          <a:p>
            <a:pPr>
              <a:spcBef>
                <a:spcPct val="0"/>
              </a:spcBef>
              <a:buFontTx/>
              <a:buNone/>
            </a:pPr>
            <a:r>
              <a:rPr lang="pl-PL" altLang="en-US" sz="1400" dirty="0"/>
              <a:t>h</a:t>
            </a:r>
            <a:r>
              <a:rPr lang="en-US" altLang="en-US" sz="1400" dirty="0"/>
              <a:t>ttps://www.posters.pl/high-detailed-north-america-physical-map-with-labeling-f77485753</a:t>
            </a:r>
          </a:p>
        </p:txBody>
      </p:sp>
      <p:pic>
        <p:nvPicPr>
          <p:cNvPr id="4" name="Obraz 3">
            <a:extLst>
              <a:ext uri="{FF2B5EF4-FFF2-40B4-BE49-F238E27FC236}">
                <a16:creationId xmlns:a16="http://schemas.microsoft.com/office/drawing/2014/main" id="{A02964E7-3E85-B2E9-846C-9A55EBD33EE7}"/>
              </a:ext>
            </a:extLst>
          </p:cNvPr>
          <p:cNvPicPr>
            <a:picLocks noChangeAspect="1"/>
          </p:cNvPicPr>
          <p:nvPr/>
        </p:nvPicPr>
        <p:blipFill>
          <a:blip r:embed="rId2"/>
          <a:stretch>
            <a:fillRect/>
          </a:stretch>
        </p:blipFill>
        <p:spPr>
          <a:xfrm>
            <a:off x="132646" y="980728"/>
            <a:ext cx="4731870" cy="3960440"/>
          </a:xfrm>
          <a:prstGeom prst="rect">
            <a:avLst/>
          </a:prstGeom>
        </p:spPr>
      </p:pic>
      <p:pic>
        <p:nvPicPr>
          <p:cNvPr id="6" name="Obraz 5">
            <a:extLst>
              <a:ext uri="{FF2B5EF4-FFF2-40B4-BE49-F238E27FC236}">
                <a16:creationId xmlns:a16="http://schemas.microsoft.com/office/drawing/2014/main" id="{A21232DB-12D1-0692-393A-17AA1670126E}"/>
              </a:ext>
            </a:extLst>
          </p:cNvPr>
          <p:cNvPicPr>
            <a:picLocks noChangeAspect="1"/>
          </p:cNvPicPr>
          <p:nvPr/>
        </p:nvPicPr>
        <p:blipFill>
          <a:blip r:embed="rId3"/>
          <a:stretch>
            <a:fillRect/>
          </a:stretch>
        </p:blipFill>
        <p:spPr>
          <a:xfrm>
            <a:off x="4834397" y="1026448"/>
            <a:ext cx="4115868" cy="3626688"/>
          </a:xfrm>
          <a:prstGeom prst="rect">
            <a:avLst/>
          </a:prstGeom>
        </p:spPr>
      </p:pic>
      <p:cxnSp>
        <p:nvCxnSpPr>
          <p:cNvPr id="3" name="Łącznik prosty ze strzałką 2">
            <a:extLst>
              <a:ext uri="{FF2B5EF4-FFF2-40B4-BE49-F238E27FC236}">
                <a16:creationId xmlns:a16="http://schemas.microsoft.com/office/drawing/2014/main" id="{DEF2E9E2-3762-1169-3684-AF6C69DB8578}"/>
              </a:ext>
            </a:extLst>
          </p:cNvPr>
          <p:cNvCxnSpPr>
            <a:cxnSpLocks/>
          </p:cNvCxnSpPr>
          <p:nvPr/>
        </p:nvCxnSpPr>
        <p:spPr>
          <a:xfrm flipV="1">
            <a:off x="5796136" y="3764260"/>
            <a:ext cx="661086" cy="107177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015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a:xfrm>
            <a:off x="457200" y="22226"/>
            <a:ext cx="8229600" cy="707028"/>
          </a:xfrm>
        </p:spPr>
        <p:txBody>
          <a:bodyPr/>
          <a:lstStyle/>
          <a:p>
            <a:r>
              <a:rPr lang="pl-PL" altLang="en-US" sz="3400" dirty="0"/>
              <a:t>Orografia (góry i doliny) a opady</a:t>
            </a:r>
            <a:endParaRPr lang="en-US" altLang="en-US" sz="3400" dirty="0"/>
          </a:p>
        </p:txBody>
      </p:sp>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177595" y="6289412"/>
            <a:ext cx="4502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400" dirty="0"/>
              <a:t>Mark </a:t>
            </a:r>
            <a:r>
              <a:rPr lang="pl-PL" altLang="en-US" sz="1400" dirty="0" err="1"/>
              <a:t>Maslin</a:t>
            </a:r>
            <a:r>
              <a:rPr lang="pl-PL" altLang="en-US" sz="1400" dirty="0"/>
              <a:t>, </a:t>
            </a:r>
            <a:r>
              <a:rPr lang="pl-PL" altLang="en-US" sz="1400" i="1" dirty="0" err="1"/>
              <a:t>Climate</a:t>
            </a:r>
            <a:r>
              <a:rPr lang="pl-PL" altLang="en-US" sz="1400" i="1" dirty="0"/>
              <a:t>. A </a:t>
            </a:r>
            <a:r>
              <a:rPr lang="pl-PL" altLang="en-US" sz="1400" i="1" dirty="0" err="1"/>
              <a:t>very</a:t>
            </a:r>
            <a:r>
              <a:rPr lang="pl-PL" altLang="en-US" sz="1400" i="1" dirty="0"/>
              <a:t> </a:t>
            </a:r>
            <a:r>
              <a:rPr lang="pl-PL" altLang="en-US" sz="1400" i="1" dirty="0" err="1"/>
              <a:t>short</a:t>
            </a:r>
            <a:r>
              <a:rPr lang="pl-PL" altLang="en-US" sz="1400" i="1" dirty="0"/>
              <a:t> </a:t>
            </a:r>
            <a:r>
              <a:rPr lang="pl-PL" altLang="en-US" sz="1400" i="1" dirty="0" err="1"/>
              <a:t>introduction</a:t>
            </a:r>
            <a:r>
              <a:rPr lang="pl-PL" altLang="en-US" sz="1400" dirty="0"/>
              <a:t>, Oxford</a:t>
            </a:r>
          </a:p>
          <a:p>
            <a:pPr>
              <a:spcBef>
                <a:spcPct val="0"/>
              </a:spcBef>
              <a:buFontTx/>
              <a:buNone/>
            </a:pPr>
            <a:r>
              <a:rPr lang="pl-PL" altLang="en-US" sz="1400" i="1" dirty="0" err="1"/>
              <a:t>Atmospheric</a:t>
            </a:r>
            <a:r>
              <a:rPr lang="pl-PL" altLang="en-US" sz="1400" i="1" dirty="0"/>
              <a:t> Science, </a:t>
            </a:r>
            <a:r>
              <a:rPr lang="pl-PL" altLang="en-US" sz="1400" dirty="0"/>
              <a:t>str. 7, 28</a:t>
            </a:r>
            <a:endParaRPr lang="pl-PL" altLang="en-US" sz="1400" i="1" dirty="0"/>
          </a:p>
        </p:txBody>
      </p:sp>
      <p:pic>
        <p:nvPicPr>
          <p:cNvPr id="4" name="Obraz 3">
            <a:extLst>
              <a:ext uri="{FF2B5EF4-FFF2-40B4-BE49-F238E27FC236}">
                <a16:creationId xmlns:a16="http://schemas.microsoft.com/office/drawing/2014/main" id="{A02964E7-3E85-B2E9-846C-9A55EBD33EE7}"/>
              </a:ext>
            </a:extLst>
          </p:cNvPr>
          <p:cNvPicPr>
            <a:picLocks noChangeAspect="1"/>
          </p:cNvPicPr>
          <p:nvPr/>
        </p:nvPicPr>
        <p:blipFill>
          <a:blip r:embed="rId2"/>
          <a:stretch>
            <a:fillRect/>
          </a:stretch>
        </p:blipFill>
        <p:spPr>
          <a:xfrm>
            <a:off x="2195736" y="3873710"/>
            <a:ext cx="2925156" cy="2448272"/>
          </a:xfrm>
          <a:prstGeom prst="rect">
            <a:avLst/>
          </a:prstGeom>
        </p:spPr>
      </p:pic>
      <p:pic>
        <p:nvPicPr>
          <p:cNvPr id="6" name="Obraz 5">
            <a:extLst>
              <a:ext uri="{FF2B5EF4-FFF2-40B4-BE49-F238E27FC236}">
                <a16:creationId xmlns:a16="http://schemas.microsoft.com/office/drawing/2014/main" id="{A21232DB-12D1-0692-393A-17AA1670126E}"/>
              </a:ext>
            </a:extLst>
          </p:cNvPr>
          <p:cNvPicPr>
            <a:picLocks noChangeAspect="1"/>
          </p:cNvPicPr>
          <p:nvPr/>
        </p:nvPicPr>
        <p:blipFill>
          <a:blip r:embed="rId3"/>
          <a:stretch>
            <a:fillRect/>
          </a:stretch>
        </p:blipFill>
        <p:spPr>
          <a:xfrm>
            <a:off x="5027671" y="1026448"/>
            <a:ext cx="3922593" cy="3456384"/>
          </a:xfrm>
          <a:prstGeom prst="rect">
            <a:avLst/>
          </a:prstGeom>
        </p:spPr>
      </p:pic>
      <p:pic>
        <p:nvPicPr>
          <p:cNvPr id="3" name="Obraz 2">
            <a:extLst>
              <a:ext uri="{FF2B5EF4-FFF2-40B4-BE49-F238E27FC236}">
                <a16:creationId xmlns:a16="http://schemas.microsoft.com/office/drawing/2014/main" id="{702D9DD7-703E-7181-2DB8-624EF8A78C02}"/>
              </a:ext>
            </a:extLst>
          </p:cNvPr>
          <p:cNvPicPr>
            <a:picLocks noChangeAspect="1"/>
          </p:cNvPicPr>
          <p:nvPr/>
        </p:nvPicPr>
        <p:blipFill>
          <a:blip r:embed="rId4"/>
          <a:stretch>
            <a:fillRect/>
          </a:stretch>
        </p:blipFill>
        <p:spPr>
          <a:xfrm>
            <a:off x="5029904" y="980728"/>
            <a:ext cx="4030692" cy="5740746"/>
          </a:xfrm>
          <a:prstGeom prst="rect">
            <a:avLst/>
          </a:prstGeom>
        </p:spPr>
      </p:pic>
      <p:pic>
        <p:nvPicPr>
          <p:cNvPr id="5" name="Obraz 4" descr="Obraz zawierający tekst, szkic, Grafika liniowa, atrament&#10;&#10;Opis wygenerowany automatycznie">
            <a:extLst>
              <a:ext uri="{FF2B5EF4-FFF2-40B4-BE49-F238E27FC236}">
                <a16:creationId xmlns:a16="http://schemas.microsoft.com/office/drawing/2014/main" id="{D9C1FF62-D711-9EB6-5A5B-625FD98BA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90" y="712199"/>
            <a:ext cx="4502566" cy="3138932"/>
          </a:xfrm>
          <a:prstGeom prst="rect">
            <a:avLst/>
          </a:prstGeom>
        </p:spPr>
      </p:pic>
      <p:sp>
        <p:nvSpPr>
          <p:cNvPr id="7" name="pole tekstowe 6">
            <a:extLst>
              <a:ext uri="{FF2B5EF4-FFF2-40B4-BE49-F238E27FC236}">
                <a16:creationId xmlns:a16="http://schemas.microsoft.com/office/drawing/2014/main" id="{21A91F70-83CC-EF0C-48F6-E9B33229BF25}"/>
              </a:ext>
            </a:extLst>
          </p:cNvPr>
          <p:cNvSpPr txBox="1"/>
          <p:nvPr/>
        </p:nvSpPr>
        <p:spPr>
          <a:xfrm>
            <a:off x="102984" y="3873710"/>
            <a:ext cx="2092752" cy="738664"/>
          </a:xfrm>
          <a:prstGeom prst="rect">
            <a:avLst/>
          </a:prstGeom>
          <a:noFill/>
        </p:spPr>
        <p:txBody>
          <a:bodyPr wrap="none" rtlCol="0">
            <a:spAutoFit/>
          </a:bodyPr>
          <a:lstStyle/>
          <a:p>
            <a:r>
              <a:rPr lang="pl-PL" sz="2100" dirty="0"/>
              <a:t>Halny w Tatrach</a:t>
            </a:r>
          </a:p>
          <a:p>
            <a:r>
              <a:rPr lang="pl-PL" sz="2100" dirty="0" err="1"/>
              <a:t>Fön</a:t>
            </a:r>
            <a:r>
              <a:rPr lang="pl-PL" sz="2100" dirty="0"/>
              <a:t> w Alpach</a:t>
            </a:r>
          </a:p>
        </p:txBody>
      </p:sp>
    </p:spTree>
    <p:extLst>
      <p:ext uri="{BB962C8B-B14F-4D97-AF65-F5344CB8AC3E}">
        <p14:creationId xmlns:p14="http://schemas.microsoft.com/office/powerpoint/2010/main" val="2177285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DD187A-7C30-C53E-F89D-7DD31478CF03}"/>
              </a:ext>
            </a:extLst>
          </p:cNvPr>
          <p:cNvSpPr>
            <a:spLocks noGrp="1"/>
          </p:cNvSpPr>
          <p:nvPr>
            <p:ph type="title"/>
          </p:nvPr>
        </p:nvSpPr>
        <p:spPr>
          <a:xfrm>
            <a:off x="457200" y="274638"/>
            <a:ext cx="8229600" cy="562074"/>
          </a:xfrm>
        </p:spPr>
        <p:txBody>
          <a:bodyPr/>
          <a:lstStyle/>
          <a:p>
            <a:r>
              <a:rPr lang="pl-PL" sz="3600" dirty="0" err="1"/>
              <a:t>Cadine</a:t>
            </a:r>
            <a:r>
              <a:rPr lang="pl-PL" sz="3600" dirty="0"/>
              <a:t> (</a:t>
            </a:r>
            <a:r>
              <a:rPr lang="pl-PL" sz="3600" dirty="0" err="1"/>
              <a:t>Trento</a:t>
            </a:r>
            <a:r>
              <a:rPr lang="pl-PL" sz="3600"/>
              <a:t>) </a:t>
            </a:r>
            <a:r>
              <a:rPr lang="pl-PL" sz="3600" dirty="0"/>
              <a:t>10/05/2024, </a:t>
            </a:r>
            <a:r>
              <a:rPr lang="pl-PL" sz="3600" dirty="0" err="1"/>
              <a:t>ore</a:t>
            </a:r>
            <a:r>
              <a:rPr lang="pl-PL" sz="3600" dirty="0"/>
              <a:t> 9:30</a:t>
            </a:r>
          </a:p>
        </p:txBody>
      </p:sp>
      <p:pic>
        <p:nvPicPr>
          <p:cNvPr id="5" name="Obraz 4" descr="Obraz zawierający na wolnym powietrzu, drzewo, natura, woda&#10;&#10;Opis wygenerowany automatycznie">
            <a:extLst>
              <a:ext uri="{FF2B5EF4-FFF2-40B4-BE49-F238E27FC236}">
                <a16:creationId xmlns:a16="http://schemas.microsoft.com/office/drawing/2014/main" id="{EAA88830-8FF1-0409-89F5-90A47FC12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578" y="980728"/>
            <a:ext cx="4352483" cy="2448272"/>
          </a:xfrm>
          <a:prstGeom prst="rect">
            <a:avLst/>
          </a:prstGeom>
        </p:spPr>
      </p:pic>
      <p:pic>
        <p:nvPicPr>
          <p:cNvPr id="7" name="Obraz 6" descr="Obraz zawierający na wolnym powietrzu, roślina, drzewo, budynek&#10;&#10;Opis wygenerowany automatycznie">
            <a:extLst>
              <a:ext uri="{FF2B5EF4-FFF2-40B4-BE49-F238E27FC236}">
                <a16:creationId xmlns:a16="http://schemas.microsoft.com/office/drawing/2014/main" id="{AB6FF866-A43C-E201-1538-46F5704DF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503956" y="959699"/>
            <a:ext cx="4362061" cy="2453660"/>
          </a:xfrm>
          <a:prstGeom prst="rect">
            <a:avLst/>
          </a:prstGeom>
        </p:spPr>
      </p:pic>
      <p:pic>
        <p:nvPicPr>
          <p:cNvPr id="9" name="Obraz 8" descr="Obraz zawierający na wolnym powietrzu, chmura, drzewo, woda&#10;&#10;Opis wygenerowany automatycznie">
            <a:extLst>
              <a:ext uri="{FF2B5EF4-FFF2-40B4-BE49-F238E27FC236}">
                <a16:creationId xmlns:a16="http://schemas.microsoft.com/office/drawing/2014/main" id="{42657085-12C1-AA1A-863B-A60FFD0A6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155167" y="3573017"/>
            <a:ext cx="5508104" cy="3098309"/>
          </a:xfrm>
          <a:prstGeom prst="rect">
            <a:avLst/>
          </a:prstGeom>
        </p:spPr>
      </p:pic>
      <p:sp>
        <p:nvSpPr>
          <p:cNvPr id="10" name="pole tekstowe 9">
            <a:extLst>
              <a:ext uri="{FF2B5EF4-FFF2-40B4-BE49-F238E27FC236}">
                <a16:creationId xmlns:a16="http://schemas.microsoft.com/office/drawing/2014/main" id="{E5881672-BAB4-6090-342D-FE0B03B395FD}"/>
              </a:ext>
            </a:extLst>
          </p:cNvPr>
          <p:cNvSpPr txBox="1"/>
          <p:nvPr/>
        </p:nvSpPr>
        <p:spPr>
          <a:xfrm>
            <a:off x="107504" y="3861048"/>
            <a:ext cx="2854814" cy="2308324"/>
          </a:xfrm>
          <a:prstGeom prst="rect">
            <a:avLst/>
          </a:prstGeom>
          <a:noFill/>
        </p:spPr>
        <p:txBody>
          <a:bodyPr wrap="square" rtlCol="0">
            <a:spAutoFit/>
          </a:bodyPr>
          <a:lstStyle/>
          <a:p>
            <a:r>
              <a:rPr lang="pl-PL" dirty="0"/>
              <a:t>Rano spadł lekki deszcz</a:t>
            </a:r>
          </a:p>
          <a:p>
            <a:r>
              <a:rPr lang="pl-PL" dirty="0"/>
              <a:t>Umiarkowany wiatr ze wschodu (znak Wenecji)</a:t>
            </a:r>
          </a:p>
          <a:p>
            <a:endParaRPr lang="pl-PL" dirty="0"/>
          </a:p>
          <a:p>
            <a:r>
              <a:rPr lang="pl-PL" dirty="0"/>
              <a:t>Góry „dymią”: para wodna wytrąca się w czasie wznoszenia się wilgotnego powietrza</a:t>
            </a:r>
          </a:p>
        </p:txBody>
      </p:sp>
    </p:spTree>
    <p:extLst>
      <p:ext uri="{BB962C8B-B14F-4D97-AF65-F5344CB8AC3E}">
        <p14:creationId xmlns:p14="http://schemas.microsoft.com/office/powerpoint/2010/main" val="4070076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19E07C-A001-34FE-3587-FFC36A156A24}"/>
              </a:ext>
            </a:extLst>
          </p:cNvPr>
          <p:cNvSpPr>
            <a:spLocks noGrp="1"/>
          </p:cNvSpPr>
          <p:nvPr>
            <p:ph type="title"/>
          </p:nvPr>
        </p:nvSpPr>
        <p:spPr>
          <a:xfrm>
            <a:off x="5820993" y="1052736"/>
            <a:ext cx="4114800" cy="1143000"/>
          </a:xfrm>
        </p:spPr>
        <p:txBody>
          <a:bodyPr/>
          <a:lstStyle/>
          <a:p>
            <a:pPr algn="l"/>
            <a:r>
              <a:rPr lang="pl-PL" sz="1800" dirty="0" err="1"/>
              <a:t>Atmospheric</a:t>
            </a:r>
            <a:r>
              <a:rPr lang="pl-PL" sz="1800" dirty="0"/>
              <a:t> Science. </a:t>
            </a:r>
            <a:br>
              <a:rPr lang="pl-PL" sz="1800" dirty="0"/>
            </a:br>
            <a:r>
              <a:rPr lang="pl-PL" sz="1800" dirty="0" err="1"/>
              <a:t>An</a:t>
            </a:r>
            <a:r>
              <a:rPr lang="pl-PL" sz="1800" dirty="0"/>
              <a:t> </a:t>
            </a:r>
            <a:r>
              <a:rPr lang="pl-PL" sz="1800" dirty="0" err="1"/>
              <a:t>introductory</a:t>
            </a:r>
            <a:r>
              <a:rPr lang="pl-PL" sz="1800" dirty="0"/>
              <a:t> </a:t>
            </a:r>
            <a:r>
              <a:rPr lang="pl-PL" sz="1800" dirty="0" err="1"/>
              <a:t>survey</a:t>
            </a:r>
            <a:br>
              <a:rPr lang="pl-PL" sz="1800" dirty="0"/>
            </a:br>
            <a:r>
              <a:rPr lang="pl-PL" sz="1800" dirty="0"/>
              <a:t>J.M. </a:t>
            </a:r>
            <a:r>
              <a:rPr lang="pl-PL" sz="1800" dirty="0" err="1"/>
              <a:t>Wallace</a:t>
            </a:r>
            <a:r>
              <a:rPr lang="pl-PL" sz="1800" dirty="0"/>
              <a:t>. P.V. </a:t>
            </a:r>
            <a:r>
              <a:rPr lang="pl-PL" sz="1800" dirty="0" err="1"/>
              <a:t>Hobbs</a:t>
            </a:r>
            <a:br>
              <a:rPr lang="pl-PL" sz="1800" dirty="0"/>
            </a:br>
            <a:br>
              <a:rPr lang="pl-PL" sz="2400" dirty="0"/>
            </a:br>
            <a:br>
              <a:rPr lang="pl-PL" sz="2400" dirty="0"/>
            </a:br>
            <a:endParaRPr lang="en-US" sz="2400" dirty="0"/>
          </a:p>
        </p:txBody>
      </p:sp>
      <p:pic>
        <p:nvPicPr>
          <p:cNvPr id="4" name="Obraz 3">
            <a:extLst>
              <a:ext uri="{FF2B5EF4-FFF2-40B4-BE49-F238E27FC236}">
                <a16:creationId xmlns:a16="http://schemas.microsoft.com/office/drawing/2014/main" id="{AC27D96D-BA82-94ED-0136-C14B8E09AE38}"/>
              </a:ext>
            </a:extLst>
          </p:cNvPr>
          <p:cNvPicPr>
            <a:picLocks noChangeAspect="1"/>
          </p:cNvPicPr>
          <p:nvPr/>
        </p:nvPicPr>
        <p:blipFill>
          <a:blip r:embed="rId2"/>
          <a:stretch>
            <a:fillRect/>
          </a:stretch>
        </p:blipFill>
        <p:spPr>
          <a:xfrm>
            <a:off x="0" y="57298"/>
            <a:ext cx="5350818" cy="6381328"/>
          </a:xfrm>
          <a:prstGeom prst="rect">
            <a:avLst/>
          </a:prstGeom>
        </p:spPr>
      </p:pic>
      <p:pic>
        <p:nvPicPr>
          <p:cNvPr id="7" name="Obraz 6">
            <a:extLst>
              <a:ext uri="{FF2B5EF4-FFF2-40B4-BE49-F238E27FC236}">
                <a16:creationId xmlns:a16="http://schemas.microsoft.com/office/drawing/2014/main" id="{31FBFE0E-2FD2-6E03-A0E7-53EF8CE0619D}"/>
              </a:ext>
            </a:extLst>
          </p:cNvPr>
          <p:cNvPicPr>
            <a:picLocks noChangeAspect="1"/>
          </p:cNvPicPr>
          <p:nvPr/>
        </p:nvPicPr>
        <p:blipFill>
          <a:blip r:embed="rId3"/>
          <a:stretch>
            <a:fillRect/>
          </a:stretch>
        </p:blipFill>
        <p:spPr>
          <a:xfrm>
            <a:off x="5287549" y="1728711"/>
            <a:ext cx="3842082" cy="4175289"/>
          </a:xfrm>
          <a:prstGeom prst="rect">
            <a:avLst/>
          </a:prstGeom>
        </p:spPr>
      </p:pic>
      <p:sp>
        <p:nvSpPr>
          <p:cNvPr id="8" name="pole tekstowe 7">
            <a:extLst>
              <a:ext uri="{FF2B5EF4-FFF2-40B4-BE49-F238E27FC236}">
                <a16:creationId xmlns:a16="http://schemas.microsoft.com/office/drawing/2014/main" id="{67B0E0A8-831F-1E01-4E61-8BF2F1DEA5F2}"/>
              </a:ext>
            </a:extLst>
          </p:cNvPr>
          <p:cNvSpPr txBox="1"/>
          <p:nvPr/>
        </p:nvSpPr>
        <p:spPr>
          <a:xfrm>
            <a:off x="5580112" y="5924857"/>
            <a:ext cx="4971142" cy="923330"/>
          </a:xfrm>
          <a:prstGeom prst="rect">
            <a:avLst/>
          </a:prstGeom>
          <a:noFill/>
        </p:spPr>
        <p:txBody>
          <a:bodyPr wrap="square">
            <a:spAutoFit/>
          </a:bodyPr>
          <a:lstStyle/>
          <a:p>
            <a:r>
              <a:rPr lang="pl-PL" dirty="0"/>
              <a:t>Ciśnienie spada w sposób</a:t>
            </a:r>
          </a:p>
          <a:p>
            <a:r>
              <a:rPr lang="pl-PL" dirty="0" err="1"/>
              <a:t>eksponencjalny</a:t>
            </a:r>
            <a:r>
              <a:rPr lang="pl-PL" dirty="0"/>
              <a:t> z wysokością</a:t>
            </a:r>
          </a:p>
          <a:p>
            <a:r>
              <a:rPr lang="pl-PL" dirty="0"/>
              <a:t>(10 </a:t>
            </a:r>
            <a:r>
              <a:rPr lang="pl-PL" dirty="0" err="1"/>
              <a:t>hPa</a:t>
            </a:r>
            <a:r>
              <a:rPr lang="pl-PL" dirty="0"/>
              <a:t> na wysokości 40 km)</a:t>
            </a:r>
          </a:p>
        </p:txBody>
      </p:sp>
    </p:spTree>
    <p:extLst>
      <p:ext uri="{BB962C8B-B14F-4D97-AF65-F5344CB8AC3E}">
        <p14:creationId xmlns:p14="http://schemas.microsoft.com/office/powerpoint/2010/main" val="1675966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791E868-A922-732D-C16A-47C499EA92CE}"/>
              </a:ext>
            </a:extLst>
          </p:cNvPr>
          <p:cNvSpPr>
            <a:spLocks noGrp="1" noChangeArrowheads="1"/>
          </p:cNvSpPr>
          <p:nvPr>
            <p:ph type="title"/>
          </p:nvPr>
        </p:nvSpPr>
        <p:spPr>
          <a:xfrm>
            <a:off x="457200" y="274638"/>
            <a:ext cx="8507413" cy="1143000"/>
          </a:xfrm>
        </p:spPr>
        <p:txBody>
          <a:bodyPr/>
          <a:lstStyle/>
          <a:p>
            <a:pPr eaLnBrk="1" hangingPunct="1"/>
            <a:r>
              <a:rPr lang="pl-PL" altLang="it-IT" sz="3200">
                <a:solidFill>
                  <a:srgbClr val="FF3300"/>
                </a:solidFill>
              </a:rPr>
              <a:t>Troposfera (&lt;10 km), Stratosfera (10-40 km), Jonosfera (40-100 km), Termosfera 100-1000</a:t>
            </a:r>
            <a:r>
              <a:rPr lang="pl-PL" altLang="it-IT" sz="4000"/>
              <a:t> </a:t>
            </a:r>
            <a:endParaRPr lang="en-US" altLang="it-IT" sz="4000"/>
          </a:p>
        </p:txBody>
      </p:sp>
      <p:pic>
        <p:nvPicPr>
          <p:cNvPr id="5123" name="Picture 3">
            <a:extLst>
              <a:ext uri="{FF2B5EF4-FFF2-40B4-BE49-F238E27FC236}">
                <a16:creationId xmlns:a16="http://schemas.microsoft.com/office/drawing/2014/main" id="{65A75A2C-F4C2-75F3-FCD5-E3F8F316C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27175"/>
            <a:ext cx="56673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4">
            <a:extLst>
              <a:ext uri="{FF2B5EF4-FFF2-40B4-BE49-F238E27FC236}">
                <a16:creationId xmlns:a16="http://schemas.microsoft.com/office/drawing/2014/main" id="{7F2A1648-D658-5334-F9B3-A17EC4F3A9E4}"/>
              </a:ext>
            </a:extLst>
          </p:cNvPr>
          <p:cNvSpPr>
            <a:spLocks noChangeShapeType="1"/>
          </p:cNvSpPr>
          <p:nvPr/>
        </p:nvSpPr>
        <p:spPr bwMode="auto">
          <a:xfrm flipV="1">
            <a:off x="42863" y="4249738"/>
            <a:ext cx="5048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5" name="Picture 5">
            <a:extLst>
              <a:ext uri="{FF2B5EF4-FFF2-40B4-BE49-F238E27FC236}">
                <a16:creationId xmlns:a16="http://schemas.microsoft.com/office/drawing/2014/main" id="{DFFA9A4C-F66E-2E22-D492-D37623ADD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50348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8B675A-4B93-B193-BEE2-9570141F7E17}"/>
              </a:ext>
            </a:extLst>
          </p:cNvPr>
          <p:cNvSpPr>
            <a:spLocks noGrp="1"/>
          </p:cNvSpPr>
          <p:nvPr>
            <p:ph type="title"/>
          </p:nvPr>
        </p:nvSpPr>
        <p:spPr/>
        <p:txBody>
          <a:bodyPr/>
          <a:lstStyle/>
          <a:p>
            <a:r>
              <a:rPr lang="pl-PL" sz="3400" dirty="0"/>
              <a:t>Wysokość troposfery zależy od szerokości geograficznej</a:t>
            </a:r>
          </a:p>
        </p:txBody>
      </p:sp>
      <p:pic>
        <p:nvPicPr>
          <p:cNvPr id="5" name="Obraz 4">
            <a:extLst>
              <a:ext uri="{FF2B5EF4-FFF2-40B4-BE49-F238E27FC236}">
                <a16:creationId xmlns:a16="http://schemas.microsoft.com/office/drawing/2014/main" id="{F8AF3ABC-6964-94B0-9320-7BFB49339AE8}"/>
              </a:ext>
            </a:extLst>
          </p:cNvPr>
          <p:cNvPicPr>
            <a:picLocks noChangeAspect="1"/>
          </p:cNvPicPr>
          <p:nvPr/>
        </p:nvPicPr>
        <p:blipFill>
          <a:blip r:embed="rId2"/>
          <a:stretch>
            <a:fillRect/>
          </a:stretch>
        </p:blipFill>
        <p:spPr>
          <a:xfrm>
            <a:off x="251520" y="1441844"/>
            <a:ext cx="6281669" cy="4680520"/>
          </a:xfrm>
          <a:prstGeom prst="rect">
            <a:avLst/>
          </a:prstGeom>
        </p:spPr>
      </p:pic>
      <p:sp>
        <p:nvSpPr>
          <p:cNvPr id="6" name="pole tekstowe 5">
            <a:extLst>
              <a:ext uri="{FF2B5EF4-FFF2-40B4-BE49-F238E27FC236}">
                <a16:creationId xmlns:a16="http://schemas.microsoft.com/office/drawing/2014/main" id="{DDAE42DC-14CE-D777-664D-7E51205E2108}"/>
              </a:ext>
            </a:extLst>
          </p:cNvPr>
          <p:cNvSpPr txBox="1"/>
          <p:nvPr/>
        </p:nvSpPr>
        <p:spPr>
          <a:xfrm>
            <a:off x="6393066" y="1988840"/>
            <a:ext cx="2801734" cy="4278094"/>
          </a:xfrm>
          <a:prstGeom prst="rect">
            <a:avLst/>
          </a:prstGeom>
          <a:noFill/>
        </p:spPr>
        <p:txBody>
          <a:bodyPr wrap="square" rtlCol="0">
            <a:spAutoFit/>
          </a:bodyPr>
          <a:lstStyle/>
          <a:p>
            <a:r>
              <a:rPr lang="pl-PL" sz="1700" dirty="0"/>
              <a:t>Na równiku troposfera</a:t>
            </a:r>
          </a:p>
          <a:p>
            <a:r>
              <a:rPr lang="pl-PL" sz="1700" dirty="0"/>
              <a:t>rozciąga się na 15 km</a:t>
            </a:r>
          </a:p>
          <a:p>
            <a:endParaRPr lang="pl-PL" sz="1700" dirty="0"/>
          </a:p>
          <a:p>
            <a:r>
              <a:rPr lang="pl-PL" sz="1700" dirty="0"/>
              <a:t>Wysokość </a:t>
            </a:r>
            <a:r>
              <a:rPr lang="pl-PL" sz="1700" dirty="0" err="1"/>
              <a:t>stratopauzy</a:t>
            </a:r>
            <a:r>
              <a:rPr lang="pl-PL" sz="1700" dirty="0"/>
              <a:t> nie wykazuje podobnej zależności, </a:t>
            </a:r>
          </a:p>
          <a:p>
            <a:r>
              <a:rPr lang="pl-PL" sz="1700" dirty="0"/>
              <a:t>ale temperatura zmienia się między latem a zimą</a:t>
            </a:r>
          </a:p>
          <a:p>
            <a:endParaRPr lang="pl-PL" sz="1700" dirty="0"/>
          </a:p>
          <a:p>
            <a:r>
              <a:rPr lang="pl-PL" sz="1700" dirty="0"/>
              <a:t>W rejonie </a:t>
            </a:r>
            <a:r>
              <a:rPr lang="pl-PL" sz="1700" dirty="0" err="1"/>
              <a:t>mezopauzy</a:t>
            </a:r>
            <a:r>
              <a:rPr lang="pl-PL" sz="1700" dirty="0"/>
              <a:t> temperatura latem wynosi  </a:t>
            </a:r>
            <a:r>
              <a:rPr lang="pl-PL" sz="1700"/>
              <a:t>-100°C</a:t>
            </a:r>
            <a:r>
              <a:rPr lang="pl-PL" sz="1700" dirty="0"/>
              <a:t>, zimą </a:t>
            </a:r>
            <a:r>
              <a:rPr lang="pl-PL" sz="1700"/>
              <a:t>-20°C</a:t>
            </a:r>
            <a:endParaRPr lang="pl-PL" sz="1700" dirty="0"/>
          </a:p>
          <a:p>
            <a:r>
              <a:rPr lang="pl-PL" sz="1700" dirty="0"/>
              <a:t>Odwrotnie w rejonie stratosfery latem 0°C, zimą -30°C: </a:t>
            </a:r>
            <a:r>
              <a:rPr lang="pl-PL" sz="1700" b="1" dirty="0"/>
              <a:t>chemia atmosfery</a:t>
            </a:r>
          </a:p>
          <a:p>
            <a:endParaRPr lang="pl-PL" sz="1700" dirty="0"/>
          </a:p>
        </p:txBody>
      </p:sp>
    </p:spTree>
    <p:extLst>
      <p:ext uri="{BB962C8B-B14F-4D97-AF65-F5344CB8AC3E}">
        <p14:creationId xmlns:p14="http://schemas.microsoft.com/office/powerpoint/2010/main" val="14091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7E3A1ED-5FEE-6C67-AEA4-23FC00388280}"/>
              </a:ext>
            </a:extLst>
          </p:cNvPr>
          <p:cNvSpPr>
            <a:spLocks noGrp="1" noChangeArrowheads="1"/>
          </p:cNvSpPr>
          <p:nvPr>
            <p:ph type="title"/>
          </p:nvPr>
        </p:nvSpPr>
        <p:spPr>
          <a:xfrm>
            <a:off x="107504" y="100013"/>
            <a:ext cx="9145141" cy="1143000"/>
          </a:xfrm>
        </p:spPr>
        <p:txBody>
          <a:bodyPr/>
          <a:lstStyle/>
          <a:p>
            <a:pPr eaLnBrk="1" hangingPunct="1"/>
            <a:r>
              <a:rPr lang="pl-PL" altLang="it-IT" sz="3400" dirty="0">
                <a:solidFill>
                  <a:srgbClr val="FF3300"/>
                </a:solidFill>
              </a:rPr>
              <a:t>Troposfera (&lt;10 km), Stratosfera (10-40 km), Jonosfera (40-100 km), Termosfera 100-1000</a:t>
            </a:r>
            <a:r>
              <a:rPr lang="pl-PL" altLang="it-IT" sz="3400" dirty="0"/>
              <a:t> </a:t>
            </a:r>
            <a:endParaRPr lang="en-US" altLang="it-IT" sz="3400" dirty="0"/>
          </a:p>
        </p:txBody>
      </p:sp>
      <p:pic>
        <p:nvPicPr>
          <p:cNvPr id="6147" name="Obraz 2">
            <a:extLst>
              <a:ext uri="{FF2B5EF4-FFF2-40B4-BE49-F238E27FC236}">
                <a16:creationId xmlns:a16="http://schemas.microsoft.com/office/drawing/2014/main" id="{BC362A1D-DAEF-CBE5-41F8-C81C119C5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87475"/>
            <a:ext cx="554355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Line 4">
            <a:extLst>
              <a:ext uri="{FF2B5EF4-FFF2-40B4-BE49-F238E27FC236}">
                <a16:creationId xmlns:a16="http://schemas.microsoft.com/office/drawing/2014/main" id="{C49B5354-6207-798A-B1C2-B7499E995D9C}"/>
              </a:ext>
            </a:extLst>
          </p:cNvPr>
          <p:cNvSpPr>
            <a:spLocks noChangeShapeType="1"/>
          </p:cNvSpPr>
          <p:nvPr/>
        </p:nvSpPr>
        <p:spPr bwMode="auto">
          <a:xfrm flipV="1">
            <a:off x="1476375" y="4292600"/>
            <a:ext cx="5048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pole tekstowe 3">
            <a:extLst>
              <a:ext uri="{FF2B5EF4-FFF2-40B4-BE49-F238E27FC236}">
                <a16:creationId xmlns:a16="http://schemas.microsoft.com/office/drawing/2014/main" id="{55CC4CC0-1575-9713-2A14-38ECABC3B4B7}"/>
              </a:ext>
            </a:extLst>
          </p:cNvPr>
          <p:cNvSpPr txBox="1">
            <a:spLocks noChangeArrowheads="1"/>
          </p:cNvSpPr>
          <p:nvPr/>
        </p:nvSpPr>
        <p:spPr bwMode="auto">
          <a:xfrm>
            <a:off x="4284663" y="5272088"/>
            <a:ext cx="4591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r">
              <a:spcBef>
                <a:spcPct val="0"/>
              </a:spcBef>
              <a:buFontTx/>
              <a:buNone/>
            </a:pPr>
            <a:r>
              <a:rPr lang="pl-PL" altLang="en-US" sz="1800"/>
              <a:t>Peixoto and Oorts, </a:t>
            </a:r>
            <a:r>
              <a:rPr lang="pl-PL" altLang="en-US" sz="1800" i="1"/>
              <a:t>Physics of Climate</a:t>
            </a:r>
            <a:r>
              <a:rPr lang="pl-PL" altLang="en-US" sz="1800"/>
              <a:t>, Springer, 1992 p. 115</a:t>
            </a:r>
            <a:endParaRPr lang="en-US" altLang="en-US" sz="1800"/>
          </a:p>
        </p:txBody>
      </p:sp>
      <p:sp>
        <p:nvSpPr>
          <p:cNvPr id="6150" name="Line 4">
            <a:extLst>
              <a:ext uri="{FF2B5EF4-FFF2-40B4-BE49-F238E27FC236}">
                <a16:creationId xmlns:a16="http://schemas.microsoft.com/office/drawing/2014/main" id="{ECD3FCBA-AE63-5766-FF29-388AD2822E13}"/>
              </a:ext>
            </a:extLst>
          </p:cNvPr>
          <p:cNvSpPr>
            <a:spLocks noChangeShapeType="1"/>
          </p:cNvSpPr>
          <p:nvPr/>
        </p:nvSpPr>
        <p:spPr bwMode="auto">
          <a:xfrm flipH="1">
            <a:off x="4140200" y="2349500"/>
            <a:ext cx="792163" cy="35877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pole tekstowe 5">
            <a:extLst>
              <a:ext uri="{FF2B5EF4-FFF2-40B4-BE49-F238E27FC236}">
                <a16:creationId xmlns:a16="http://schemas.microsoft.com/office/drawing/2014/main" id="{FB5AD433-3F3B-E5D5-E2B3-C7CFE17EF2E5}"/>
              </a:ext>
            </a:extLst>
          </p:cNvPr>
          <p:cNvSpPr txBox="1">
            <a:spLocks noChangeArrowheads="1"/>
          </p:cNvSpPr>
          <p:nvPr/>
        </p:nvSpPr>
        <p:spPr bwMode="auto">
          <a:xfrm>
            <a:off x="4471988" y="20605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Stratosfera się nagrzewa</a:t>
            </a:r>
            <a:endParaRPr lang="en-US" altLang="en-US" sz="1800"/>
          </a:p>
        </p:txBody>
      </p:sp>
      <p:pic>
        <p:nvPicPr>
          <p:cNvPr id="6152" name="Obraz 7">
            <a:extLst>
              <a:ext uri="{FF2B5EF4-FFF2-40B4-BE49-F238E27FC236}">
                <a16:creationId xmlns:a16="http://schemas.microsoft.com/office/drawing/2014/main" id="{F9B755D8-DD41-E852-EFA7-45FB6DC02D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3606800"/>
            <a:ext cx="2457450" cy="1108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F738364-A436-C95D-1D83-D4E57F416876}"/>
              </a:ext>
            </a:extLst>
          </p:cNvPr>
          <p:cNvSpPr>
            <a:spLocks noGrp="1" noChangeArrowheads="1"/>
          </p:cNvSpPr>
          <p:nvPr>
            <p:ph type="title"/>
          </p:nvPr>
        </p:nvSpPr>
        <p:spPr>
          <a:xfrm>
            <a:off x="0" y="188913"/>
            <a:ext cx="8893175" cy="1143000"/>
          </a:xfrm>
        </p:spPr>
        <p:txBody>
          <a:bodyPr/>
          <a:lstStyle/>
          <a:p>
            <a:pPr eaLnBrk="1" hangingPunct="1"/>
            <a:r>
              <a:rPr lang="pl-PL" altLang="it-IT" sz="3600"/>
              <a:t>Atmosfera – miękka (i grzejąca) pierzynka</a:t>
            </a:r>
            <a:endParaRPr lang="en-US" altLang="it-IT" sz="3600"/>
          </a:p>
        </p:txBody>
      </p:sp>
      <p:pic>
        <p:nvPicPr>
          <p:cNvPr id="33795" name="Picture 3">
            <a:extLst>
              <a:ext uri="{FF2B5EF4-FFF2-40B4-BE49-F238E27FC236}">
                <a16:creationId xmlns:a16="http://schemas.microsoft.com/office/drawing/2014/main" id="{FD56EAB0-6F35-FC35-3E80-390BDD925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474345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a:extLst>
              <a:ext uri="{FF2B5EF4-FFF2-40B4-BE49-F238E27FC236}">
                <a16:creationId xmlns:a16="http://schemas.microsoft.com/office/drawing/2014/main" id="{EDF50CC0-2E43-A640-25F0-FB3F3D0EF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420938"/>
            <a:ext cx="22987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a:extLst>
              <a:ext uri="{FF2B5EF4-FFF2-40B4-BE49-F238E27FC236}">
                <a16:creationId xmlns:a16="http://schemas.microsoft.com/office/drawing/2014/main" id="{516EDF0A-5A46-C416-A836-CCE2B50015C9}"/>
              </a:ext>
            </a:extLst>
          </p:cNvPr>
          <p:cNvSpPr txBox="1">
            <a:spLocks noChangeArrowheads="1"/>
          </p:cNvSpPr>
          <p:nvPr/>
        </p:nvSpPr>
        <p:spPr bwMode="auto">
          <a:xfrm>
            <a:off x="3975100" y="6067425"/>
            <a:ext cx="48275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a:hlinkClick r:id="rId4"/>
              </a:rPr>
              <a:t>http://spaceflight.nasa.gov/gallery/images/shuttle/sts-130/html/iss022e062672.html</a:t>
            </a:r>
            <a:r>
              <a:rPr lang="pl-PL" altLang="it-IT" sz="1000"/>
              <a:t> </a:t>
            </a:r>
            <a:endParaRPr lang="en-US" altLang="it-IT" sz="1000"/>
          </a:p>
        </p:txBody>
      </p:sp>
      <p:pic>
        <p:nvPicPr>
          <p:cNvPr id="33798" name="Picture 7">
            <a:extLst>
              <a:ext uri="{FF2B5EF4-FFF2-40B4-BE49-F238E27FC236}">
                <a16:creationId xmlns:a16="http://schemas.microsoft.com/office/drawing/2014/main" id="{53ABFD99-0830-9430-AB66-AB9FDA8C9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16113"/>
            <a:ext cx="22463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305415"/>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6014</TotalTime>
  <Words>2565</Words>
  <Application>Microsoft Office PowerPoint</Application>
  <PresentationFormat>Pokaz na ekranie (4:3)</PresentationFormat>
  <Paragraphs>197</Paragraphs>
  <Slides>49</Slides>
  <Notes>0</Notes>
  <HiddenSlides>0</HiddenSlides>
  <MMClips>1</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49</vt:i4>
      </vt:variant>
    </vt:vector>
  </HeadingPairs>
  <TitlesOfParts>
    <vt:vector size="53" baseType="lpstr">
      <vt:lpstr>Arial</vt:lpstr>
      <vt:lpstr>Roboto</vt:lpstr>
      <vt:lpstr>Times New Roman</vt:lpstr>
      <vt:lpstr>Projekt domyślny</vt:lpstr>
      <vt:lpstr>Atmosfera – wstęp</vt:lpstr>
      <vt:lpstr>Globalne zmiany klimatu </vt:lpstr>
      <vt:lpstr>Na zdjęciu cienka powłoka atmosfery (troposfera)  widoczna dzięki zachodzącemu Słońcu 23.11.2009</vt:lpstr>
      <vt:lpstr>Atmospheric Science.  An introductory survey  John. M. Wallace Peter V. Hobbs  Academic Press  Cienka pierzynka nad powierzchnią Ziemi  </vt:lpstr>
      <vt:lpstr>Atmospheric Science.  An introductory survey J.M. Wallace. P.V. Hobbs   </vt:lpstr>
      <vt:lpstr>Troposfera (&lt;10 km), Stratosfera (10-40 km), Jonosfera (40-100 km), Termosfera 100-1000 </vt:lpstr>
      <vt:lpstr>Wysokość troposfery zależy od szerokości geograficznej</vt:lpstr>
      <vt:lpstr>Troposfera (&lt;10 km), Stratosfera (10-40 km), Jonosfera (40-100 km), Termosfera 100-1000 </vt:lpstr>
      <vt:lpstr>Atmosfera – miękka (i grzejąca) pierzynka</vt:lpstr>
      <vt:lpstr>Kopuła Międzynarodowej Stacji Kosmicznej i wschodnie wybrzeże Australii (15.09.2011): stratosfera i jonosfera </vt:lpstr>
      <vt:lpstr>Tropopauza</vt:lpstr>
      <vt:lpstr>Chmury burzowe u wybrzeży Brazylii: prądy konwekcyjne unoszą parę wodną aż do granic troposfery</vt:lpstr>
      <vt:lpstr>Planeta „Kopernika” (nasłoneczniona geoida)</vt:lpstr>
      <vt:lpstr>Siła Coriolisa (F= -2ω x v)</vt:lpstr>
      <vt:lpstr>Siła Coriolisa (F= -2ω x v)</vt:lpstr>
      <vt:lpstr>Siła Coriolisa (F= -2ω x v)</vt:lpstr>
      <vt:lpstr>Siła Coriolisa (F= -2ω x v)</vt:lpstr>
      <vt:lpstr>Cyclon (między Kubą a Florydą)</vt:lpstr>
      <vt:lpstr>Pogoda wyżowa: Azory</vt:lpstr>
      <vt:lpstr>Atmosfera: moti verticali</vt:lpstr>
      <vt:lpstr>Prezentacja programu PowerPoint</vt:lpstr>
      <vt:lpstr>Prezentacja programu PowerPoint</vt:lpstr>
      <vt:lpstr>Temperatura średnia</vt:lpstr>
      <vt:lpstr>Cyrkulacja globalna</vt:lpstr>
      <vt:lpstr>Trade winds, czyli pasaty</vt:lpstr>
      <vt:lpstr>Wiatry na kuli ziemskiej</vt:lpstr>
      <vt:lpstr>‘Anticiclone di Azzorre’ </vt:lpstr>
      <vt:lpstr>Atmosfera: Coriolis force</vt:lpstr>
      <vt:lpstr>Atmosphere: Coriolis force</vt:lpstr>
      <vt:lpstr>Wiatry: Ziemia się obraca</vt:lpstr>
      <vt:lpstr>Wiatry w górnej troposferze</vt:lpstr>
      <vt:lpstr>„komórka Hadley’a”</vt:lpstr>
      <vt:lpstr>Wiatry: zasada ciągłości (i koła zębate)</vt:lpstr>
      <vt:lpstr>Komórki Hadley’a: pory roku </vt:lpstr>
      <vt:lpstr>Podróże Kolumba</vt:lpstr>
      <vt:lpstr>Cyrkulacja powietrza - lipiec</vt:lpstr>
      <vt:lpstr>Cyrkulacja powietrza - styczeń</vt:lpstr>
      <vt:lpstr>Atmosfera - cyrkulacja: proste mechanizmy, potem bardziej skomplikowane w szczegółach</vt:lpstr>
      <vt:lpstr>Atmosfera - cyrkulacja: proste mechanizmy, potem bardziej skomplikowane w szczegółach</vt:lpstr>
      <vt:lpstr>Cyrkulacja powietrza - JJA</vt:lpstr>
      <vt:lpstr>Cyrkulacja powietrza – DJF</vt:lpstr>
      <vt:lpstr>Wiatry i ciśnienie - DJF</vt:lpstr>
      <vt:lpstr>Wiatry i ciśnienie - JJA</vt:lpstr>
      <vt:lpstr>Dlaczego wyże powstają nad             Azorami i Hawajami?</vt:lpstr>
      <vt:lpstr>Ziemia i chmury</vt:lpstr>
      <vt:lpstr>Temperatura i chmury</vt:lpstr>
      <vt:lpstr>Orografia (góry i doliny) a opady</vt:lpstr>
      <vt:lpstr>Orografia (góry i doliny) a opady</vt:lpstr>
      <vt:lpstr>Cadine (Trento) 10/05/2024, ore 9:30</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Ziemia, również dla człowieka</dc:title>
  <dc:creator>Grzegorz Krwasz</dc:creator>
  <cp:lastModifiedBy>Maria Karwasz</cp:lastModifiedBy>
  <cp:revision>195</cp:revision>
  <dcterms:created xsi:type="dcterms:W3CDTF">2016-05-10T18:07:44Z</dcterms:created>
  <dcterms:modified xsi:type="dcterms:W3CDTF">2024-05-10T19:33:27Z</dcterms:modified>
</cp:coreProperties>
</file>