
<file path=[Content_Types].xml><?xml version="1.0" encoding="utf-8"?>
<Types xmlns="http://schemas.openxmlformats.org/package/2006/content-types">
  <Default Extension="bin" ContentType="image/unknown"/>
  <Default Extension="emf" ContentType="image/x-emf"/>
  <Default Extension="gif" ContentType="image/gif"/>
  <Default Extension="jpeg" ContentType="image/jpeg"/>
  <Default Extension="jpg" ContentType="image/jpeg"/>
  <Default Extension="png" ContentType="image/png"/>
  <Default Extension="ppm"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52"/>
  </p:notesMasterIdLst>
  <p:sldIdLst>
    <p:sldId id="259" r:id="rId3"/>
    <p:sldId id="485" r:id="rId4"/>
    <p:sldId id="326" r:id="rId5"/>
    <p:sldId id="290" r:id="rId6"/>
    <p:sldId id="456" r:id="rId7"/>
    <p:sldId id="511" r:id="rId8"/>
    <p:sldId id="261" r:id="rId9"/>
    <p:sldId id="381" r:id="rId10"/>
    <p:sldId id="509" r:id="rId11"/>
    <p:sldId id="327" r:id="rId12"/>
    <p:sldId id="510" r:id="rId13"/>
    <p:sldId id="412" r:id="rId14"/>
    <p:sldId id="370" r:id="rId15"/>
    <p:sldId id="296" r:id="rId16"/>
    <p:sldId id="294" r:id="rId17"/>
    <p:sldId id="292" r:id="rId18"/>
    <p:sldId id="513" r:id="rId19"/>
    <p:sldId id="514" r:id="rId20"/>
    <p:sldId id="302" r:id="rId21"/>
    <p:sldId id="332" r:id="rId22"/>
    <p:sldId id="371" r:id="rId23"/>
    <p:sldId id="295" r:id="rId24"/>
    <p:sldId id="299" r:id="rId25"/>
    <p:sldId id="300" r:id="rId26"/>
    <p:sldId id="301" r:id="rId27"/>
    <p:sldId id="303" r:id="rId28"/>
    <p:sldId id="268" r:id="rId29"/>
    <p:sldId id="270" r:id="rId30"/>
    <p:sldId id="271" r:id="rId31"/>
    <p:sldId id="272" r:id="rId32"/>
    <p:sldId id="273" r:id="rId33"/>
    <p:sldId id="274" r:id="rId34"/>
    <p:sldId id="335" r:id="rId35"/>
    <p:sldId id="515" r:id="rId36"/>
    <p:sldId id="516" r:id="rId37"/>
    <p:sldId id="517" r:id="rId38"/>
    <p:sldId id="275" r:id="rId39"/>
    <p:sldId id="276" r:id="rId40"/>
    <p:sldId id="277" r:id="rId41"/>
    <p:sldId id="278" r:id="rId42"/>
    <p:sldId id="518" r:id="rId43"/>
    <p:sldId id="279" r:id="rId44"/>
    <p:sldId id="280" r:id="rId45"/>
    <p:sldId id="372" r:id="rId46"/>
    <p:sldId id="519" r:id="rId47"/>
    <p:sldId id="312" r:id="rId48"/>
    <p:sldId id="334" r:id="rId49"/>
    <p:sldId id="263" r:id="rId50"/>
    <p:sldId id="357" r:id="rId51"/>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17" autoAdjust="0"/>
    <p:restoredTop sz="94660"/>
  </p:normalViewPr>
  <p:slideViewPr>
    <p:cSldViewPr snapToGrid="0">
      <p:cViewPr varScale="1">
        <p:scale>
          <a:sx n="70" d="100"/>
          <a:sy n="70" d="100"/>
        </p:scale>
        <p:origin x="60" y="19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BF778C-C536-4339-9171-9E007AA897E7}" type="datetimeFigureOut">
              <a:rPr lang="pl-PL" smtClean="0"/>
              <a:t>08.02.2024</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75FCB5-17C0-4FBB-8299-6A81711F3864}" type="slidenum">
              <a:rPr lang="pl-PL" smtClean="0"/>
              <a:t>‹#›</a:t>
            </a:fld>
            <a:endParaRPr lang="pl-PL"/>
          </a:p>
        </p:txBody>
      </p:sp>
    </p:spTree>
    <p:extLst>
      <p:ext uri="{BB962C8B-B14F-4D97-AF65-F5344CB8AC3E}">
        <p14:creationId xmlns:p14="http://schemas.microsoft.com/office/powerpoint/2010/main" val="4108974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E9D7543C-14A4-4B5C-9D40-3EBC49EF9258}" type="slidenum">
              <a:rPr lang="en-US" altLang="pl-PL">
                <a:solidFill>
                  <a:srgbClr val="000000"/>
                </a:solidFill>
                <a:latin typeface="Arial" panose="020B0604020202020204" pitchFamily="34" charset="0"/>
              </a:rPr>
              <a:pPr eaLnBrk="1" hangingPunct="1">
                <a:spcBef>
                  <a:spcPct val="0"/>
                </a:spcBef>
              </a:pPr>
              <a:t>1</a:t>
            </a:fld>
            <a:endParaRPr lang="en-US" altLang="pl-PL">
              <a:solidFill>
                <a:srgbClr val="000000"/>
              </a:solidFill>
              <a:latin typeface="Arial" panose="020B0604020202020204" pitchFamily="34"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pl-PL"/>
          </a:p>
        </p:txBody>
      </p:sp>
    </p:spTree>
    <p:extLst>
      <p:ext uri="{BB962C8B-B14F-4D97-AF65-F5344CB8AC3E}">
        <p14:creationId xmlns:p14="http://schemas.microsoft.com/office/powerpoint/2010/main" val="2223383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l-PL"/>
              <a:t>- obecność ciśnienia atmosferycznego (półkule Magdeburskie – siłowanie dwóch uczniów)</a:t>
            </a:r>
            <a:endParaRPr/>
          </a:p>
          <a:p>
            <a:pPr marL="0" lvl="0" indent="0" algn="l" rtl="0">
              <a:spcBef>
                <a:spcPts val="0"/>
              </a:spcBef>
              <a:spcAft>
                <a:spcPts val="0"/>
              </a:spcAft>
              <a:buNone/>
            </a:pPr>
            <a:r>
              <a:rPr lang="pl-PL"/>
              <a:t>- zbyt niskie ciśnienie (woda wyparuje)</a:t>
            </a:r>
            <a:endParaRPr/>
          </a:p>
          <a:p>
            <a:pPr marL="0" lvl="0" indent="0" algn="l" rtl="0">
              <a:spcBef>
                <a:spcPts val="0"/>
              </a:spcBef>
              <a:spcAft>
                <a:spcPts val="0"/>
              </a:spcAft>
              <a:buNone/>
            </a:pPr>
            <a:r>
              <a:rPr lang="pl-PL"/>
              <a:t>- jeżeli mało wody to zamieni się w lód</a:t>
            </a:r>
            <a:endParaRPr/>
          </a:p>
          <a:p>
            <a:pPr marL="0" lvl="0" indent="0" algn="l" rtl="0">
              <a:spcBef>
                <a:spcPts val="0"/>
              </a:spcBef>
              <a:spcAft>
                <a:spcPts val="0"/>
              </a:spcAft>
              <a:buNone/>
            </a:pPr>
            <a:r>
              <a:rPr lang="pl-PL"/>
              <a:t>- zbyt wysokie ciśnienie (implozja puszki)</a:t>
            </a:r>
            <a:endParaRPr/>
          </a:p>
          <a:p>
            <a:pPr marL="0" lvl="0" indent="0" algn="l" rtl="0">
              <a:spcBef>
                <a:spcPts val="0"/>
              </a:spcBef>
              <a:spcAft>
                <a:spcPts val="0"/>
              </a:spcAft>
              <a:buNone/>
            </a:pPr>
            <a:r>
              <a:rPr lang="pl-PL"/>
              <a:t>- zbyt wysokie ciśnienie (stan nadkrytyczny?)</a:t>
            </a:r>
            <a:endParaRPr/>
          </a:p>
        </p:txBody>
      </p:sp>
      <p:sp>
        <p:nvSpPr>
          <p:cNvPr id="478" name="Google Shape;47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37</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38</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l-PL"/>
              <a:t>- zakrzywiane cząstek naładowanych w polu magnetycznym (rura Thomsona, plamka oscyloskopu)</a:t>
            </a:r>
            <a:endParaRPr/>
          </a:p>
          <a:p>
            <a:pPr marL="0" lvl="0" indent="0" algn="l" rtl="0">
              <a:spcBef>
                <a:spcPts val="0"/>
              </a:spcBef>
              <a:spcAft>
                <a:spcPts val="0"/>
              </a:spcAft>
              <a:buNone/>
            </a:pPr>
            <a:r>
              <a:rPr lang="pl-PL"/>
              <a:t>- pomiar pola magnetycznego Ziemi (smartfon), aplikacja AR,</a:t>
            </a:r>
            <a:endParaRPr/>
          </a:p>
          <a:p>
            <a:pPr marL="0" lvl="0" indent="0" algn="l" rtl="0">
              <a:spcBef>
                <a:spcPts val="0"/>
              </a:spcBef>
              <a:spcAft>
                <a:spcPts val="0"/>
              </a:spcAft>
              <a:buNone/>
            </a:pPr>
            <a:r>
              <a:rPr lang="pl-PL"/>
              <a:t>- osłona magnetyczna z mu-metal?</a:t>
            </a:r>
            <a:endParaRPr/>
          </a:p>
        </p:txBody>
      </p:sp>
      <p:sp>
        <p:nvSpPr>
          <p:cNvPr id="500" name="Google Shape;50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39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l-PL" b="0" i="0" u="none" strike="noStrike">
                <a:solidFill>
                  <a:srgbClr val="E8EAED"/>
                </a:solidFill>
                <a:latin typeface="Arial"/>
                <a:ea typeface="Arial"/>
                <a:cs typeface="Arial"/>
                <a:sym typeface="Arial"/>
              </a:rPr>
              <a:t>Obszar syntezy wodoru w hel przesuwa się coraz bardziej w kierunku krawędzi gwiazy, która powoli puchnie.</a:t>
            </a:r>
            <a:endParaRPr/>
          </a:p>
          <a:p>
            <a:pPr marL="0" lvl="0" indent="0" algn="l" rtl="0">
              <a:spcBef>
                <a:spcPts val="0"/>
              </a:spcBef>
              <a:spcAft>
                <a:spcPts val="0"/>
              </a:spcAft>
              <a:buNone/>
            </a:pPr>
            <a:r>
              <a:rPr lang="pl-PL" b="0" i="0" u="none" strike="noStrike">
                <a:solidFill>
                  <a:srgbClr val="E8EAED"/>
                </a:solidFill>
                <a:latin typeface="Arial"/>
                <a:ea typeface="Arial"/>
                <a:cs typeface="Arial"/>
                <a:sym typeface="Arial"/>
              </a:rPr>
              <a:t>Then, the core of helium contracts, supplying enough pressure to fuse two helium nuclei into carbon (obok wodoru najczęściej występujący w gwiazdach pierwiastek).</a:t>
            </a:r>
            <a:endParaRPr/>
          </a:p>
        </p:txBody>
      </p:sp>
      <p:sp>
        <p:nvSpPr>
          <p:cNvPr id="509" name="Google Shape;50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40</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F42ECCD-DA58-43AE-8A13-CB14536A10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a:extLst>
              <a:ext uri="{FF2B5EF4-FFF2-40B4-BE49-F238E27FC236}">
                <a16:creationId xmlns:a16="http://schemas.microsoft.com/office/drawing/2014/main" id="{940E1317-7AD1-7D84-C037-397D422D7FDA}"/>
              </a:ext>
            </a:extLst>
          </p:cNvPr>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a:spcBef>
                <a:spcPct val="0"/>
              </a:spcBef>
            </a:pPr>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CB7A77A-5947-DCEB-C8F3-71CDDCEB6F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a:extLst>
              <a:ext uri="{FF2B5EF4-FFF2-40B4-BE49-F238E27FC236}">
                <a16:creationId xmlns:a16="http://schemas.microsoft.com/office/drawing/2014/main" id="{CF3B5AC3-B2E7-2F68-371B-DF3ACFD96C29}"/>
              </a:ext>
            </a:extLst>
          </p:cNvPr>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a:spcBef>
                <a:spcPct val="0"/>
              </a:spcBef>
            </a:pPr>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l-PL"/>
              <a:t>Za zimno – eksperymenty z ciekłym azotem</a:t>
            </a:r>
            <a:endParaRPr/>
          </a:p>
        </p:txBody>
      </p:sp>
      <p:sp>
        <p:nvSpPr>
          <p:cNvPr id="412" name="Google Shape;4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28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l-PL" sz="1200" b="1">
                <a:solidFill>
                  <a:schemeClr val="dk1"/>
                </a:solidFill>
                <a:latin typeface="Arial"/>
                <a:ea typeface="Arial"/>
                <a:cs typeface="Arial"/>
                <a:sym typeface="Arial"/>
              </a:rPr>
              <a:t>Habitable Zones Compared to the Size of the Hosting Star</a:t>
            </a:r>
            <a:r>
              <a:rPr lang="pl-PL" sz="1200" b="1" i="0">
                <a:solidFill>
                  <a:schemeClr val="dk1"/>
                </a:solidFill>
                <a:latin typeface="Arial"/>
                <a:ea typeface="Arial"/>
                <a:cs typeface="Arial"/>
                <a:sym typeface="Arial"/>
              </a:rPr>
              <a:t> -- </a:t>
            </a:r>
            <a:r>
              <a:rPr lang="pl-PL" sz="1200" i="1">
                <a:solidFill>
                  <a:schemeClr val="dk1"/>
                </a:solidFill>
                <a:latin typeface="Arial"/>
                <a:ea typeface="Arial"/>
                <a:cs typeface="Arial"/>
                <a:sym typeface="Arial"/>
              </a:rPr>
              <a:t>Audience: 4</a:t>
            </a:r>
            <a:r>
              <a:rPr lang="pl-PL" sz="1200" i="1" baseline="30000">
                <a:solidFill>
                  <a:schemeClr val="dk1"/>
                </a:solidFill>
                <a:latin typeface="Arial"/>
                <a:ea typeface="Arial"/>
                <a:cs typeface="Arial"/>
                <a:sym typeface="Arial"/>
              </a:rPr>
              <a:t>th</a:t>
            </a:r>
            <a:r>
              <a:rPr lang="pl-PL" sz="1200" i="1">
                <a:solidFill>
                  <a:schemeClr val="dk1"/>
                </a:solidFill>
                <a:latin typeface="Arial"/>
                <a:ea typeface="Arial"/>
                <a:cs typeface="Arial"/>
                <a:sym typeface="Arial"/>
              </a:rPr>
              <a:t> Grade and older. </a:t>
            </a:r>
            <a:endParaRPr sz="1200">
              <a:solidFill>
                <a:schemeClr val="dk1"/>
              </a:solidFill>
              <a:latin typeface="Arial"/>
              <a:ea typeface="Arial"/>
              <a:cs typeface="Arial"/>
              <a:sym typeface="Arial"/>
            </a:endParaRPr>
          </a:p>
          <a:p>
            <a:pPr marL="0" lvl="0" indent="0" algn="l" rtl="0">
              <a:spcBef>
                <a:spcPts val="0"/>
              </a:spcBef>
              <a:spcAft>
                <a:spcPts val="0"/>
              </a:spcAft>
              <a:buNone/>
            </a:pPr>
            <a:r>
              <a:rPr lang="pl-PL" sz="1200" i="1">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marL="0" lvl="0" indent="0" algn="l" rtl="0">
              <a:spcBef>
                <a:spcPts val="0"/>
              </a:spcBef>
              <a:spcAft>
                <a:spcPts val="0"/>
              </a:spcAft>
              <a:buNone/>
            </a:pPr>
            <a:r>
              <a:rPr lang="pl-PL" sz="1200">
                <a:solidFill>
                  <a:schemeClr val="dk1"/>
                </a:solidFill>
                <a:latin typeface="Arial"/>
                <a:ea typeface="Arial"/>
                <a:cs typeface="Arial"/>
                <a:sym typeface="Arial"/>
              </a:rPr>
              <a:t>This slide explains and illustrates what the "habitable zone" is, and how it would change if the size of the hosting star is dramatically different.</a:t>
            </a:r>
            <a:endParaRPr/>
          </a:p>
          <a:p>
            <a:pPr marL="0" lvl="0" indent="0" algn="l" rtl="0">
              <a:spcBef>
                <a:spcPts val="0"/>
              </a:spcBef>
              <a:spcAft>
                <a:spcPts val="0"/>
              </a:spcAft>
              <a:buNone/>
            </a:pPr>
            <a:r>
              <a:rPr lang="pl-PL" sz="1200">
                <a:solidFill>
                  <a:schemeClr val="dk1"/>
                </a:solidFill>
                <a:latin typeface="Arial"/>
                <a:ea typeface="Arial"/>
                <a:cs typeface="Arial"/>
                <a:sym typeface="Arial"/>
              </a:rPr>
              <a:t> </a:t>
            </a:r>
            <a:endParaRPr/>
          </a:p>
          <a:p>
            <a:pPr marL="0" lvl="0" indent="0" algn="l" rtl="0">
              <a:spcBef>
                <a:spcPts val="0"/>
              </a:spcBef>
              <a:spcAft>
                <a:spcPts val="0"/>
              </a:spcAft>
              <a:buNone/>
            </a:pPr>
            <a:r>
              <a:rPr lang="pl-PL" sz="1200" b="1">
                <a:solidFill>
                  <a:schemeClr val="dk1"/>
                </a:solidFill>
                <a:latin typeface="Arial"/>
                <a:ea typeface="Arial"/>
                <a:cs typeface="Arial"/>
                <a:sym typeface="Arial"/>
              </a:rPr>
              <a:t>User's note:</a:t>
            </a:r>
            <a:r>
              <a:rPr lang="pl-PL" sz="1200">
                <a:solidFill>
                  <a:schemeClr val="dk1"/>
                </a:solidFill>
                <a:latin typeface="Arial"/>
                <a:ea typeface="Arial"/>
                <a:cs typeface="Arial"/>
                <a:sym typeface="Arial"/>
              </a:rPr>
              <a:t> Scale of Sun and planets are greatly exaggerated. Depending on its size, a star can be "whiter" or "redder" - as it was approximately reflected in this slide. However, the exact color of each of the three sizes of star in these slides is not accurate; the focus of these slides is to teach about the "Habitable Zone" as the size of the hosting star changes.</a:t>
            </a:r>
            <a:endParaRPr/>
          </a:p>
          <a:p>
            <a:pPr marL="0" lvl="0" indent="0" algn="l" rtl="0">
              <a:spcBef>
                <a:spcPts val="0"/>
              </a:spcBef>
              <a:spcAft>
                <a:spcPts val="0"/>
              </a:spcAft>
              <a:buNone/>
            </a:pPr>
            <a:endParaRPr/>
          </a:p>
          <a:p>
            <a:pPr marL="0" lvl="0" indent="0" algn="l" rtl="0">
              <a:spcBef>
                <a:spcPts val="0"/>
              </a:spcBef>
              <a:spcAft>
                <a:spcPts val="0"/>
              </a:spcAft>
              <a:buNone/>
            </a:pPr>
            <a:r>
              <a:rPr lang="pl-PL"/>
              <a:t>Click 1: The Sun moves out and is replaced by a star half the size of the Sun; habitable zone scales accordingly</a:t>
            </a:r>
            <a:endParaRPr/>
          </a:p>
          <a:p>
            <a:pPr marL="0" lvl="0" indent="0" algn="l" rtl="0">
              <a:spcBef>
                <a:spcPts val="0"/>
              </a:spcBef>
              <a:spcAft>
                <a:spcPts val="0"/>
              </a:spcAft>
              <a:buNone/>
            </a:pPr>
            <a:r>
              <a:rPr lang="pl-PL"/>
              <a:t>Click 2: The small star moves out and is replaced by a star twice the size of the Sun; habitable zone scales accordingly</a:t>
            </a:r>
            <a:endParaRPr/>
          </a:p>
          <a:p>
            <a:pPr marL="0" lvl="0" indent="0" algn="l" rtl="0">
              <a:spcBef>
                <a:spcPts val="0"/>
              </a:spcBef>
              <a:spcAft>
                <a:spcPts val="0"/>
              </a:spcAft>
              <a:buNone/>
            </a:pPr>
            <a:endParaRPr/>
          </a:p>
        </p:txBody>
      </p:sp>
      <p:sp>
        <p:nvSpPr>
          <p:cNvPr id="428" name="Google Shape;42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29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30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31</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l-PL"/>
              <a:t>32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143000" y="1122363"/>
            <a:ext cx="6858000" cy="2387600"/>
          </a:xfrm>
        </p:spPr>
        <p:txBody>
          <a:bodyPr anchor="b"/>
          <a:lstStyle>
            <a:lvl1pPr algn="ctr">
              <a:defRPr sz="4500"/>
            </a:lvl1pPr>
          </a:lstStyle>
          <a:p>
            <a:r>
              <a:rPr lang="pl-PL"/>
              <a:t>Kliknij, aby edytować styl</a:t>
            </a:r>
          </a:p>
        </p:txBody>
      </p:sp>
      <p:sp>
        <p:nvSpPr>
          <p:cNvPr id="3" name="Podtytuł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A0DFA02E-11E7-4CFD-BD37-417F2645F0B4}" type="datetimeFigureOut">
              <a:rPr lang="pl-PL" smtClean="0"/>
              <a:t>08.02.2024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16426E2-B5A0-440C-9888-9D1E357FEB13}" type="slidenum">
              <a:rPr lang="pl-PL" smtClean="0"/>
              <a:t>‹#›</a:t>
            </a:fld>
            <a:endParaRPr lang="pl-PL"/>
          </a:p>
        </p:txBody>
      </p:sp>
    </p:spTree>
    <p:extLst>
      <p:ext uri="{BB962C8B-B14F-4D97-AF65-F5344CB8AC3E}">
        <p14:creationId xmlns:p14="http://schemas.microsoft.com/office/powerpoint/2010/main" val="3118910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A0DFA02E-11E7-4CFD-BD37-417F2645F0B4}" type="datetimeFigureOut">
              <a:rPr lang="pl-PL" smtClean="0"/>
              <a:t>08.02.2024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16426E2-B5A0-440C-9888-9D1E357FEB13}" type="slidenum">
              <a:rPr lang="pl-PL" smtClean="0"/>
              <a:t>‹#›</a:t>
            </a:fld>
            <a:endParaRPr lang="pl-PL"/>
          </a:p>
        </p:txBody>
      </p:sp>
    </p:spTree>
    <p:extLst>
      <p:ext uri="{BB962C8B-B14F-4D97-AF65-F5344CB8AC3E}">
        <p14:creationId xmlns:p14="http://schemas.microsoft.com/office/powerpoint/2010/main" val="83060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4907757" y="365125"/>
            <a:ext cx="1478756"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71488" y="365125"/>
            <a:ext cx="4321969"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A0DFA02E-11E7-4CFD-BD37-417F2645F0B4}" type="datetimeFigureOut">
              <a:rPr lang="pl-PL" smtClean="0"/>
              <a:t>08.02.2024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16426E2-B5A0-440C-9888-9D1E357FEB13}" type="slidenum">
              <a:rPr lang="pl-PL" smtClean="0"/>
              <a:t>‹#›</a:t>
            </a:fld>
            <a:endParaRPr lang="pl-PL"/>
          </a:p>
        </p:txBody>
      </p:sp>
    </p:spTree>
    <p:extLst>
      <p:ext uri="{BB962C8B-B14F-4D97-AF65-F5344CB8AC3E}">
        <p14:creationId xmlns:p14="http://schemas.microsoft.com/office/powerpoint/2010/main" val="1082472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pl-PL"/>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l-PL"/>
          </a:p>
        </p:txBody>
      </p:sp>
      <p:sp>
        <p:nvSpPr>
          <p:cNvPr id="6" name="Rectangle 6"/>
          <p:cNvSpPr>
            <a:spLocks noGrp="1" noChangeArrowheads="1"/>
          </p:cNvSpPr>
          <p:nvPr>
            <p:ph type="sldNum" sz="quarter" idx="12"/>
          </p:nvPr>
        </p:nvSpPr>
        <p:spPr/>
        <p:txBody>
          <a:bodyPr/>
          <a:lstStyle>
            <a:lvl1pPr>
              <a:defRPr/>
            </a:lvl1pPr>
          </a:lstStyle>
          <a:p>
            <a:fld id="{0BF9C946-0314-4B2B-AF66-2B45F41425C7}" type="slidenum">
              <a:rPr lang="pl-PL" altLang="pl-PL"/>
              <a:pPr/>
              <a:t>‹#›</a:t>
            </a:fld>
            <a:endParaRPr lang="pl-PL" altLang="pl-PL"/>
          </a:p>
        </p:txBody>
      </p:sp>
    </p:spTree>
    <p:extLst>
      <p:ext uri="{BB962C8B-B14F-4D97-AF65-F5344CB8AC3E}">
        <p14:creationId xmlns:p14="http://schemas.microsoft.com/office/powerpoint/2010/main" val="3035769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pl-PL"/>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l-PL"/>
          </a:p>
        </p:txBody>
      </p:sp>
      <p:sp>
        <p:nvSpPr>
          <p:cNvPr id="6" name="Rectangle 6"/>
          <p:cNvSpPr>
            <a:spLocks noGrp="1" noChangeArrowheads="1"/>
          </p:cNvSpPr>
          <p:nvPr>
            <p:ph type="sldNum" sz="quarter" idx="12"/>
          </p:nvPr>
        </p:nvSpPr>
        <p:spPr/>
        <p:txBody>
          <a:bodyPr/>
          <a:lstStyle>
            <a:lvl1pPr>
              <a:defRPr/>
            </a:lvl1pPr>
          </a:lstStyle>
          <a:p>
            <a:fld id="{44E13F1E-6CF8-4FB6-9DEA-1DAA0CCE8B7C}" type="slidenum">
              <a:rPr lang="pl-PL" altLang="pl-PL"/>
              <a:pPr/>
              <a:t>‹#›</a:t>
            </a:fld>
            <a:endParaRPr lang="pl-PL" altLang="pl-PL"/>
          </a:p>
        </p:txBody>
      </p:sp>
    </p:spTree>
    <p:extLst>
      <p:ext uri="{BB962C8B-B14F-4D97-AF65-F5344CB8AC3E}">
        <p14:creationId xmlns:p14="http://schemas.microsoft.com/office/powerpoint/2010/main" val="1748548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pl-PL"/>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l-PL"/>
          </a:p>
        </p:txBody>
      </p:sp>
      <p:sp>
        <p:nvSpPr>
          <p:cNvPr id="6" name="Rectangle 6"/>
          <p:cNvSpPr>
            <a:spLocks noGrp="1" noChangeArrowheads="1"/>
          </p:cNvSpPr>
          <p:nvPr>
            <p:ph type="sldNum" sz="quarter" idx="12"/>
          </p:nvPr>
        </p:nvSpPr>
        <p:spPr/>
        <p:txBody>
          <a:bodyPr/>
          <a:lstStyle>
            <a:lvl1pPr>
              <a:defRPr/>
            </a:lvl1pPr>
          </a:lstStyle>
          <a:p>
            <a:fld id="{AEAF6927-2C8A-41E8-841E-00AC222D894B}" type="slidenum">
              <a:rPr lang="pl-PL" altLang="pl-PL"/>
              <a:pPr/>
              <a:t>‹#›</a:t>
            </a:fld>
            <a:endParaRPr lang="pl-PL" altLang="pl-PL"/>
          </a:p>
        </p:txBody>
      </p:sp>
    </p:spTree>
    <p:extLst>
      <p:ext uri="{BB962C8B-B14F-4D97-AF65-F5344CB8AC3E}">
        <p14:creationId xmlns:p14="http://schemas.microsoft.com/office/powerpoint/2010/main" val="4292855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pl-PL"/>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pl-PL"/>
          </a:p>
        </p:txBody>
      </p:sp>
      <p:sp>
        <p:nvSpPr>
          <p:cNvPr id="7" name="Rectangle 6"/>
          <p:cNvSpPr>
            <a:spLocks noGrp="1" noChangeArrowheads="1"/>
          </p:cNvSpPr>
          <p:nvPr>
            <p:ph type="sldNum" sz="quarter" idx="12"/>
          </p:nvPr>
        </p:nvSpPr>
        <p:spPr/>
        <p:txBody>
          <a:bodyPr/>
          <a:lstStyle>
            <a:lvl1pPr>
              <a:defRPr/>
            </a:lvl1pPr>
          </a:lstStyle>
          <a:p>
            <a:fld id="{E5622A10-51A0-4386-9CA3-DF1833A099F6}" type="slidenum">
              <a:rPr lang="pl-PL" altLang="pl-PL"/>
              <a:pPr/>
              <a:t>‹#›</a:t>
            </a:fld>
            <a:endParaRPr lang="pl-PL" altLang="pl-PL"/>
          </a:p>
        </p:txBody>
      </p:sp>
    </p:spTree>
    <p:extLst>
      <p:ext uri="{BB962C8B-B14F-4D97-AF65-F5344CB8AC3E}">
        <p14:creationId xmlns:p14="http://schemas.microsoft.com/office/powerpoint/2010/main" val="1454728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pl-PL"/>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pl-PL"/>
          </a:p>
        </p:txBody>
      </p:sp>
      <p:sp>
        <p:nvSpPr>
          <p:cNvPr id="9" name="Rectangle 6"/>
          <p:cNvSpPr>
            <a:spLocks noGrp="1" noChangeArrowheads="1"/>
          </p:cNvSpPr>
          <p:nvPr>
            <p:ph type="sldNum" sz="quarter" idx="12"/>
          </p:nvPr>
        </p:nvSpPr>
        <p:spPr/>
        <p:txBody>
          <a:bodyPr/>
          <a:lstStyle>
            <a:lvl1pPr>
              <a:defRPr/>
            </a:lvl1pPr>
          </a:lstStyle>
          <a:p>
            <a:fld id="{3D6CDA7D-3EC7-425D-B2BC-E1A6AAF31C9B}" type="slidenum">
              <a:rPr lang="pl-PL" altLang="pl-PL"/>
              <a:pPr/>
              <a:t>‹#›</a:t>
            </a:fld>
            <a:endParaRPr lang="pl-PL" altLang="pl-PL"/>
          </a:p>
        </p:txBody>
      </p:sp>
    </p:spTree>
    <p:extLst>
      <p:ext uri="{BB962C8B-B14F-4D97-AF65-F5344CB8AC3E}">
        <p14:creationId xmlns:p14="http://schemas.microsoft.com/office/powerpoint/2010/main" val="2136584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pl-PL"/>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pl-PL"/>
          </a:p>
        </p:txBody>
      </p:sp>
      <p:sp>
        <p:nvSpPr>
          <p:cNvPr id="5" name="Rectangle 6"/>
          <p:cNvSpPr>
            <a:spLocks noGrp="1" noChangeArrowheads="1"/>
          </p:cNvSpPr>
          <p:nvPr>
            <p:ph type="sldNum" sz="quarter" idx="12"/>
          </p:nvPr>
        </p:nvSpPr>
        <p:spPr/>
        <p:txBody>
          <a:bodyPr/>
          <a:lstStyle>
            <a:lvl1pPr>
              <a:defRPr/>
            </a:lvl1pPr>
          </a:lstStyle>
          <a:p>
            <a:fld id="{D4ABC109-9C63-487C-9187-D2522B240B4D}" type="slidenum">
              <a:rPr lang="pl-PL" altLang="pl-PL"/>
              <a:pPr/>
              <a:t>‹#›</a:t>
            </a:fld>
            <a:endParaRPr lang="pl-PL" altLang="pl-PL"/>
          </a:p>
        </p:txBody>
      </p:sp>
    </p:spTree>
    <p:extLst>
      <p:ext uri="{BB962C8B-B14F-4D97-AF65-F5344CB8AC3E}">
        <p14:creationId xmlns:p14="http://schemas.microsoft.com/office/powerpoint/2010/main" val="1709817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pl-PL"/>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pl-PL"/>
          </a:p>
        </p:txBody>
      </p:sp>
      <p:sp>
        <p:nvSpPr>
          <p:cNvPr id="4" name="Rectangle 6"/>
          <p:cNvSpPr>
            <a:spLocks noGrp="1" noChangeArrowheads="1"/>
          </p:cNvSpPr>
          <p:nvPr>
            <p:ph type="sldNum" sz="quarter" idx="12"/>
          </p:nvPr>
        </p:nvSpPr>
        <p:spPr/>
        <p:txBody>
          <a:bodyPr/>
          <a:lstStyle>
            <a:lvl1pPr>
              <a:defRPr/>
            </a:lvl1pPr>
          </a:lstStyle>
          <a:p>
            <a:fld id="{61401CBC-8446-411A-AB86-E112211269D6}" type="slidenum">
              <a:rPr lang="pl-PL" altLang="pl-PL"/>
              <a:pPr/>
              <a:t>‹#›</a:t>
            </a:fld>
            <a:endParaRPr lang="pl-PL" altLang="pl-PL"/>
          </a:p>
        </p:txBody>
      </p:sp>
    </p:spTree>
    <p:extLst>
      <p:ext uri="{BB962C8B-B14F-4D97-AF65-F5344CB8AC3E}">
        <p14:creationId xmlns:p14="http://schemas.microsoft.com/office/powerpoint/2010/main" val="3288379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pl-PL"/>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pl-PL"/>
          </a:p>
        </p:txBody>
      </p:sp>
      <p:sp>
        <p:nvSpPr>
          <p:cNvPr id="7" name="Rectangle 6"/>
          <p:cNvSpPr>
            <a:spLocks noGrp="1" noChangeArrowheads="1"/>
          </p:cNvSpPr>
          <p:nvPr>
            <p:ph type="sldNum" sz="quarter" idx="12"/>
          </p:nvPr>
        </p:nvSpPr>
        <p:spPr/>
        <p:txBody>
          <a:bodyPr/>
          <a:lstStyle>
            <a:lvl1pPr>
              <a:defRPr/>
            </a:lvl1pPr>
          </a:lstStyle>
          <a:p>
            <a:fld id="{3035CDF5-D026-4B56-93B3-B185619B4D1E}" type="slidenum">
              <a:rPr lang="pl-PL" altLang="pl-PL"/>
              <a:pPr/>
              <a:t>‹#›</a:t>
            </a:fld>
            <a:endParaRPr lang="pl-PL" altLang="pl-PL"/>
          </a:p>
        </p:txBody>
      </p:sp>
    </p:spTree>
    <p:extLst>
      <p:ext uri="{BB962C8B-B14F-4D97-AF65-F5344CB8AC3E}">
        <p14:creationId xmlns:p14="http://schemas.microsoft.com/office/powerpoint/2010/main" val="1763703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A0DFA02E-11E7-4CFD-BD37-417F2645F0B4}" type="datetimeFigureOut">
              <a:rPr lang="pl-PL" smtClean="0"/>
              <a:t>08.02.2024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16426E2-B5A0-440C-9888-9D1E357FEB13}" type="slidenum">
              <a:rPr lang="pl-PL" smtClean="0"/>
              <a:t>‹#›</a:t>
            </a:fld>
            <a:endParaRPr lang="pl-PL"/>
          </a:p>
        </p:txBody>
      </p:sp>
    </p:spTree>
    <p:extLst>
      <p:ext uri="{BB962C8B-B14F-4D97-AF65-F5344CB8AC3E}">
        <p14:creationId xmlns:p14="http://schemas.microsoft.com/office/powerpoint/2010/main" val="341884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pl-PL"/>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pl-PL"/>
          </a:p>
        </p:txBody>
      </p:sp>
      <p:sp>
        <p:nvSpPr>
          <p:cNvPr id="7" name="Rectangle 6"/>
          <p:cNvSpPr>
            <a:spLocks noGrp="1" noChangeArrowheads="1"/>
          </p:cNvSpPr>
          <p:nvPr>
            <p:ph type="sldNum" sz="quarter" idx="12"/>
          </p:nvPr>
        </p:nvSpPr>
        <p:spPr/>
        <p:txBody>
          <a:bodyPr/>
          <a:lstStyle>
            <a:lvl1pPr>
              <a:defRPr/>
            </a:lvl1pPr>
          </a:lstStyle>
          <a:p>
            <a:fld id="{FAB162DE-98AA-4C78-9E64-0396C6BC5F46}" type="slidenum">
              <a:rPr lang="pl-PL" altLang="pl-PL"/>
              <a:pPr/>
              <a:t>‹#›</a:t>
            </a:fld>
            <a:endParaRPr lang="pl-PL" altLang="pl-PL"/>
          </a:p>
        </p:txBody>
      </p:sp>
    </p:spTree>
    <p:extLst>
      <p:ext uri="{BB962C8B-B14F-4D97-AF65-F5344CB8AC3E}">
        <p14:creationId xmlns:p14="http://schemas.microsoft.com/office/powerpoint/2010/main" val="314980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pl-PL"/>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l-PL"/>
          </a:p>
        </p:txBody>
      </p:sp>
      <p:sp>
        <p:nvSpPr>
          <p:cNvPr id="6" name="Rectangle 6"/>
          <p:cNvSpPr>
            <a:spLocks noGrp="1" noChangeArrowheads="1"/>
          </p:cNvSpPr>
          <p:nvPr>
            <p:ph type="sldNum" sz="quarter" idx="12"/>
          </p:nvPr>
        </p:nvSpPr>
        <p:spPr/>
        <p:txBody>
          <a:bodyPr/>
          <a:lstStyle>
            <a:lvl1pPr>
              <a:defRPr/>
            </a:lvl1pPr>
          </a:lstStyle>
          <a:p>
            <a:fld id="{91DEE9CB-2FA9-46B9-9285-2B847191D6C0}" type="slidenum">
              <a:rPr lang="pl-PL" altLang="pl-PL"/>
              <a:pPr/>
              <a:t>‹#›</a:t>
            </a:fld>
            <a:endParaRPr lang="pl-PL" altLang="pl-PL"/>
          </a:p>
        </p:txBody>
      </p:sp>
    </p:spTree>
    <p:extLst>
      <p:ext uri="{BB962C8B-B14F-4D97-AF65-F5344CB8AC3E}">
        <p14:creationId xmlns:p14="http://schemas.microsoft.com/office/powerpoint/2010/main" val="263663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pl-PL"/>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l-PL"/>
          </a:p>
        </p:txBody>
      </p:sp>
      <p:sp>
        <p:nvSpPr>
          <p:cNvPr id="6" name="Rectangle 6"/>
          <p:cNvSpPr>
            <a:spLocks noGrp="1" noChangeArrowheads="1"/>
          </p:cNvSpPr>
          <p:nvPr>
            <p:ph type="sldNum" sz="quarter" idx="12"/>
          </p:nvPr>
        </p:nvSpPr>
        <p:spPr/>
        <p:txBody>
          <a:bodyPr/>
          <a:lstStyle>
            <a:lvl1pPr>
              <a:defRPr/>
            </a:lvl1pPr>
          </a:lstStyle>
          <a:p>
            <a:fld id="{5AAB4AC2-9C9F-4664-A7A4-CE0956ADAD78}" type="slidenum">
              <a:rPr lang="pl-PL" altLang="pl-PL"/>
              <a:pPr/>
              <a:t>‹#›</a:t>
            </a:fld>
            <a:endParaRPr lang="pl-PL" altLang="pl-PL"/>
          </a:p>
        </p:txBody>
      </p:sp>
    </p:spTree>
    <p:extLst>
      <p:ext uri="{BB962C8B-B14F-4D97-AF65-F5344CB8AC3E}">
        <p14:creationId xmlns:p14="http://schemas.microsoft.com/office/powerpoint/2010/main" val="1939311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7"/>
        <p:cNvGrpSpPr/>
        <p:nvPr/>
      </p:nvGrpSpPr>
      <p:grpSpPr>
        <a:xfrm>
          <a:off x="0" y="0"/>
          <a:ext cx="0" cy="0"/>
          <a:chOff x="0" y="0"/>
          <a:chExt cx="0" cy="0"/>
        </a:xfrm>
      </p:grpSpPr>
      <p:sp>
        <p:nvSpPr>
          <p:cNvPr id="28" name="Google Shape;28;p32"/>
          <p:cNvSpPr txBox="1">
            <a:spLocks noGrp="1"/>
          </p:cNvSpPr>
          <p:nvPr>
            <p:ph type="body" idx="1"/>
          </p:nvPr>
        </p:nvSpPr>
        <p:spPr>
          <a:xfrm>
            <a:off x="254000" y="176107"/>
            <a:ext cx="8514080" cy="274639"/>
          </a:xfrm>
          <a:prstGeom prst="rect">
            <a:avLst/>
          </a:prstGeom>
          <a:noFill/>
          <a:ln>
            <a:noFill/>
          </a:ln>
        </p:spPr>
        <p:txBody>
          <a:bodyPr spcFirstLastPara="1" wrap="square" lIns="91425" tIns="45700" rIns="91425" bIns="45700" anchor="t" anchorCtr="0">
            <a:noAutofit/>
          </a:bodyPr>
          <a:lstStyle>
            <a:lvl1pPr marL="457200" lvl="0" indent="-228600" algn="l">
              <a:spcBef>
                <a:spcPts val="213"/>
              </a:spcBef>
              <a:spcAft>
                <a:spcPts val="0"/>
              </a:spcAft>
              <a:buClr>
                <a:srgbClr val="7F7F7F"/>
              </a:buClr>
              <a:buSzPts val="1067"/>
              <a:buFont typeface="Arial"/>
              <a:buNone/>
              <a:defRPr sz="1067">
                <a:solidFill>
                  <a:srgbClr val="7F7F7F"/>
                </a:solidFill>
                <a:latin typeface="Arial"/>
                <a:ea typeface="Arial"/>
                <a:cs typeface="Arial"/>
                <a:sym typeface="Arial"/>
              </a:defRPr>
            </a:lvl1pPr>
            <a:lvl2pPr marL="914400" lvl="1" indent="-228600" algn="l">
              <a:spcBef>
                <a:spcPts val="267"/>
              </a:spcBef>
              <a:spcAft>
                <a:spcPts val="0"/>
              </a:spcAft>
              <a:buClr>
                <a:schemeClr val="dk1"/>
              </a:buClr>
              <a:buSzPts val="1333"/>
              <a:buFont typeface="Arial"/>
              <a:buNone/>
              <a:defRPr sz="1333"/>
            </a:lvl2pPr>
            <a:lvl3pPr marL="1371600" lvl="2" indent="-228600" algn="l">
              <a:spcBef>
                <a:spcPts val="267"/>
              </a:spcBef>
              <a:spcAft>
                <a:spcPts val="0"/>
              </a:spcAft>
              <a:buClr>
                <a:schemeClr val="dk1"/>
              </a:buClr>
              <a:buSzPts val="1333"/>
              <a:buFont typeface="Arial"/>
              <a:buNone/>
              <a:defRPr sz="1333"/>
            </a:lvl3pPr>
            <a:lvl4pPr marL="1828800" lvl="3" indent="-228600" algn="l">
              <a:spcBef>
                <a:spcPts val="267"/>
              </a:spcBef>
              <a:spcAft>
                <a:spcPts val="0"/>
              </a:spcAft>
              <a:buClr>
                <a:schemeClr val="dk1"/>
              </a:buClr>
              <a:buSzPts val="1333"/>
              <a:buFont typeface="Arial"/>
              <a:buNone/>
              <a:defRPr sz="1333"/>
            </a:lvl4pPr>
            <a:lvl5pPr marL="2286000" lvl="4" indent="-228600" algn="l">
              <a:spcBef>
                <a:spcPts val="267"/>
              </a:spcBef>
              <a:spcAft>
                <a:spcPts val="0"/>
              </a:spcAft>
              <a:buClr>
                <a:schemeClr val="dk1"/>
              </a:buClr>
              <a:buSzPts val="1333"/>
              <a:buFont typeface="Arial"/>
              <a:buNone/>
              <a:defRPr sz="1333"/>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3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 name="Google Shape;30;p32"/>
          <p:cNvSpPr txBox="1">
            <a:spLocks noGrp="1"/>
          </p:cNvSpPr>
          <p:nvPr>
            <p:ph type="dt" idx="10"/>
          </p:nvPr>
        </p:nvSpPr>
        <p:spPr>
          <a:xfrm>
            <a:off x="254000" y="6603800"/>
            <a:ext cx="1422400" cy="16428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2"/>
          <p:cNvSpPr txBox="1">
            <a:spLocks noGrp="1"/>
          </p:cNvSpPr>
          <p:nvPr>
            <p:ph type="ftr" idx="11"/>
          </p:nvPr>
        </p:nvSpPr>
        <p:spPr>
          <a:xfrm>
            <a:off x="1676400" y="6603800"/>
            <a:ext cx="5775960" cy="1642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2"/>
          <p:cNvSpPr txBox="1">
            <a:spLocks noGrp="1"/>
          </p:cNvSpPr>
          <p:nvPr>
            <p:ph type="sldNum" idx="12"/>
          </p:nvPr>
        </p:nvSpPr>
        <p:spPr>
          <a:xfrm>
            <a:off x="6753070" y="6603800"/>
            <a:ext cx="1933731" cy="16428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
        <p:nvSpPr>
          <p:cNvPr id="33" name="Google Shape;33;p32"/>
          <p:cNvSpPr txBox="1"/>
          <p:nvPr/>
        </p:nvSpPr>
        <p:spPr>
          <a:xfrm>
            <a:off x="7351777" y="6534594"/>
            <a:ext cx="1691991" cy="274639"/>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pl-PL" sz="1333" b="1">
                <a:solidFill>
                  <a:srgbClr val="3E556E"/>
                </a:solidFill>
                <a:latin typeface="Arial"/>
                <a:ea typeface="Arial"/>
                <a:cs typeface="Arial"/>
                <a:sym typeface="Arial"/>
              </a:rPr>
              <a:t>exoplanets.nasa.gov</a:t>
            </a:r>
            <a:endParaRPr sz="1333" b="1">
              <a:solidFill>
                <a:srgbClr val="3E556E"/>
              </a:solidFill>
              <a:latin typeface="Arial"/>
              <a:ea typeface="Arial"/>
              <a:cs typeface="Arial"/>
              <a:sym typeface="Arial"/>
            </a:endParaRPr>
          </a:p>
        </p:txBody>
      </p:sp>
    </p:spTree>
    <p:extLst>
      <p:ext uri="{BB962C8B-B14F-4D97-AF65-F5344CB8AC3E}">
        <p14:creationId xmlns:p14="http://schemas.microsoft.com/office/powerpoint/2010/main" val="240092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623888" y="1709739"/>
            <a:ext cx="7886700" cy="2852737"/>
          </a:xfrm>
        </p:spPr>
        <p:txBody>
          <a:bodyPr anchor="b"/>
          <a:lstStyle>
            <a:lvl1pPr>
              <a:defRPr sz="4500"/>
            </a:lvl1pPr>
          </a:lstStyle>
          <a:p>
            <a:r>
              <a:rPr lang="pl-PL"/>
              <a:t>Kliknij, aby edytować styl</a:t>
            </a:r>
          </a:p>
        </p:txBody>
      </p:sp>
      <p:sp>
        <p:nvSpPr>
          <p:cNvPr id="3" name="Symbol zastępczy tekstu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A0DFA02E-11E7-4CFD-BD37-417F2645F0B4}" type="datetimeFigureOut">
              <a:rPr lang="pl-PL" smtClean="0"/>
              <a:t>08.02.2024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16426E2-B5A0-440C-9888-9D1E357FEB13}" type="slidenum">
              <a:rPr lang="pl-PL" smtClean="0"/>
              <a:t>‹#›</a:t>
            </a:fld>
            <a:endParaRPr lang="pl-PL"/>
          </a:p>
        </p:txBody>
      </p:sp>
    </p:spTree>
    <p:extLst>
      <p:ext uri="{BB962C8B-B14F-4D97-AF65-F5344CB8AC3E}">
        <p14:creationId xmlns:p14="http://schemas.microsoft.com/office/powerpoint/2010/main" val="1803600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286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291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A0DFA02E-11E7-4CFD-BD37-417F2645F0B4}" type="datetimeFigureOut">
              <a:rPr lang="pl-PL" smtClean="0"/>
              <a:t>08.02.2024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16426E2-B5A0-440C-9888-9D1E357FEB13}" type="slidenum">
              <a:rPr lang="pl-PL" smtClean="0"/>
              <a:t>‹#›</a:t>
            </a:fld>
            <a:endParaRPr lang="pl-PL"/>
          </a:p>
        </p:txBody>
      </p:sp>
    </p:spTree>
    <p:extLst>
      <p:ext uri="{BB962C8B-B14F-4D97-AF65-F5344CB8AC3E}">
        <p14:creationId xmlns:p14="http://schemas.microsoft.com/office/powerpoint/2010/main" val="2612758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629841" y="365126"/>
            <a:ext cx="7886700" cy="1325563"/>
          </a:xfrm>
        </p:spPr>
        <p:txBody>
          <a:bodyPr/>
          <a:lstStyle/>
          <a:p>
            <a:r>
              <a:rPr lang="pl-PL"/>
              <a:t>Kliknij, aby edytować styl</a:t>
            </a:r>
          </a:p>
        </p:txBody>
      </p:sp>
      <p:sp>
        <p:nvSpPr>
          <p:cNvPr id="3" name="Symbol zastępczy tekstu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4" name="Symbol zastępczy zawartości 3"/>
          <p:cNvSpPr>
            <a:spLocks noGrp="1"/>
          </p:cNvSpPr>
          <p:nvPr>
            <p:ph sz="half" idx="2"/>
          </p:nvPr>
        </p:nvSpPr>
        <p:spPr>
          <a:xfrm>
            <a:off x="629842" y="2505075"/>
            <a:ext cx="3868340"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6" name="Symbol zastępczy zawartości 5"/>
          <p:cNvSpPr>
            <a:spLocks noGrp="1"/>
          </p:cNvSpPr>
          <p:nvPr>
            <p:ph sz="quarter" idx="4"/>
          </p:nvPr>
        </p:nvSpPr>
        <p:spPr>
          <a:xfrm>
            <a:off x="4629150" y="2505075"/>
            <a:ext cx="3887391"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A0DFA02E-11E7-4CFD-BD37-417F2645F0B4}" type="datetimeFigureOut">
              <a:rPr lang="pl-PL" smtClean="0"/>
              <a:t>08.02.2024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316426E2-B5A0-440C-9888-9D1E357FEB13}" type="slidenum">
              <a:rPr lang="pl-PL" smtClean="0"/>
              <a:t>‹#›</a:t>
            </a:fld>
            <a:endParaRPr lang="pl-PL"/>
          </a:p>
        </p:txBody>
      </p:sp>
    </p:spTree>
    <p:extLst>
      <p:ext uri="{BB962C8B-B14F-4D97-AF65-F5344CB8AC3E}">
        <p14:creationId xmlns:p14="http://schemas.microsoft.com/office/powerpoint/2010/main" val="3581047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A0DFA02E-11E7-4CFD-BD37-417F2645F0B4}" type="datetimeFigureOut">
              <a:rPr lang="pl-PL" smtClean="0"/>
              <a:t>08.02.2024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316426E2-B5A0-440C-9888-9D1E357FEB13}" type="slidenum">
              <a:rPr lang="pl-PL" smtClean="0"/>
              <a:t>‹#›</a:t>
            </a:fld>
            <a:endParaRPr lang="pl-PL"/>
          </a:p>
        </p:txBody>
      </p:sp>
    </p:spTree>
    <p:extLst>
      <p:ext uri="{BB962C8B-B14F-4D97-AF65-F5344CB8AC3E}">
        <p14:creationId xmlns:p14="http://schemas.microsoft.com/office/powerpoint/2010/main" val="3971197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A0DFA02E-11E7-4CFD-BD37-417F2645F0B4}" type="datetimeFigureOut">
              <a:rPr lang="pl-PL" smtClean="0"/>
              <a:t>08.02.2024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316426E2-B5A0-440C-9888-9D1E357FEB13}" type="slidenum">
              <a:rPr lang="pl-PL" smtClean="0"/>
              <a:t>‹#›</a:t>
            </a:fld>
            <a:endParaRPr lang="pl-PL"/>
          </a:p>
        </p:txBody>
      </p:sp>
    </p:spTree>
    <p:extLst>
      <p:ext uri="{BB962C8B-B14F-4D97-AF65-F5344CB8AC3E}">
        <p14:creationId xmlns:p14="http://schemas.microsoft.com/office/powerpoint/2010/main" val="1552580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29841" y="457200"/>
            <a:ext cx="2949178" cy="1600200"/>
          </a:xfrm>
        </p:spPr>
        <p:txBody>
          <a:bodyPr anchor="b"/>
          <a:lstStyle>
            <a:lvl1pPr>
              <a:defRPr sz="2400"/>
            </a:lvl1pPr>
          </a:lstStyle>
          <a:p>
            <a:r>
              <a:rPr lang="pl-PL"/>
              <a:t>Kliknij, aby edytować styl</a:t>
            </a:r>
          </a:p>
        </p:txBody>
      </p:sp>
      <p:sp>
        <p:nvSpPr>
          <p:cNvPr id="3" name="Symbol zastępczy zawartości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A0DFA02E-11E7-4CFD-BD37-417F2645F0B4}" type="datetimeFigureOut">
              <a:rPr lang="pl-PL" smtClean="0"/>
              <a:t>08.02.2024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16426E2-B5A0-440C-9888-9D1E357FEB13}" type="slidenum">
              <a:rPr lang="pl-PL" smtClean="0"/>
              <a:t>‹#›</a:t>
            </a:fld>
            <a:endParaRPr lang="pl-PL"/>
          </a:p>
        </p:txBody>
      </p:sp>
    </p:spTree>
    <p:extLst>
      <p:ext uri="{BB962C8B-B14F-4D97-AF65-F5344CB8AC3E}">
        <p14:creationId xmlns:p14="http://schemas.microsoft.com/office/powerpoint/2010/main" val="4258116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29841" y="457200"/>
            <a:ext cx="2949178" cy="1600200"/>
          </a:xfrm>
        </p:spPr>
        <p:txBody>
          <a:bodyPr anchor="b"/>
          <a:lstStyle>
            <a:lvl1pPr>
              <a:defRPr sz="2400"/>
            </a:lvl1pPr>
          </a:lstStyle>
          <a:p>
            <a:r>
              <a:rPr lang="pl-PL"/>
              <a:t>Kliknij, aby edytować styl</a:t>
            </a:r>
          </a:p>
        </p:txBody>
      </p:sp>
      <p:sp>
        <p:nvSpPr>
          <p:cNvPr id="3" name="Symbol zastępczy obrazu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4" name="Symbol zastępczy tekst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A0DFA02E-11E7-4CFD-BD37-417F2645F0B4}" type="datetimeFigureOut">
              <a:rPr lang="pl-PL" smtClean="0"/>
              <a:t>08.02.2024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16426E2-B5A0-440C-9888-9D1E357FEB13}" type="slidenum">
              <a:rPr lang="pl-PL" smtClean="0"/>
              <a:t>‹#›</a:t>
            </a:fld>
            <a:endParaRPr lang="pl-PL"/>
          </a:p>
        </p:txBody>
      </p:sp>
    </p:spTree>
    <p:extLst>
      <p:ext uri="{BB962C8B-B14F-4D97-AF65-F5344CB8AC3E}">
        <p14:creationId xmlns:p14="http://schemas.microsoft.com/office/powerpoint/2010/main" val="2139220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0DFA02E-11E7-4CFD-BD37-417F2645F0B4}" type="datetimeFigureOut">
              <a:rPr lang="pl-PL" smtClean="0"/>
              <a:t>08.02.2024</a:t>
            </a:fld>
            <a:endParaRPr lang="pl-PL"/>
          </a:p>
        </p:txBody>
      </p:sp>
      <p:sp>
        <p:nvSpPr>
          <p:cNvPr id="5" name="Symbol zastępczy stopki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16426E2-B5A0-440C-9888-9D1E357FEB13}" type="slidenum">
              <a:rPr lang="pl-PL" smtClean="0"/>
              <a:t>‹#›</a:t>
            </a:fld>
            <a:endParaRPr lang="pl-PL"/>
          </a:p>
        </p:txBody>
      </p:sp>
    </p:spTree>
    <p:extLst>
      <p:ext uri="{BB962C8B-B14F-4D97-AF65-F5344CB8AC3E}">
        <p14:creationId xmlns:p14="http://schemas.microsoft.com/office/powerpoint/2010/main" val="259010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8FBF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pl-PL"/>
              <a:t>Kliknij, aby edytować styl wzorca tytułu</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pl-P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pl-P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4E434E34-549A-444C-87BE-7B21CBEF7628}" type="slidenum">
              <a:rPr lang="pl-PL" altLang="pl-PL">
                <a:cs typeface="Arial" panose="020B0604020202020204" pitchFamily="34" charset="0"/>
              </a:rPr>
              <a:pPr fontAlgn="base">
                <a:spcBef>
                  <a:spcPct val="0"/>
                </a:spcBef>
                <a:spcAft>
                  <a:spcPct val="0"/>
                </a:spcAft>
              </a:pPr>
              <a:t>‹#›</a:t>
            </a:fld>
            <a:endParaRPr lang="pl-PL" altLang="pl-PL">
              <a:cs typeface="Arial" panose="020B0604020202020204" pitchFamily="34" charset="0"/>
            </a:endParaRPr>
          </a:p>
        </p:txBody>
      </p:sp>
    </p:spTree>
    <p:extLst>
      <p:ext uri="{BB962C8B-B14F-4D97-AF65-F5344CB8AC3E}">
        <p14:creationId xmlns:p14="http://schemas.microsoft.com/office/powerpoint/2010/main" val="8485243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pm"/><Relationship Id="rId1" Type="http://schemas.openxmlformats.org/officeDocument/2006/relationships/slideLayout" Target="../slideLayouts/slideLayout13.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2.bin"/><Relationship Id="rId2" Type="http://schemas.openxmlformats.org/officeDocument/2006/relationships/image" Target="../media/image41.gif"/><Relationship Id="rId1" Type="http://schemas.openxmlformats.org/officeDocument/2006/relationships/slideLayout" Target="../slideLayouts/slideLayout13.xml"/><Relationship Id="rId6" Type="http://schemas.openxmlformats.org/officeDocument/2006/relationships/image" Target="../media/image45.bin"/><Relationship Id="rId5" Type="http://schemas.openxmlformats.org/officeDocument/2006/relationships/image" Target="../media/image44.jp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7.bin"/><Relationship Id="rId2" Type="http://schemas.openxmlformats.org/officeDocument/2006/relationships/image" Target="../media/image46.png"/><Relationship Id="rId1" Type="http://schemas.openxmlformats.org/officeDocument/2006/relationships/slideLayout" Target="../slideLayouts/slideLayout13.xml"/><Relationship Id="rId4" Type="http://schemas.openxmlformats.org/officeDocument/2006/relationships/image" Target="../media/image48.gif"/></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3.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7.jpg"/><Relationship Id="rId4" Type="http://schemas.openxmlformats.org/officeDocument/2006/relationships/image" Target="../media/image56.jp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hyperlink" Target="https://www.youtube.com/watch?v=6-7OTW56C-w"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73.jpg"/><Relationship Id="rId4" Type="http://schemas.openxmlformats.org/officeDocument/2006/relationships/image" Target="../media/image72.jpg"/></Relationships>
</file>

<file path=ppt/slides/_rels/slide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gif"/></Relationships>
</file>

<file path=ppt/slides/_rels/slide4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3.xml"/><Relationship Id="rId4" Type="http://schemas.openxmlformats.org/officeDocument/2006/relationships/hyperlink" Target="https://en.wikipedia.org/wiki/Fingers_of_God"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695450" y="142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defRPr/>
            </a:pPr>
            <a:endParaRPr lang="pl-PL" altLang="pl-PL" sz="1800">
              <a:solidFill>
                <a:srgbClr val="000000"/>
              </a:solidFill>
              <a:cs typeface="Arial" panose="020B0604020202020204" pitchFamily="34" charset="0"/>
            </a:endParaRPr>
          </a:p>
        </p:txBody>
      </p:sp>
      <p:pic>
        <p:nvPicPr>
          <p:cNvPr id="16387" name="Picture 4" descr="logoUM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81" y="5528029"/>
            <a:ext cx="887059" cy="88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5"/>
          <p:cNvSpPr>
            <a:spLocks noChangeArrowheads="1"/>
          </p:cNvSpPr>
          <p:nvPr/>
        </p:nvSpPr>
        <p:spPr bwMode="auto">
          <a:xfrm>
            <a:off x="-3175" y="4824569"/>
            <a:ext cx="9144000" cy="159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lnSpc>
                <a:spcPct val="80000"/>
              </a:lnSpc>
              <a:spcAft>
                <a:spcPct val="0"/>
              </a:spcAft>
              <a:buFontTx/>
              <a:buNone/>
              <a:defRPr/>
            </a:pPr>
            <a:r>
              <a:rPr lang="pl-PL" altLang="pl-PL" sz="2000" b="1" dirty="0">
                <a:solidFill>
                  <a:srgbClr val="FFFF66"/>
                </a:solidFill>
                <a:cs typeface="Arial" panose="020B0604020202020204" pitchFamily="34" charset="0"/>
              </a:rPr>
              <a:t>Katedra Dydaktyki Fizyki i Pracowania Pokazów Fizycznych</a:t>
            </a:r>
          </a:p>
          <a:p>
            <a:pPr algn="ctr" eaLnBrk="1" fontAlgn="base" hangingPunct="1">
              <a:lnSpc>
                <a:spcPct val="80000"/>
              </a:lnSpc>
              <a:spcAft>
                <a:spcPct val="0"/>
              </a:spcAft>
              <a:buFontTx/>
              <a:buNone/>
              <a:defRPr/>
            </a:pPr>
            <a:r>
              <a:rPr lang="pl-PL" altLang="pl-PL" sz="2000" b="1" dirty="0">
                <a:solidFill>
                  <a:srgbClr val="FFFF66"/>
                </a:solidFill>
                <a:cs typeface="Arial" panose="020B0604020202020204" pitchFamily="34" charset="0"/>
              </a:rPr>
              <a:t>Instytut Fizyki, UMK Toruń</a:t>
            </a:r>
          </a:p>
          <a:p>
            <a:pPr algn="ctr" eaLnBrk="1" fontAlgn="base" hangingPunct="1">
              <a:lnSpc>
                <a:spcPct val="80000"/>
              </a:lnSpc>
              <a:spcAft>
                <a:spcPts val="600"/>
              </a:spcAft>
              <a:buFontTx/>
              <a:buNone/>
              <a:defRPr/>
            </a:pPr>
            <a:r>
              <a:rPr lang="pl-PL" altLang="pl-PL" sz="2000" b="1" dirty="0">
                <a:solidFill>
                  <a:srgbClr val="FFFF66"/>
                </a:solidFill>
                <a:cs typeface="Arial" panose="020B0604020202020204" pitchFamily="34" charset="0"/>
              </a:rPr>
              <a:t>02.2024 r.</a:t>
            </a:r>
            <a:endParaRPr lang="pl-PL" altLang="pl-PL" sz="2400" b="1" dirty="0">
              <a:solidFill>
                <a:srgbClr val="FFFF66"/>
              </a:solidFill>
              <a:cs typeface="Arial" panose="020B0604020202020204" pitchFamily="34" charset="0"/>
            </a:endParaRPr>
          </a:p>
          <a:p>
            <a:pPr algn="ctr" eaLnBrk="1" fontAlgn="base" hangingPunct="1">
              <a:lnSpc>
                <a:spcPct val="80000"/>
              </a:lnSpc>
              <a:spcAft>
                <a:spcPct val="0"/>
              </a:spcAft>
              <a:buFontTx/>
              <a:buNone/>
              <a:defRPr/>
            </a:pPr>
            <a:r>
              <a:rPr lang="pl-PL" altLang="pl-PL" sz="2000" b="1" dirty="0">
                <a:solidFill>
                  <a:srgbClr val="00FFFF"/>
                </a:solidFill>
                <a:cs typeface="Arial" panose="020B0604020202020204" pitchFamily="34" charset="0"/>
              </a:rPr>
              <a:t>Grzegorz Karwasz, </a:t>
            </a:r>
          </a:p>
          <a:p>
            <a:pPr algn="ctr" eaLnBrk="1" fontAlgn="base" hangingPunct="1">
              <a:lnSpc>
                <a:spcPct val="80000"/>
              </a:lnSpc>
              <a:spcAft>
                <a:spcPct val="0"/>
              </a:spcAft>
              <a:buFontTx/>
              <a:buNone/>
              <a:defRPr/>
            </a:pPr>
            <a:r>
              <a:rPr lang="pl-PL" altLang="pl-PL" sz="2000" b="1" dirty="0">
                <a:solidFill>
                  <a:srgbClr val="00FFFF"/>
                </a:solidFill>
                <a:cs typeface="Arial" panose="020B0604020202020204" pitchFamily="34" charset="0"/>
              </a:rPr>
              <a:t> Kamil </a:t>
            </a:r>
            <a:r>
              <a:rPr lang="pl-PL" altLang="pl-PL" sz="2000" b="1" dirty="0" err="1">
                <a:solidFill>
                  <a:srgbClr val="00FFFF"/>
                </a:solidFill>
                <a:cs typeface="Arial" panose="020B0604020202020204" pitchFamily="34" charset="0"/>
              </a:rPr>
              <a:t>Fedus</a:t>
            </a:r>
            <a:r>
              <a:rPr lang="pl-PL" altLang="pl-PL" sz="2000" b="1" dirty="0">
                <a:solidFill>
                  <a:srgbClr val="00FFFF"/>
                </a:solidFill>
                <a:cs typeface="Arial" panose="020B0604020202020204" pitchFamily="34" charset="0"/>
              </a:rPr>
              <a:t>, Mikołaj </a:t>
            </a:r>
            <a:r>
              <a:rPr lang="pl-PL" altLang="pl-PL" sz="2000" b="1" dirty="0" err="1">
                <a:solidFill>
                  <a:srgbClr val="00FFFF"/>
                </a:solidFill>
                <a:cs typeface="Arial" panose="020B0604020202020204" pitchFamily="34" charset="0"/>
              </a:rPr>
              <a:t>Karawacki</a:t>
            </a:r>
            <a:r>
              <a:rPr lang="pl-PL" altLang="pl-PL" sz="2000" b="1" dirty="0">
                <a:solidFill>
                  <a:srgbClr val="00FFFF"/>
                </a:solidFill>
                <a:cs typeface="Arial" panose="020B0604020202020204" pitchFamily="34" charset="0"/>
              </a:rPr>
              <a:t>, Andrzej Karbowski,</a:t>
            </a:r>
          </a:p>
          <a:p>
            <a:pPr algn="ctr" eaLnBrk="1" fontAlgn="base" hangingPunct="1">
              <a:lnSpc>
                <a:spcPct val="80000"/>
              </a:lnSpc>
              <a:spcAft>
                <a:spcPct val="0"/>
              </a:spcAft>
              <a:buFontTx/>
              <a:buNone/>
              <a:defRPr/>
            </a:pPr>
            <a:r>
              <a:rPr lang="pl-PL" altLang="pl-PL" sz="2000" b="1" dirty="0">
                <a:solidFill>
                  <a:srgbClr val="00FFFF"/>
                </a:solidFill>
                <a:cs typeface="Arial" panose="020B0604020202020204" pitchFamily="34" charset="0"/>
              </a:rPr>
              <a:t>Waldemar </a:t>
            </a:r>
            <a:r>
              <a:rPr lang="pl-PL" altLang="pl-PL" sz="2000" b="1" dirty="0" err="1">
                <a:solidFill>
                  <a:srgbClr val="00FFFF"/>
                </a:solidFill>
                <a:cs typeface="Arial" panose="020B0604020202020204" pitchFamily="34" charset="0"/>
              </a:rPr>
              <a:t>Krychowiak</a:t>
            </a:r>
            <a:r>
              <a:rPr lang="pl-PL" altLang="pl-PL" sz="2000" b="1" dirty="0">
                <a:solidFill>
                  <a:srgbClr val="00FFFF"/>
                </a:solidFill>
                <a:cs typeface="Arial" panose="020B0604020202020204" pitchFamily="34" charset="0"/>
              </a:rPr>
              <a:t>, Krzysztof Rochowicz</a:t>
            </a:r>
            <a:br>
              <a:rPr lang="pl-PL" altLang="pl-PL" sz="2000" b="1" dirty="0">
                <a:solidFill>
                  <a:srgbClr val="000000"/>
                </a:solidFill>
                <a:cs typeface="Arial" panose="020B0604020202020204" pitchFamily="34" charset="0"/>
              </a:rPr>
            </a:br>
            <a:endParaRPr lang="en-GB" altLang="pl-PL" sz="2000" b="1" dirty="0">
              <a:solidFill>
                <a:srgbClr val="000000"/>
              </a:solidFill>
              <a:cs typeface="Arial" panose="020B0604020202020204" pitchFamily="34" charset="0"/>
            </a:endParaRPr>
          </a:p>
        </p:txBody>
      </p:sp>
      <p:pic>
        <p:nvPicPr>
          <p:cNvPr id="1638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7573" y="5618778"/>
            <a:ext cx="812577" cy="9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Prostokąt 3"/>
          <p:cNvSpPr>
            <a:spLocks noChangeArrowheads="1"/>
          </p:cNvSpPr>
          <p:nvPr/>
        </p:nvSpPr>
        <p:spPr bwMode="auto">
          <a:xfrm>
            <a:off x="611188" y="3267968"/>
            <a:ext cx="82089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base" hangingPunct="1">
              <a:spcBef>
                <a:spcPct val="0"/>
              </a:spcBef>
              <a:spcAft>
                <a:spcPct val="0"/>
              </a:spcAft>
              <a:buFontTx/>
              <a:buNone/>
            </a:pPr>
            <a:r>
              <a:rPr lang="pl-PL" altLang="pl-PL" sz="4000" b="1" dirty="0">
                <a:solidFill>
                  <a:srgbClr val="FFC000"/>
                </a:solidFill>
                <a:latin typeface="Verdana" panose="020B0604030504040204" pitchFamily="34" charset="0"/>
                <a:cs typeface="Arial" panose="020B0604020202020204" pitchFamily="34" charset="0"/>
              </a:rPr>
              <a:t>Czy istnieje życie</a:t>
            </a:r>
          </a:p>
          <a:p>
            <a:pPr algn="ctr" eaLnBrk="1" fontAlgn="base" hangingPunct="1">
              <a:spcBef>
                <a:spcPct val="0"/>
              </a:spcBef>
              <a:spcAft>
                <a:spcPct val="0"/>
              </a:spcAft>
              <a:buFontTx/>
              <a:buNone/>
            </a:pPr>
            <a:r>
              <a:rPr lang="pl-PL" altLang="pl-PL" sz="4000" b="1" dirty="0">
                <a:solidFill>
                  <a:srgbClr val="FFC000"/>
                </a:solidFill>
                <a:latin typeface="Verdana" panose="020B0604030504040204" pitchFamily="34" charset="0"/>
                <a:cs typeface="Arial" panose="020B0604020202020204" pitchFamily="34" charset="0"/>
              </a:rPr>
              <a:t>na innych planetach?</a:t>
            </a:r>
          </a:p>
        </p:txBody>
      </p:sp>
      <p:pic>
        <p:nvPicPr>
          <p:cNvPr id="5" name="Obraz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6396" y="277095"/>
            <a:ext cx="2197426" cy="2856653"/>
          </a:xfrm>
          <a:prstGeom prst="rect">
            <a:avLst/>
          </a:prstGeom>
        </p:spPr>
      </p:pic>
      <p:pic>
        <p:nvPicPr>
          <p:cNvPr id="6" name="Obraz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3351" y="277095"/>
            <a:ext cx="2197425" cy="2856653"/>
          </a:xfrm>
          <a:prstGeom prst="rect">
            <a:avLst/>
          </a:prstGeom>
        </p:spPr>
      </p:pic>
      <p:pic>
        <p:nvPicPr>
          <p:cNvPr id="7" name="Obraz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441" y="277095"/>
            <a:ext cx="2197426" cy="2856653"/>
          </a:xfrm>
          <a:prstGeom prst="rect">
            <a:avLst/>
          </a:prstGeom>
        </p:spPr>
      </p:pic>
      <p:sp>
        <p:nvSpPr>
          <p:cNvPr id="2" name="pole tekstowe 1"/>
          <p:cNvSpPr txBox="1"/>
          <p:nvPr/>
        </p:nvSpPr>
        <p:spPr>
          <a:xfrm rot="16200000">
            <a:off x="7093945" y="1714890"/>
            <a:ext cx="2270500" cy="369332"/>
          </a:xfrm>
          <a:prstGeom prst="rect">
            <a:avLst/>
          </a:prstGeom>
          <a:noFill/>
        </p:spPr>
        <p:txBody>
          <a:bodyPr wrap="square" rtlCol="0">
            <a:spAutoFit/>
          </a:bodyPr>
          <a:lstStyle/>
          <a:p>
            <a:r>
              <a:rPr lang="pl-PL" dirty="0"/>
              <a:t>Rys. Leonardo AI</a:t>
            </a:r>
          </a:p>
        </p:txBody>
      </p:sp>
    </p:spTree>
    <p:extLst>
      <p:ext uri="{BB962C8B-B14F-4D97-AF65-F5344CB8AC3E}">
        <p14:creationId xmlns:p14="http://schemas.microsoft.com/office/powerpoint/2010/main" val="387469282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10" descr="Doodle for Nicolaus Copernicus">
            <a:extLst>
              <a:ext uri="{FF2B5EF4-FFF2-40B4-BE49-F238E27FC236}">
                <a16:creationId xmlns:a16="http://schemas.microsoft.com/office/drawing/2014/main" id="{F9D81AFD-375C-AA9A-A59D-28A6DD5A0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0"/>
            <a:ext cx="406717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a:extLst>
              <a:ext uri="{FF2B5EF4-FFF2-40B4-BE49-F238E27FC236}">
                <a16:creationId xmlns:a16="http://schemas.microsoft.com/office/drawing/2014/main" id="{DFFB98E5-901E-DB5F-1959-1E1B982E0473}"/>
              </a:ext>
            </a:extLst>
          </p:cNvPr>
          <p:cNvSpPr>
            <a:spLocks noGrp="1" noChangeArrowheads="1"/>
          </p:cNvSpPr>
          <p:nvPr>
            <p:ph type="title"/>
          </p:nvPr>
        </p:nvSpPr>
        <p:spPr>
          <a:xfrm>
            <a:off x="-1331913" y="188913"/>
            <a:ext cx="8229601" cy="1143000"/>
          </a:xfrm>
        </p:spPr>
        <p:txBody>
          <a:bodyPr/>
          <a:lstStyle/>
          <a:p>
            <a:r>
              <a:rPr lang="it-IT" altLang="it-IT" sz="3600"/>
              <a:t>I due sistemi più grandi
</a:t>
            </a:r>
            <a:endParaRPr lang="en-AU" altLang="it-IT" sz="3600"/>
          </a:p>
        </p:txBody>
      </p:sp>
      <p:pic>
        <p:nvPicPr>
          <p:cNvPr id="26628" name="Picture 5">
            <a:extLst>
              <a:ext uri="{FF2B5EF4-FFF2-40B4-BE49-F238E27FC236}">
                <a16:creationId xmlns:a16="http://schemas.microsoft.com/office/drawing/2014/main" id="{A85E70AF-D230-D014-21A8-258EFBC6BD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463" y="2781300"/>
            <a:ext cx="417671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6">
            <a:extLst>
              <a:ext uri="{FF2B5EF4-FFF2-40B4-BE49-F238E27FC236}">
                <a16:creationId xmlns:a16="http://schemas.microsoft.com/office/drawing/2014/main" id="{775FF4CC-A9E7-110A-1129-6B7A3C784FE7}"/>
              </a:ext>
            </a:extLst>
          </p:cNvPr>
          <p:cNvSpPr txBox="1">
            <a:spLocks noChangeArrowheads="1"/>
          </p:cNvSpPr>
          <p:nvPr/>
        </p:nvSpPr>
        <p:spPr bwMode="auto">
          <a:xfrm>
            <a:off x="323850" y="6308725"/>
            <a:ext cx="52324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t>Castello Brianza, 17.06.2011, </a:t>
            </a:r>
            <a:r>
              <a:rPr lang="it-IT" altLang="it-IT" sz="1800"/>
              <a:t>foto</a:t>
            </a:r>
            <a:r>
              <a:rPr lang="pl-PL" altLang="it-IT" sz="1800"/>
              <a:t> Maria Karwasz</a:t>
            </a:r>
            <a:endParaRPr lang="en-AU" altLang="it-IT" sz="1800"/>
          </a:p>
        </p:txBody>
      </p:sp>
      <p:pic>
        <p:nvPicPr>
          <p:cNvPr id="26630" name="Picture 7">
            <a:extLst>
              <a:ext uri="{FF2B5EF4-FFF2-40B4-BE49-F238E27FC236}">
                <a16:creationId xmlns:a16="http://schemas.microsoft.com/office/drawing/2014/main" id="{C55A92A0-BBAD-D334-5645-E41B42C97C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2852738"/>
            <a:ext cx="43561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Rectangle 11">
            <a:extLst>
              <a:ext uri="{FF2B5EF4-FFF2-40B4-BE49-F238E27FC236}">
                <a16:creationId xmlns:a16="http://schemas.microsoft.com/office/drawing/2014/main" id="{AF91548D-C9DD-0CA4-7E7B-C2CD165A5B70}"/>
              </a:ext>
            </a:extLst>
          </p:cNvPr>
          <p:cNvSpPr>
            <a:spLocks noChangeArrowheads="1"/>
          </p:cNvSpPr>
          <p:nvPr/>
        </p:nvSpPr>
        <p:spPr bwMode="auto">
          <a:xfrm>
            <a:off x="4787900" y="2303463"/>
            <a:ext cx="3990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000"/>
              <a:t>http</a:t>
            </a:r>
            <a:r>
              <a:rPr lang="en-AU" altLang="it-IT" sz="1000"/>
              <a:t>s://dribbble.com/shots/5780069-Doodle-for-Nicolaus-Copernicus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0A1E86E-5EB9-F463-2030-FB72F438C738}"/>
              </a:ext>
            </a:extLst>
          </p:cNvPr>
          <p:cNvSpPr>
            <a:spLocks noGrp="1" noChangeArrowheads="1"/>
          </p:cNvSpPr>
          <p:nvPr>
            <p:ph type="title"/>
          </p:nvPr>
        </p:nvSpPr>
        <p:spPr/>
        <p:txBody>
          <a:bodyPr/>
          <a:lstStyle/>
          <a:p>
            <a:r>
              <a:rPr lang="pl-PL" altLang="it-IT" sz="3200"/>
              <a:t>Uzasadnienie </a:t>
            </a:r>
            <a:r>
              <a:rPr lang="pl-PL" altLang="it-IT" sz="3200">
                <a:solidFill>
                  <a:srgbClr val="FF0000"/>
                </a:solidFill>
              </a:rPr>
              <a:t>trojakiego</a:t>
            </a:r>
            <a:r>
              <a:rPr lang="pl-PL" altLang="it-IT" sz="3200"/>
              <a:t> ruchu Ziemi</a:t>
            </a:r>
            <a:endParaRPr lang="en-AU" altLang="it-IT" sz="3200"/>
          </a:p>
        </p:txBody>
      </p:sp>
      <p:sp>
        <p:nvSpPr>
          <p:cNvPr id="30723" name="Rectangle 3">
            <a:extLst>
              <a:ext uri="{FF2B5EF4-FFF2-40B4-BE49-F238E27FC236}">
                <a16:creationId xmlns:a16="http://schemas.microsoft.com/office/drawing/2014/main" id="{ED78E5DC-FBAB-60AE-C489-C5186D9D821C}"/>
              </a:ext>
            </a:extLst>
          </p:cNvPr>
          <p:cNvSpPr>
            <a:spLocks noGrp="1" noChangeArrowheads="1"/>
          </p:cNvSpPr>
          <p:nvPr>
            <p:ph type="body" idx="1"/>
          </p:nvPr>
        </p:nvSpPr>
        <p:spPr>
          <a:xfrm>
            <a:off x="457200" y="1557338"/>
            <a:ext cx="8229600" cy="5589587"/>
          </a:xfrm>
        </p:spPr>
        <p:txBody>
          <a:bodyPr/>
          <a:lstStyle/>
          <a:p>
            <a:pPr>
              <a:buFontTx/>
              <a:buNone/>
            </a:pPr>
            <a:r>
              <a:rPr lang="pl-PL" altLang="it-IT" sz="2000"/>
              <a:t>W ogóle trzeba przyjąć, że jest on [ruch Ziemi] trojaki. Pierwszy, który Grecy – jak powiedzieliśmy – nazywają </a:t>
            </a:r>
            <a:r>
              <a:rPr lang="pl-PL" altLang="it-IT" sz="2000" i="1"/>
              <a:t>nychtomerinos</a:t>
            </a:r>
            <a:r>
              <a:rPr lang="pl-PL" altLang="it-IT" sz="2000"/>
              <a:t>, to jest ruchem noco-dziennym [dobowym], jest obrotem swoistym dla dnia i nocy, dokonującym się dookoła osi ziemskiej z zachodu na wschód, wobec czego ma się wrażenie, że świat obraca się w przeciwnym kierunku.</a:t>
            </a:r>
          </a:p>
          <a:p>
            <a:pPr>
              <a:buFontTx/>
              <a:buNone/>
            </a:pPr>
            <a:r>
              <a:rPr lang="pl-PL" altLang="it-IT" sz="2000"/>
              <a:t>Drugi jest roczny ruch środka Ziemi, który zakreśla koło zodiaku dookoła Słońca, również z zachodu na wschód, to jest za porządkiem znaków zwierzyńca, przebiegając – jak powiedzieliśmy – pomiędzy Wenus i Marsem wraz ze wszystkim, co do Ziemi należy [kwiaty, domy, ludzie].</a:t>
            </a:r>
          </a:p>
          <a:p>
            <a:pPr>
              <a:buFontTx/>
              <a:buNone/>
            </a:pPr>
            <a:r>
              <a:rPr lang="pl-PL" altLang="it-IT" sz="2000"/>
              <a:t>Z kolei zatem idzie ruch nachylenia jako trzeci ruch</a:t>
            </a:r>
          </a:p>
          <a:p>
            <a:pPr>
              <a:buFontTx/>
              <a:buNone/>
            </a:pPr>
            <a:endParaRPr lang="en-AU" altLang="it-IT" sz="2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a:extLst>
              <a:ext uri="{FF2B5EF4-FFF2-40B4-BE49-F238E27FC236}">
                <a16:creationId xmlns:a16="http://schemas.microsoft.com/office/drawing/2014/main" id="{0975E3D0-4D7B-2DF7-6D15-B4DD6D15C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88" y="3573463"/>
            <a:ext cx="76581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0EFE24E7-FA93-60BB-DE09-9CD7E404E9A3}"/>
              </a:ext>
            </a:extLst>
          </p:cNvPr>
          <p:cNvSpPr>
            <a:spLocks noGrp="1" noChangeArrowheads="1"/>
          </p:cNvSpPr>
          <p:nvPr>
            <p:ph type="ctrTitle"/>
          </p:nvPr>
        </p:nvSpPr>
        <p:spPr>
          <a:xfrm>
            <a:off x="215900" y="-242888"/>
            <a:ext cx="8928100" cy="1470026"/>
          </a:xfrm>
        </p:spPr>
        <p:txBody>
          <a:bodyPr anchor="ctr"/>
          <a:lstStyle/>
          <a:p>
            <a:pPr eaLnBrk="1" hangingPunct="1"/>
            <a:r>
              <a:rPr lang="pl-PL" altLang="it-IT" sz="3600" i="1"/>
              <a:t>De revolutionibus</a:t>
            </a:r>
            <a:endParaRPr lang="en-AU" altLang="it-IT" sz="4400"/>
          </a:p>
        </p:txBody>
      </p:sp>
      <p:sp>
        <p:nvSpPr>
          <p:cNvPr id="10244" name="Text Box 4">
            <a:extLst>
              <a:ext uri="{FF2B5EF4-FFF2-40B4-BE49-F238E27FC236}">
                <a16:creationId xmlns:a16="http://schemas.microsoft.com/office/drawing/2014/main" id="{FBAB44C1-4D06-2B3E-CCF9-4FEF3539474B}"/>
              </a:ext>
            </a:extLst>
          </p:cNvPr>
          <p:cNvSpPr txBox="1">
            <a:spLocks noChangeArrowheads="1"/>
          </p:cNvSpPr>
          <p:nvPr/>
        </p:nvSpPr>
        <p:spPr bwMode="auto">
          <a:xfrm>
            <a:off x="395288" y="6583363"/>
            <a:ext cx="74374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200">
                <a:solidFill>
                  <a:srgbClr val="003300"/>
                </a:solidFill>
              </a:rPr>
              <a:t>http://kpbc.umk.pl/dlibra/applet?content_url=/Content/40131/Licencje_039_09.djvu&amp;handler=djvu&amp;sec=false</a:t>
            </a:r>
          </a:p>
        </p:txBody>
      </p:sp>
      <p:sp>
        <p:nvSpPr>
          <p:cNvPr id="10245" name="Line 5">
            <a:extLst>
              <a:ext uri="{FF2B5EF4-FFF2-40B4-BE49-F238E27FC236}">
                <a16:creationId xmlns:a16="http://schemas.microsoft.com/office/drawing/2014/main" id="{872BF186-4444-A1B3-0A50-5BEDCA548C95}"/>
              </a:ext>
            </a:extLst>
          </p:cNvPr>
          <p:cNvSpPr>
            <a:spLocks noChangeShapeType="1"/>
          </p:cNvSpPr>
          <p:nvPr/>
        </p:nvSpPr>
        <p:spPr bwMode="auto">
          <a:xfrm>
            <a:off x="9080500" y="404813"/>
            <a:ext cx="3313113"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pic>
        <p:nvPicPr>
          <p:cNvPr id="195590" name="Picture 6">
            <a:extLst>
              <a:ext uri="{FF2B5EF4-FFF2-40B4-BE49-F238E27FC236}">
                <a16:creationId xmlns:a16="http://schemas.microsoft.com/office/drawing/2014/main" id="{3753EA89-AE22-85E8-29DC-B1637E36E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81075"/>
            <a:ext cx="763270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195590"/>
                                        </p:tgtEl>
                                      </p:cBhvr>
                                    </p:animEffect>
                                    <p:set>
                                      <p:cBhvr>
                                        <p:cTn id="7" dur="1" fill="hold">
                                          <p:stCondLst>
                                            <p:cond delay="499"/>
                                          </p:stCondLst>
                                        </p:cTn>
                                        <p:tgtEl>
                                          <p:spTgt spid="1955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CD971B-1328-467E-A088-8626586E2552}"/>
              </a:ext>
            </a:extLst>
          </p:cNvPr>
          <p:cNvSpPr>
            <a:spLocks noGrp="1"/>
          </p:cNvSpPr>
          <p:nvPr>
            <p:ph type="title"/>
          </p:nvPr>
        </p:nvSpPr>
        <p:spPr>
          <a:xfrm>
            <a:off x="457199" y="274638"/>
            <a:ext cx="8535751" cy="1143000"/>
          </a:xfrm>
        </p:spPr>
        <p:txBody>
          <a:bodyPr/>
          <a:lstStyle/>
          <a:p>
            <a:r>
              <a:rPr lang="pl-PL" sz="3600" dirty="0"/>
              <a:t>Układ Słoneczny: 8 planet i nieco więcej</a:t>
            </a:r>
            <a:endParaRPr lang="it-IT" sz="3600" dirty="0"/>
          </a:p>
        </p:txBody>
      </p:sp>
      <p:pic>
        <p:nvPicPr>
          <p:cNvPr id="5" name="Immagine 4">
            <a:extLst>
              <a:ext uri="{FF2B5EF4-FFF2-40B4-BE49-F238E27FC236}">
                <a16:creationId xmlns:a16="http://schemas.microsoft.com/office/drawing/2014/main" id="{63120309-8DD5-4D39-B7B6-E1A40C748C01}"/>
              </a:ext>
            </a:extLst>
          </p:cNvPr>
          <p:cNvPicPr>
            <a:picLocks noChangeAspect="1"/>
          </p:cNvPicPr>
          <p:nvPr/>
        </p:nvPicPr>
        <p:blipFill>
          <a:blip r:embed="rId2"/>
          <a:stretch>
            <a:fillRect/>
          </a:stretch>
        </p:blipFill>
        <p:spPr>
          <a:xfrm>
            <a:off x="341393" y="1844824"/>
            <a:ext cx="8651558" cy="1800200"/>
          </a:xfrm>
          <a:prstGeom prst="rect">
            <a:avLst/>
          </a:prstGeom>
        </p:spPr>
      </p:pic>
      <p:sp>
        <p:nvSpPr>
          <p:cNvPr id="7" name="CasellaDiTesto 6">
            <a:extLst>
              <a:ext uri="{FF2B5EF4-FFF2-40B4-BE49-F238E27FC236}">
                <a16:creationId xmlns:a16="http://schemas.microsoft.com/office/drawing/2014/main" id="{3B9BCF3B-8685-43E2-86E9-D909EA666494}"/>
              </a:ext>
            </a:extLst>
          </p:cNvPr>
          <p:cNvSpPr txBox="1"/>
          <p:nvPr/>
        </p:nvSpPr>
        <p:spPr>
          <a:xfrm>
            <a:off x="449425" y="4072210"/>
            <a:ext cx="8237375" cy="1446550"/>
          </a:xfrm>
          <a:prstGeom prst="rect">
            <a:avLst/>
          </a:prstGeom>
          <a:noFill/>
        </p:spPr>
        <p:txBody>
          <a:bodyPr wrap="square">
            <a:spAutoFit/>
          </a:bodyPr>
          <a:lstStyle/>
          <a:p>
            <a:r>
              <a:rPr lang="pl-PL" sz="2200" dirty="0"/>
              <a:t>Cztery planety </a:t>
            </a:r>
            <a:r>
              <a:rPr lang="it-IT" sz="2200" dirty="0"/>
              <a:t> ‘</a:t>
            </a:r>
            <a:r>
              <a:rPr lang="pl-PL" sz="2200" dirty="0"/>
              <a:t>wewnętrzne</a:t>
            </a:r>
            <a:r>
              <a:rPr lang="it-IT" sz="2200" dirty="0"/>
              <a:t>’ (0,38-2 AU), </a:t>
            </a:r>
            <a:r>
              <a:rPr lang="pl-PL" sz="2200" dirty="0"/>
              <a:t>ziemskie</a:t>
            </a:r>
            <a:r>
              <a:rPr lang="it-IT" sz="2200" dirty="0"/>
              <a:t> (</a:t>
            </a:r>
            <a:r>
              <a:rPr lang="pl-PL" sz="2200" dirty="0"/>
              <a:t>tzn. zbudowane z ciężkiej materii</a:t>
            </a:r>
            <a:r>
              <a:rPr lang="it-IT" sz="2200" dirty="0"/>
              <a:t>, 5g/cm</a:t>
            </a:r>
            <a:r>
              <a:rPr lang="it-IT" sz="2200" baseline="30000" dirty="0"/>
              <a:t>3</a:t>
            </a:r>
            <a:r>
              <a:rPr lang="it-IT" sz="2200" dirty="0"/>
              <a:t>)</a:t>
            </a:r>
          </a:p>
          <a:p>
            <a:endParaRPr lang="it-IT" sz="2200" dirty="0"/>
          </a:p>
          <a:p>
            <a:r>
              <a:rPr lang="pl-PL" sz="2200" dirty="0"/>
              <a:t>Cztery planety zewnętrzne</a:t>
            </a:r>
            <a:r>
              <a:rPr lang="it-IT" sz="2200" dirty="0"/>
              <a:t> (5 – 30 AU), </a:t>
            </a:r>
            <a:r>
              <a:rPr lang="it-IT" sz="2200" dirty="0" err="1"/>
              <a:t>gigant</a:t>
            </a:r>
            <a:r>
              <a:rPr lang="pl-PL" sz="2200" dirty="0"/>
              <a:t>y gazowe</a:t>
            </a:r>
            <a:endParaRPr lang="it-IT" sz="2200" dirty="0"/>
          </a:p>
        </p:txBody>
      </p:sp>
    </p:spTree>
    <p:extLst>
      <p:ext uri="{BB962C8B-B14F-4D97-AF65-F5344CB8AC3E}">
        <p14:creationId xmlns:p14="http://schemas.microsoft.com/office/powerpoint/2010/main" val="32095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0"/>
            <a:ext cx="6896100" cy="1043940"/>
          </a:xfrm>
        </p:spPr>
        <p:txBody>
          <a:bodyPr/>
          <a:lstStyle/>
          <a:p>
            <a:r>
              <a:rPr lang="pl-PL" b="1" dirty="0"/>
              <a:t>Czym jest planeta?</a:t>
            </a:r>
          </a:p>
        </p:txBody>
      </p:sp>
      <p:sp>
        <p:nvSpPr>
          <p:cNvPr id="3" name="Symbol zastępczy zawartości 2"/>
          <p:cNvSpPr>
            <a:spLocks noGrp="1"/>
          </p:cNvSpPr>
          <p:nvPr>
            <p:ph idx="1"/>
          </p:nvPr>
        </p:nvSpPr>
        <p:spPr>
          <a:xfrm>
            <a:off x="4842933" y="1600200"/>
            <a:ext cx="4154311" cy="4525963"/>
          </a:xfrm>
        </p:spPr>
        <p:txBody>
          <a:bodyPr/>
          <a:lstStyle/>
          <a:p>
            <a:pPr marL="0" indent="0">
              <a:buNone/>
            </a:pPr>
            <a:r>
              <a:rPr lang="pl-PL" i="1" u="sng" dirty="0"/>
              <a:t>Chat GPT:</a:t>
            </a:r>
          </a:p>
          <a:p>
            <a:pPr marL="0" indent="0">
              <a:buNone/>
            </a:pPr>
            <a:r>
              <a:rPr lang="pl-PL" b="1" dirty="0"/>
              <a:t>Planeta</a:t>
            </a:r>
            <a:r>
              <a:rPr lang="pl-PL" dirty="0"/>
              <a:t> to ciało niebieskie krążące wokół gwiazdy, mające kształt kulisty i takie, które oczyściło swoją orbitę z innych zanieczyszczeń.</a:t>
            </a:r>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43" y="3986180"/>
            <a:ext cx="4334933" cy="1870226"/>
          </a:xfrm>
          <a:prstGeom prst="rect">
            <a:avLst/>
          </a:prstGeo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84" y="1166939"/>
            <a:ext cx="4215252" cy="2696242"/>
          </a:xfrm>
          <a:prstGeom prst="rect">
            <a:avLst/>
          </a:prstGeom>
        </p:spPr>
      </p:pic>
      <p:sp>
        <p:nvSpPr>
          <p:cNvPr id="9" name="Strzałka w dół 8"/>
          <p:cNvSpPr/>
          <p:nvPr/>
        </p:nvSpPr>
        <p:spPr>
          <a:xfrm>
            <a:off x="457200" y="5326380"/>
            <a:ext cx="518160" cy="8991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ole tekstowe 9"/>
          <p:cNvSpPr txBox="1"/>
          <p:nvPr/>
        </p:nvSpPr>
        <p:spPr>
          <a:xfrm>
            <a:off x="716280" y="6187123"/>
            <a:ext cx="3449036" cy="369332"/>
          </a:xfrm>
          <a:prstGeom prst="rect">
            <a:avLst/>
          </a:prstGeom>
          <a:noFill/>
        </p:spPr>
        <p:txBody>
          <a:bodyPr wrap="square" rtlCol="0">
            <a:spAutoFit/>
          </a:bodyPr>
          <a:lstStyle/>
          <a:p>
            <a:r>
              <a:rPr lang="pl-PL" b="1" dirty="0"/>
              <a:t>5506 planet w 4064 układach</a:t>
            </a:r>
          </a:p>
        </p:txBody>
      </p:sp>
      <p:pic>
        <p:nvPicPr>
          <p:cNvPr id="11" name="Obraz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0" y="218249"/>
            <a:ext cx="1897380" cy="1897380"/>
          </a:xfrm>
          <a:prstGeom prst="rect">
            <a:avLst/>
          </a:prstGeom>
        </p:spPr>
      </p:pic>
    </p:spTree>
    <p:extLst>
      <p:ext uri="{BB962C8B-B14F-4D97-AF65-F5344CB8AC3E}">
        <p14:creationId xmlns:p14="http://schemas.microsoft.com/office/powerpoint/2010/main" val="1833586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BBF95E99-3B53-7BAD-CF54-44FFA4A472F8}"/>
              </a:ext>
            </a:extLst>
          </p:cNvPr>
          <p:cNvPicPr>
            <a:picLocks noChangeAspect="1"/>
          </p:cNvPicPr>
          <p:nvPr/>
        </p:nvPicPr>
        <p:blipFill>
          <a:blip r:embed="rId2"/>
          <a:stretch>
            <a:fillRect/>
          </a:stretch>
        </p:blipFill>
        <p:spPr>
          <a:xfrm>
            <a:off x="1090287" y="726433"/>
            <a:ext cx="6963426" cy="6105441"/>
          </a:xfrm>
          <a:prstGeom prst="rect">
            <a:avLst/>
          </a:prstGeom>
        </p:spPr>
      </p:pic>
      <p:pic>
        <p:nvPicPr>
          <p:cNvPr id="9" name="Obraz 8">
            <a:extLst>
              <a:ext uri="{FF2B5EF4-FFF2-40B4-BE49-F238E27FC236}">
                <a16:creationId xmlns:a16="http://schemas.microsoft.com/office/drawing/2014/main" id="{CE6A223D-FB66-4979-FAC0-CA0EA3B1CF38}"/>
              </a:ext>
            </a:extLst>
          </p:cNvPr>
          <p:cNvPicPr>
            <a:picLocks noChangeAspect="1"/>
          </p:cNvPicPr>
          <p:nvPr/>
        </p:nvPicPr>
        <p:blipFill>
          <a:blip r:embed="rId3"/>
          <a:stretch>
            <a:fillRect/>
          </a:stretch>
        </p:blipFill>
        <p:spPr>
          <a:xfrm>
            <a:off x="0" y="0"/>
            <a:ext cx="3102429" cy="752559"/>
          </a:xfrm>
          <a:prstGeom prst="rect">
            <a:avLst/>
          </a:prstGeom>
        </p:spPr>
      </p:pic>
    </p:spTree>
    <p:extLst>
      <p:ext uri="{BB962C8B-B14F-4D97-AF65-F5344CB8AC3E}">
        <p14:creationId xmlns:p14="http://schemas.microsoft.com/office/powerpoint/2010/main" val="2085273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62500" cy="6858000"/>
          </a:xfrm>
          <a:prstGeom prst="rect">
            <a:avLst/>
          </a:prstGeom>
        </p:spPr>
      </p:pic>
      <p:pic>
        <p:nvPicPr>
          <p:cNvPr id="6" name="Symbol zastępczy zawartości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89688" y="274638"/>
            <a:ext cx="1933575" cy="2638425"/>
          </a:xfrm>
        </p:spPr>
      </p:pic>
      <p:sp>
        <p:nvSpPr>
          <p:cNvPr id="7" name="Tytuł 6"/>
          <p:cNvSpPr>
            <a:spLocks noGrp="1"/>
          </p:cNvSpPr>
          <p:nvPr>
            <p:ph type="title"/>
          </p:nvPr>
        </p:nvSpPr>
        <p:spPr>
          <a:xfrm>
            <a:off x="4494147" y="3537411"/>
            <a:ext cx="4858232" cy="1655477"/>
          </a:xfrm>
        </p:spPr>
        <p:txBody>
          <a:bodyPr/>
          <a:lstStyle/>
          <a:p>
            <a:r>
              <a:rPr lang="pl-PL" b="1" dirty="0"/>
              <a:t>Aleksander </a:t>
            </a:r>
            <a:r>
              <a:rPr lang="pl-PL" b="1" dirty="0" err="1"/>
              <a:t>Wolszczan</a:t>
            </a:r>
            <a:br>
              <a:rPr lang="pl-PL" b="1" dirty="0"/>
            </a:br>
            <a:r>
              <a:rPr lang="pl-PL" dirty="0"/>
              <a:t> </a:t>
            </a:r>
            <a:r>
              <a:rPr lang="pl-PL" sz="3600" dirty="0"/>
              <a:t>(+D.Frail,1992)</a:t>
            </a:r>
          </a:p>
        </p:txBody>
      </p:sp>
      <p:pic>
        <p:nvPicPr>
          <p:cNvPr id="8" name="Obraz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7455" y="274637"/>
            <a:ext cx="1752519" cy="2638425"/>
          </a:xfrm>
          <a:prstGeom prst="rect">
            <a:avLst/>
          </a:prstGeom>
        </p:spPr>
      </p:pic>
      <p:pic>
        <p:nvPicPr>
          <p:cNvPr id="9" name="Obraz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5474" y="5736399"/>
            <a:ext cx="4458526" cy="1034899"/>
          </a:xfrm>
          <a:prstGeom prst="rect">
            <a:avLst/>
          </a:prstGeom>
        </p:spPr>
      </p:pic>
    </p:spTree>
    <p:extLst>
      <p:ext uri="{BB962C8B-B14F-4D97-AF65-F5344CB8AC3E}">
        <p14:creationId xmlns:p14="http://schemas.microsoft.com/office/powerpoint/2010/main" val="3608563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D60FF05A-E68B-F7C4-D1C2-53BF49B46F92}"/>
              </a:ext>
            </a:extLst>
          </p:cNvPr>
          <p:cNvPicPr>
            <a:picLocks noChangeAspect="1"/>
          </p:cNvPicPr>
          <p:nvPr/>
        </p:nvPicPr>
        <p:blipFill>
          <a:blip r:embed="rId2"/>
          <a:stretch>
            <a:fillRect/>
          </a:stretch>
        </p:blipFill>
        <p:spPr>
          <a:xfrm>
            <a:off x="0" y="207754"/>
            <a:ext cx="9144000" cy="6442491"/>
          </a:xfrm>
          <a:prstGeom prst="rect">
            <a:avLst/>
          </a:prstGeom>
        </p:spPr>
      </p:pic>
    </p:spTree>
    <p:extLst>
      <p:ext uri="{BB962C8B-B14F-4D97-AF65-F5344CB8AC3E}">
        <p14:creationId xmlns:p14="http://schemas.microsoft.com/office/powerpoint/2010/main" val="3145731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593214A7-2A87-25B4-B2F7-1C3810783757}"/>
              </a:ext>
            </a:extLst>
          </p:cNvPr>
          <p:cNvPicPr>
            <a:picLocks noChangeAspect="1"/>
          </p:cNvPicPr>
          <p:nvPr/>
        </p:nvPicPr>
        <p:blipFill>
          <a:blip r:embed="rId2"/>
          <a:stretch>
            <a:fillRect/>
          </a:stretch>
        </p:blipFill>
        <p:spPr>
          <a:xfrm>
            <a:off x="0" y="333796"/>
            <a:ext cx="9144000" cy="6190407"/>
          </a:xfrm>
          <a:prstGeom prst="rect">
            <a:avLst/>
          </a:prstGeom>
        </p:spPr>
      </p:pic>
    </p:spTree>
    <p:extLst>
      <p:ext uri="{BB962C8B-B14F-4D97-AF65-F5344CB8AC3E}">
        <p14:creationId xmlns:p14="http://schemas.microsoft.com/office/powerpoint/2010/main" val="2957051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4000" b="1" dirty="0"/>
              <a:t>Odkrycie planety wokół gwiazdy</a:t>
            </a:r>
            <a:br>
              <a:rPr lang="pl-PL" sz="4000" b="1" dirty="0"/>
            </a:br>
            <a:r>
              <a:rPr lang="pl-PL" sz="4000" b="1" dirty="0"/>
              <a:t>podobnej do Słońca </a:t>
            </a:r>
            <a:r>
              <a:rPr lang="pl-PL" dirty="0"/>
              <a:t>- 1995</a:t>
            </a: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825978"/>
            <a:ext cx="4525963" cy="4525963"/>
          </a:xfr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937" y="4088959"/>
            <a:ext cx="3344863" cy="2548467"/>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1937" y="1825978"/>
            <a:ext cx="3344863" cy="2181432"/>
          </a:xfrm>
          <a:prstGeom prst="rect">
            <a:avLst/>
          </a:prstGeom>
        </p:spPr>
      </p:pic>
    </p:spTree>
    <p:extLst>
      <p:ext uri="{BB962C8B-B14F-4D97-AF65-F5344CB8AC3E}">
        <p14:creationId xmlns:p14="http://schemas.microsoft.com/office/powerpoint/2010/main" val="2221623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96D532DD-8B24-7580-0C8A-E427B5163D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6725"/>
            <a:ext cx="9109075"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CasellaDiTesto 1">
            <a:extLst>
              <a:ext uri="{FF2B5EF4-FFF2-40B4-BE49-F238E27FC236}">
                <a16:creationId xmlns:a16="http://schemas.microsoft.com/office/drawing/2014/main" id="{0308D685-A0C7-E0B4-8426-2FACA85486C5}"/>
              </a:ext>
            </a:extLst>
          </p:cNvPr>
          <p:cNvSpPr txBox="1">
            <a:spLocks noChangeArrowheads="1"/>
          </p:cNvSpPr>
          <p:nvPr/>
        </p:nvSpPr>
        <p:spPr bwMode="auto">
          <a:xfrm flipH="1">
            <a:off x="684213" y="188913"/>
            <a:ext cx="80454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4000" dirty="0">
                <a:solidFill>
                  <a:srgbClr val="FFFF00"/>
                </a:solidFill>
              </a:rPr>
              <a:t>Nicolao Copernico</a:t>
            </a:r>
            <a:r>
              <a:rPr lang="pl-PL" altLang="it-IT" sz="4000" dirty="0">
                <a:solidFill>
                  <a:srgbClr val="FFFF00"/>
                </a:solidFill>
              </a:rPr>
              <a:t>:</a:t>
            </a:r>
            <a:endParaRPr lang="it-IT" altLang="it-IT" sz="4000" dirty="0">
              <a:solidFill>
                <a:srgbClr val="FFFF00"/>
              </a:solidFill>
            </a:endParaRPr>
          </a:p>
          <a:p>
            <a:pPr>
              <a:spcBef>
                <a:spcPct val="0"/>
              </a:spcBef>
              <a:buFontTx/>
              <a:buNone/>
            </a:pPr>
            <a:r>
              <a:rPr lang="pl-PL" altLang="it-IT" sz="4000" dirty="0">
                <a:solidFill>
                  <a:srgbClr val="FFFF00"/>
                </a:solidFill>
              </a:rPr>
              <a:t>"</a:t>
            </a:r>
            <a:r>
              <a:rPr lang="pl-PL" altLang="it-IT" sz="4000" dirty="0" err="1">
                <a:solidFill>
                  <a:srgbClr val="FFFF00"/>
                </a:solidFill>
              </a:rPr>
              <a:t>Che</a:t>
            </a:r>
            <a:r>
              <a:rPr lang="pl-PL" altLang="it-IT" sz="4000" dirty="0">
                <a:solidFill>
                  <a:srgbClr val="FFFF00"/>
                </a:solidFill>
              </a:rPr>
              <a:t> cosa </a:t>
            </a:r>
            <a:r>
              <a:rPr lang="it-IT" altLang="it-IT" sz="4000" dirty="0">
                <a:solidFill>
                  <a:srgbClr val="FFFF00"/>
                </a:solidFill>
              </a:rPr>
              <a:t>è più bello del cielo</a:t>
            </a:r>
            <a:r>
              <a:rPr lang="pl-PL" altLang="it-IT" sz="4000" dirty="0">
                <a:solidFill>
                  <a:srgbClr val="FFFF00"/>
                </a:solidFill>
              </a:rPr>
              <a:t>?"</a:t>
            </a:r>
            <a:endParaRPr lang="it-IT" altLang="it-IT" sz="3600" dirty="0">
              <a:solidFill>
                <a:srgbClr val="FFFF00"/>
              </a:solidFill>
            </a:endParaRPr>
          </a:p>
        </p:txBody>
      </p:sp>
      <p:sp>
        <p:nvSpPr>
          <p:cNvPr id="4100" name="Text Box 6">
            <a:extLst>
              <a:ext uri="{FF2B5EF4-FFF2-40B4-BE49-F238E27FC236}">
                <a16:creationId xmlns:a16="http://schemas.microsoft.com/office/drawing/2014/main" id="{744D6F57-C2B2-0005-28D7-D72AF1D94F06}"/>
              </a:ext>
            </a:extLst>
          </p:cNvPr>
          <p:cNvSpPr txBox="1">
            <a:spLocks noChangeArrowheads="1"/>
          </p:cNvSpPr>
          <p:nvPr/>
        </p:nvSpPr>
        <p:spPr bwMode="auto">
          <a:xfrm>
            <a:off x="4162425" y="6165850"/>
            <a:ext cx="4946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solidFill>
                  <a:schemeClr val="bg1"/>
                </a:solidFill>
              </a:rPr>
              <a:t>„Nebulosa” di Barnard (costellazione di Orione)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2EC86-C3BD-6464-6310-0561C13D69E7}"/>
            </a:ext>
          </a:extLst>
        </p:cNvPr>
        <p:cNvGrpSpPr/>
        <p:nvPr/>
      </p:nvGrpSpPr>
      <p:grpSpPr>
        <a:xfrm>
          <a:off x="0" y="0"/>
          <a:ext cx="0" cy="0"/>
          <a:chOff x="0" y="0"/>
          <a:chExt cx="0" cy="0"/>
        </a:xfrm>
      </p:grpSpPr>
      <p:sp>
        <p:nvSpPr>
          <p:cNvPr id="76802" name="Rectangle 2">
            <a:extLst>
              <a:ext uri="{FF2B5EF4-FFF2-40B4-BE49-F238E27FC236}">
                <a16:creationId xmlns:a16="http://schemas.microsoft.com/office/drawing/2014/main" id="{6FC72F40-2324-0EE1-03FB-27EB15155EFC}"/>
              </a:ext>
            </a:extLst>
          </p:cNvPr>
          <p:cNvSpPr>
            <a:spLocks noGrp="1" noChangeArrowheads="1"/>
          </p:cNvSpPr>
          <p:nvPr>
            <p:ph type="title"/>
          </p:nvPr>
        </p:nvSpPr>
        <p:spPr/>
        <p:txBody>
          <a:bodyPr/>
          <a:lstStyle/>
          <a:p>
            <a:pPr eaLnBrk="1" hangingPunct="1"/>
            <a:r>
              <a:rPr lang="pl-PL" altLang="it-IT" sz="3600">
                <a:solidFill>
                  <a:srgbClr val="000099"/>
                </a:solidFill>
              </a:rPr>
              <a:t>Planety pozasłoneczne</a:t>
            </a:r>
            <a:endParaRPr lang="en-AU" altLang="it-IT" sz="3600">
              <a:solidFill>
                <a:srgbClr val="000099"/>
              </a:solidFill>
            </a:endParaRPr>
          </a:p>
        </p:txBody>
      </p:sp>
      <p:pic>
        <p:nvPicPr>
          <p:cNvPr id="76803" name="Picture 4">
            <a:extLst>
              <a:ext uri="{FF2B5EF4-FFF2-40B4-BE49-F238E27FC236}">
                <a16:creationId xmlns:a16="http://schemas.microsoft.com/office/drawing/2014/main" id="{6E914F33-D3E1-BB6E-5756-8DE7A7444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341438"/>
            <a:ext cx="7705725"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 Box 5">
            <a:extLst>
              <a:ext uri="{FF2B5EF4-FFF2-40B4-BE49-F238E27FC236}">
                <a16:creationId xmlns:a16="http://schemas.microsoft.com/office/drawing/2014/main" id="{07E97C88-341A-0D05-08D5-4891E4BF04BA}"/>
              </a:ext>
            </a:extLst>
          </p:cNvPr>
          <p:cNvSpPr txBox="1">
            <a:spLocks noChangeArrowheads="1"/>
          </p:cNvSpPr>
          <p:nvPr/>
        </p:nvSpPr>
        <p:spPr bwMode="auto">
          <a:xfrm>
            <a:off x="592138" y="6527800"/>
            <a:ext cx="65928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r>
              <a:rPr lang="pl-PL" altLang="it-IT"/>
              <a:t>Wolszczan, 1993 – odkrył pierwsze planety wokół gwiazdy neutronowej</a:t>
            </a:r>
            <a:endParaRPr lang="en-AU" altLang="it-IT"/>
          </a:p>
        </p:txBody>
      </p:sp>
    </p:spTree>
    <p:extLst>
      <p:ext uri="{BB962C8B-B14F-4D97-AF65-F5344CB8AC3E}">
        <p14:creationId xmlns:p14="http://schemas.microsoft.com/office/powerpoint/2010/main" val="817261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81260-7530-41BB-F992-6084AF8BCC00}"/>
            </a:ext>
          </a:extLst>
        </p:cNvPr>
        <p:cNvGrpSpPr/>
        <p:nvPr/>
      </p:nvGrpSpPr>
      <p:grpSpPr>
        <a:xfrm>
          <a:off x="0" y="0"/>
          <a:ext cx="0" cy="0"/>
          <a:chOff x="0" y="0"/>
          <a:chExt cx="0" cy="0"/>
        </a:xfrm>
      </p:grpSpPr>
      <p:pic>
        <p:nvPicPr>
          <p:cNvPr id="3" name="Obraz 2">
            <a:extLst>
              <a:ext uri="{FF2B5EF4-FFF2-40B4-BE49-F238E27FC236}">
                <a16:creationId xmlns:a16="http://schemas.microsoft.com/office/drawing/2014/main" id="{6D351846-D8E4-3E85-4B61-AD524192CAF6}"/>
              </a:ext>
            </a:extLst>
          </p:cNvPr>
          <p:cNvPicPr>
            <a:picLocks noChangeAspect="1"/>
          </p:cNvPicPr>
          <p:nvPr/>
        </p:nvPicPr>
        <p:blipFill>
          <a:blip r:embed="rId2"/>
          <a:stretch>
            <a:fillRect/>
          </a:stretch>
        </p:blipFill>
        <p:spPr>
          <a:xfrm>
            <a:off x="587828" y="366164"/>
            <a:ext cx="7968343" cy="6125671"/>
          </a:xfrm>
          <a:prstGeom prst="rect">
            <a:avLst/>
          </a:prstGeom>
        </p:spPr>
      </p:pic>
    </p:spTree>
    <p:extLst>
      <p:ext uri="{BB962C8B-B14F-4D97-AF65-F5344CB8AC3E}">
        <p14:creationId xmlns:p14="http://schemas.microsoft.com/office/powerpoint/2010/main" val="2617014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Główne metody poszukiwania</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4612" y="1667933"/>
            <a:ext cx="5662188" cy="4525963"/>
          </a:xfrm>
        </p:spPr>
      </p:pic>
      <p:sp>
        <p:nvSpPr>
          <p:cNvPr id="5" name="pole tekstowe 4"/>
          <p:cNvSpPr txBox="1"/>
          <p:nvPr/>
        </p:nvSpPr>
        <p:spPr>
          <a:xfrm>
            <a:off x="79023" y="1667933"/>
            <a:ext cx="2698043" cy="2031325"/>
          </a:xfrm>
          <a:prstGeom prst="rect">
            <a:avLst/>
          </a:prstGeom>
          <a:noFill/>
        </p:spPr>
        <p:txBody>
          <a:bodyPr wrap="square" rtlCol="0">
            <a:spAutoFit/>
          </a:bodyPr>
          <a:lstStyle/>
          <a:p>
            <a:pPr marL="285750" indent="-285750">
              <a:buFont typeface="Arial" panose="020B0604020202020204" pitchFamily="34" charset="0"/>
              <a:buChar char="•"/>
            </a:pPr>
            <a:r>
              <a:rPr lang="pl-PL" dirty="0"/>
              <a:t>Pomiary </a:t>
            </a:r>
            <a:r>
              <a:rPr lang="pl-PL" u="sng" dirty="0"/>
              <a:t>położenia linii w widmie </a:t>
            </a:r>
            <a:r>
              <a:rPr lang="pl-PL" dirty="0"/>
              <a:t>gwiazd</a:t>
            </a:r>
          </a:p>
          <a:p>
            <a:pPr marL="285750" indent="-285750">
              <a:buFont typeface="Arial" panose="020B0604020202020204" pitchFamily="34" charset="0"/>
              <a:buChar char="•"/>
            </a:pPr>
            <a:r>
              <a:rPr lang="pl-PL" dirty="0"/>
              <a:t>Pomiary </a:t>
            </a:r>
            <a:r>
              <a:rPr lang="pl-PL" u="sng" dirty="0"/>
              <a:t>jasności gwiazd</a:t>
            </a:r>
            <a:r>
              <a:rPr lang="pl-PL" dirty="0"/>
              <a:t>: tranzyty/</a:t>
            </a:r>
          </a:p>
          <a:p>
            <a:pPr marL="285750" indent="-285750">
              <a:buFont typeface="Arial" panose="020B0604020202020204" pitchFamily="34" charset="0"/>
              <a:buChar char="•"/>
            </a:pPr>
            <a:r>
              <a:rPr lang="pl-PL" dirty="0"/>
              <a:t>Mikrosoczewkowanie grawitacyjne</a:t>
            </a:r>
          </a:p>
          <a:p>
            <a:pPr marL="285750" indent="-285750">
              <a:buFont typeface="Arial" panose="020B0604020202020204" pitchFamily="34" charset="0"/>
              <a:buChar char="•"/>
            </a:pPr>
            <a:r>
              <a:rPr lang="pl-PL" dirty="0"/>
              <a:t>Bezpośredni obraz</a:t>
            </a:r>
          </a:p>
        </p:txBody>
      </p:sp>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443" y="3824495"/>
            <a:ext cx="1219201" cy="1143001"/>
          </a:xfrm>
          <a:prstGeom prst="rect">
            <a:avLst/>
          </a:prstGeom>
        </p:spPr>
      </p:pic>
      <p:pic>
        <p:nvPicPr>
          <p:cNvPr id="7" name="Obraz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377" y="5092733"/>
            <a:ext cx="2590323" cy="1730728"/>
          </a:xfrm>
          <a:prstGeom prst="rect">
            <a:avLst/>
          </a:prstGeom>
        </p:spPr>
      </p:pic>
    </p:spTree>
    <p:extLst>
      <p:ext uri="{BB962C8B-B14F-4D97-AF65-F5344CB8AC3E}">
        <p14:creationId xmlns:p14="http://schemas.microsoft.com/office/powerpoint/2010/main" val="1606972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259278" y="201312"/>
            <a:ext cx="6749256" cy="927577"/>
          </a:xfrm>
        </p:spPr>
        <p:txBody>
          <a:bodyPr/>
          <a:lstStyle/>
          <a:p>
            <a:r>
              <a:rPr lang="pl-PL" sz="3200" b="1" dirty="0"/>
              <a:t>Efekt Dopplera</a:t>
            </a:r>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278" y="186002"/>
            <a:ext cx="1643855" cy="1643855"/>
          </a:xfrm>
          <a:prstGeom prst="rect">
            <a:avLst/>
          </a:prstGeo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278" y="2063844"/>
            <a:ext cx="3224300" cy="2146911"/>
          </a:xfrm>
          <a:prstGeom prst="rect">
            <a:avLst/>
          </a:prstGeom>
        </p:spPr>
      </p:pic>
      <p:pic>
        <p:nvPicPr>
          <p:cNvPr id="6" name="Obraz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149" y="4435913"/>
            <a:ext cx="3508929" cy="2292265"/>
          </a:xfrm>
          <a:prstGeom prst="rect">
            <a:avLst/>
          </a:prstGeom>
        </p:spPr>
      </p:pic>
      <p:pic>
        <p:nvPicPr>
          <p:cNvPr id="7" name="Obraz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1485" y="1248586"/>
            <a:ext cx="3552825" cy="2628900"/>
          </a:xfrm>
          <a:prstGeom prst="rect">
            <a:avLst/>
          </a:prstGeom>
        </p:spPr>
      </p:pic>
      <p:pic>
        <p:nvPicPr>
          <p:cNvPr id="9" name="Obraz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2838" y="4131733"/>
            <a:ext cx="2734735" cy="2402009"/>
          </a:xfrm>
          <a:prstGeom prst="rect">
            <a:avLst/>
          </a:prstGeom>
        </p:spPr>
      </p:pic>
    </p:spTree>
    <p:extLst>
      <p:ext uri="{BB962C8B-B14F-4D97-AF65-F5344CB8AC3E}">
        <p14:creationId xmlns:p14="http://schemas.microsoft.com/office/powerpoint/2010/main" val="1491112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806245" y="1930402"/>
            <a:ext cx="3843867" cy="948265"/>
          </a:xfrm>
        </p:spPr>
        <p:txBody>
          <a:bodyPr/>
          <a:lstStyle/>
          <a:p>
            <a:r>
              <a:rPr lang="pl-PL" b="1" dirty="0"/>
              <a:t>Tranzyty</a:t>
            </a:r>
          </a:p>
        </p:txBody>
      </p:sp>
      <p:sp>
        <p:nvSpPr>
          <p:cNvPr id="3" name="Symbol zastępczy zawartości 2"/>
          <p:cNvSpPr>
            <a:spLocks noGrp="1"/>
          </p:cNvSpPr>
          <p:nvPr>
            <p:ph idx="1"/>
          </p:nvPr>
        </p:nvSpPr>
        <p:spPr>
          <a:xfrm>
            <a:off x="4312357" y="2878667"/>
            <a:ext cx="4831644" cy="3247496"/>
          </a:xfrm>
        </p:spPr>
        <p:txBody>
          <a:bodyPr/>
          <a:lstStyle/>
          <a:p>
            <a:r>
              <a:rPr lang="pl-PL" dirty="0"/>
              <a:t>Pomiar jasności tysięcy gwiazd (dość łatwe!)</a:t>
            </a:r>
          </a:p>
          <a:p>
            <a:r>
              <a:rPr lang="pl-PL" dirty="0"/>
              <a:t>Odkrywanie tylko planet odpowiednio ustawionych (i dużych)</a:t>
            </a:r>
          </a:p>
          <a:p>
            <a:r>
              <a:rPr lang="pl-PL" dirty="0"/>
              <a:t>Liczne misje kosmiczne (Kepler, TESS, Plato)</a:t>
            </a:r>
          </a:p>
        </p:txBody>
      </p:sp>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07" y="526524"/>
            <a:ext cx="4020960" cy="2465574"/>
          </a:xfrm>
          <a:prstGeom prst="rect">
            <a:avLst/>
          </a:prstGeom>
        </p:spPr>
      </p:pic>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389" y="3238445"/>
            <a:ext cx="4018078" cy="2899765"/>
          </a:xfrm>
          <a:prstGeom prst="rect">
            <a:avLst/>
          </a:prstGeom>
        </p:spPr>
      </p:pic>
      <p:pic>
        <p:nvPicPr>
          <p:cNvPr id="7" name="Obraz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1289" y="198210"/>
            <a:ext cx="3081858" cy="1732192"/>
          </a:xfrm>
          <a:prstGeom prst="rect">
            <a:avLst/>
          </a:prstGeom>
        </p:spPr>
      </p:pic>
    </p:spTree>
    <p:extLst>
      <p:ext uri="{BB962C8B-B14F-4D97-AF65-F5344CB8AC3E}">
        <p14:creationId xmlns:p14="http://schemas.microsoft.com/office/powerpoint/2010/main" val="3133851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980267" y="107333"/>
            <a:ext cx="6050843" cy="2014978"/>
          </a:xfrm>
        </p:spPr>
        <p:txBody>
          <a:bodyPr/>
          <a:lstStyle/>
          <a:p>
            <a:pPr algn="r"/>
            <a:r>
              <a:rPr lang="pl-PL" b="1" dirty="0"/>
              <a:t> Mikrosoczewkowanie grawitacyjne</a:t>
            </a:r>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296" y="1600199"/>
            <a:ext cx="2544239" cy="1436747"/>
          </a:xfrm>
          <a:prstGeom prst="rect">
            <a:avLst/>
          </a:prstGeo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96" y="3130374"/>
            <a:ext cx="3619500" cy="3419475"/>
          </a:xfrm>
          <a:prstGeom prst="rect">
            <a:avLst/>
          </a:prstGeom>
        </p:spPr>
      </p:pic>
      <p:pic>
        <p:nvPicPr>
          <p:cNvPr id="7" name="Obraz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296" y="95163"/>
            <a:ext cx="2544239" cy="1346464"/>
          </a:xfrm>
          <a:prstGeom prst="rect">
            <a:avLst/>
          </a:prstGeom>
        </p:spPr>
      </p:pic>
      <p:pic>
        <p:nvPicPr>
          <p:cNvPr id="8" name="Obraz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6006" y="2334507"/>
            <a:ext cx="4562475" cy="4448175"/>
          </a:xfrm>
          <a:prstGeom prst="rect">
            <a:avLst/>
          </a:prstGeom>
        </p:spPr>
      </p:pic>
      <p:pic>
        <p:nvPicPr>
          <p:cNvPr id="9" name="Obraz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0267" y="1362663"/>
            <a:ext cx="1270785" cy="1674283"/>
          </a:xfrm>
          <a:prstGeom prst="rect">
            <a:avLst/>
          </a:prstGeom>
        </p:spPr>
      </p:pic>
    </p:spTree>
    <p:extLst>
      <p:ext uri="{BB962C8B-B14F-4D97-AF65-F5344CB8AC3E}">
        <p14:creationId xmlns:p14="http://schemas.microsoft.com/office/powerpoint/2010/main" val="2752471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7439" y="138896"/>
            <a:ext cx="11628075" cy="6597570"/>
          </a:xfrm>
        </p:spPr>
      </p:pic>
      <p:sp>
        <p:nvSpPr>
          <p:cNvPr id="6" name="pole tekstowe 5"/>
          <p:cNvSpPr txBox="1"/>
          <p:nvPr/>
        </p:nvSpPr>
        <p:spPr>
          <a:xfrm>
            <a:off x="150470" y="555585"/>
            <a:ext cx="1111170" cy="369332"/>
          </a:xfrm>
          <a:prstGeom prst="rect">
            <a:avLst/>
          </a:prstGeom>
          <a:noFill/>
        </p:spPr>
        <p:txBody>
          <a:bodyPr wrap="square" rtlCol="0">
            <a:spAutoFit/>
          </a:bodyPr>
          <a:lstStyle/>
          <a:p>
            <a:r>
              <a:rPr lang="pl-PL" b="1" dirty="0">
                <a:solidFill>
                  <a:schemeClr val="bg1"/>
                </a:solidFill>
              </a:rPr>
              <a:t>masa</a:t>
            </a:r>
          </a:p>
        </p:txBody>
      </p:sp>
      <p:sp>
        <p:nvSpPr>
          <p:cNvPr id="7" name="pole tekstowe 6"/>
          <p:cNvSpPr txBox="1"/>
          <p:nvPr/>
        </p:nvSpPr>
        <p:spPr>
          <a:xfrm>
            <a:off x="6493397" y="5706319"/>
            <a:ext cx="2650603" cy="369332"/>
          </a:xfrm>
          <a:prstGeom prst="rect">
            <a:avLst/>
          </a:prstGeom>
          <a:noFill/>
        </p:spPr>
        <p:txBody>
          <a:bodyPr wrap="square" rtlCol="0">
            <a:spAutoFit/>
          </a:bodyPr>
          <a:lstStyle/>
          <a:p>
            <a:r>
              <a:rPr lang="pl-PL" b="1" dirty="0">
                <a:solidFill>
                  <a:schemeClr val="bg1"/>
                </a:solidFill>
              </a:rPr>
              <a:t>odległość (au)</a:t>
            </a:r>
          </a:p>
        </p:txBody>
      </p:sp>
      <p:sp>
        <p:nvSpPr>
          <p:cNvPr id="8" name="pole tekstowe 7"/>
          <p:cNvSpPr txBox="1"/>
          <p:nvPr/>
        </p:nvSpPr>
        <p:spPr>
          <a:xfrm>
            <a:off x="6713316" y="740251"/>
            <a:ext cx="2870522" cy="369332"/>
          </a:xfrm>
          <a:prstGeom prst="rect">
            <a:avLst/>
          </a:prstGeom>
          <a:noFill/>
        </p:spPr>
        <p:txBody>
          <a:bodyPr wrap="square" rtlCol="0">
            <a:spAutoFit/>
          </a:bodyPr>
          <a:lstStyle/>
          <a:p>
            <a:r>
              <a:rPr lang="pl-PL" b="1" dirty="0">
                <a:solidFill>
                  <a:schemeClr val="bg1"/>
                </a:solidFill>
              </a:rPr>
              <a:t>Statystyka odkryć</a:t>
            </a:r>
          </a:p>
        </p:txBody>
      </p:sp>
    </p:spTree>
    <p:extLst>
      <p:ext uri="{BB962C8B-B14F-4D97-AF65-F5344CB8AC3E}">
        <p14:creationId xmlns:p14="http://schemas.microsoft.com/office/powerpoint/2010/main" val="2027212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13"/>
          <p:cNvSpPr txBox="1">
            <a:spLocks noGrp="1"/>
          </p:cNvSpPr>
          <p:nvPr>
            <p:ph type="title"/>
          </p:nvPr>
        </p:nvSpPr>
        <p:spPr>
          <a:xfrm>
            <a:off x="4560709" y="2209481"/>
            <a:ext cx="4583291" cy="78517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l-PL" sz="4000" b="1"/>
              <a:t>Czym jest życie?</a:t>
            </a:r>
            <a:endParaRPr/>
          </a:p>
        </p:txBody>
      </p:sp>
      <p:sp>
        <p:nvSpPr>
          <p:cNvPr id="363" name="Google Shape;363;p13"/>
          <p:cNvSpPr txBox="1">
            <a:spLocks noGrp="1"/>
          </p:cNvSpPr>
          <p:nvPr>
            <p:ph type="body" idx="1"/>
          </p:nvPr>
        </p:nvSpPr>
        <p:spPr>
          <a:xfrm>
            <a:off x="4667757" y="2994661"/>
            <a:ext cx="4369195"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Font typeface="Arial"/>
              <a:buNone/>
            </a:pPr>
            <a:r>
              <a:rPr lang="pl-PL" sz="2800" b="1"/>
              <a:t>Życie</a:t>
            </a:r>
            <a:r>
              <a:rPr lang="pl-PL" sz="2800"/>
              <a:t> to stan odróżniający organizmy żywe od obiektów nieożywionych </a:t>
            </a:r>
            <a:endParaRPr/>
          </a:p>
          <a:p>
            <a:pPr marL="0" lvl="0" indent="0" algn="l" rtl="0">
              <a:spcBef>
                <a:spcPts val="0"/>
              </a:spcBef>
              <a:spcAft>
                <a:spcPts val="0"/>
              </a:spcAft>
              <a:buClr>
                <a:schemeClr val="dk1"/>
              </a:buClr>
              <a:buSzPts val="2800"/>
              <a:buFont typeface="Arial"/>
              <a:buNone/>
            </a:pPr>
            <a:r>
              <a:rPr lang="pl-PL" sz="2800"/>
              <a:t>i charakteryzujący się różnymi cechami, w tym wzrostem, metabolizmem, adaptacją, reakcją na bodźce i rozmnażaniem.</a:t>
            </a:r>
            <a:endParaRPr/>
          </a:p>
        </p:txBody>
      </p:sp>
      <p:pic>
        <p:nvPicPr>
          <p:cNvPr id="364" name="Google Shape;364;p13"/>
          <p:cNvPicPr preferRelativeResize="0"/>
          <p:nvPr/>
        </p:nvPicPr>
        <p:blipFill rotWithShape="1">
          <a:blip r:embed="rId3">
            <a:alphaModFix/>
          </a:blip>
          <a:srcRect/>
          <a:stretch/>
        </p:blipFill>
        <p:spPr>
          <a:xfrm>
            <a:off x="59713" y="274639"/>
            <a:ext cx="4500999" cy="6126163"/>
          </a:xfrm>
          <a:prstGeom prst="rect">
            <a:avLst/>
          </a:prstGeom>
          <a:noFill/>
          <a:ln>
            <a:noFill/>
          </a:ln>
        </p:spPr>
      </p:pic>
      <p:pic>
        <p:nvPicPr>
          <p:cNvPr id="365" name="Google Shape;365;p13"/>
          <p:cNvPicPr preferRelativeResize="0"/>
          <p:nvPr/>
        </p:nvPicPr>
        <p:blipFill rotWithShape="1">
          <a:blip r:embed="rId4">
            <a:alphaModFix/>
          </a:blip>
          <a:srcRect/>
          <a:stretch/>
        </p:blipFill>
        <p:spPr>
          <a:xfrm>
            <a:off x="4584570" y="155221"/>
            <a:ext cx="1693151" cy="1975343"/>
          </a:xfrm>
          <a:prstGeom prst="rect">
            <a:avLst/>
          </a:prstGeom>
          <a:noFill/>
          <a:ln>
            <a:noFill/>
          </a:ln>
        </p:spPr>
      </p:pic>
      <p:pic>
        <p:nvPicPr>
          <p:cNvPr id="366" name="Google Shape;366;p13"/>
          <p:cNvPicPr preferRelativeResize="0"/>
          <p:nvPr/>
        </p:nvPicPr>
        <p:blipFill rotWithShape="1">
          <a:blip r:embed="rId5">
            <a:alphaModFix/>
          </a:blip>
          <a:srcRect/>
          <a:stretch/>
        </p:blipFill>
        <p:spPr>
          <a:xfrm>
            <a:off x="6334950" y="155222"/>
            <a:ext cx="2633791" cy="197534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15"/>
          <p:cNvPicPr preferRelativeResize="0"/>
          <p:nvPr/>
        </p:nvPicPr>
        <p:blipFill rotWithShape="1">
          <a:blip r:embed="rId3">
            <a:alphaModFix/>
          </a:blip>
          <a:srcRect/>
          <a:stretch/>
        </p:blipFill>
        <p:spPr>
          <a:xfrm>
            <a:off x="4793731" y="2887038"/>
            <a:ext cx="4277080" cy="2948684"/>
          </a:xfrm>
          <a:prstGeom prst="rect">
            <a:avLst/>
          </a:prstGeom>
          <a:noFill/>
          <a:ln>
            <a:noFill/>
          </a:ln>
        </p:spPr>
      </p:pic>
      <p:sp>
        <p:nvSpPr>
          <p:cNvPr id="415" name="Google Shape;415;p15"/>
          <p:cNvSpPr txBox="1"/>
          <p:nvPr/>
        </p:nvSpPr>
        <p:spPr>
          <a:xfrm>
            <a:off x="711903" y="5835722"/>
            <a:ext cx="33699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a:solidFill>
                  <a:schemeClr val="dk1"/>
                </a:solidFill>
                <a:latin typeface="Arial"/>
                <a:ea typeface="Arial"/>
                <a:cs typeface="Arial"/>
                <a:sym typeface="Arial"/>
              </a:rPr>
              <a:t>złotowłosa i trzy niedźwiadki</a:t>
            </a:r>
            <a:endParaRPr/>
          </a:p>
        </p:txBody>
      </p:sp>
      <p:sp>
        <p:nvSpPr>
          <p:cNvPr id="416" name="Google Shape;416;p15">
            <a:hlinkClick r:id="rId4"/>
          </p:cNvPr>
          <p:cNvSpPr txBox="1"/>
          <p:nvPr/>
        </p:nvSpPr>
        <p:spPr>
          <a:xfrm>
            <a:off x="1" y="6611781"/>
            <a:ext cx="560455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000">
                <a:solidFill>
                  <a:schemeClr val="dk1"/>
                </a:solidFill>
                <a:latin typeface="Arial"/>
                <a:ea typeface="Arial"/>
                <a:cs typeface="Arial"/>
                <a:sym typeface="Arial"/>
              </a:rPr>
              <a:t>https://www.youtube.com/watch?v=6-7OTW56C-w</a:t>
            </a:r>
            <a:endParaRPr/>
          </a:p>
        </p:txBody>
      </p:sp>
      <p:sp>
        <p:nvSpPr>
          <p:cNvPr id="417" name="Google Shape;417;p15"/>
          <p:cNvSpPr txBox="1">
            <a:spLocks noGrp="1"/>
          </p:cNvSpPr>
          <p:nvPr>
            <p:ph type="title"/>
          </p:nvPr>
        </p:nvSpPr>
        <p:spPr>
          <a:xfrm>
            <a:off x="457199" y="8144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l-PL" b="1"/>
              <a:t>Strefa życia wokół gwiazdy</a:t>
            </a:r>
            <a:br>
              <a:rPr lang="pl-PL" b="1"/>
            </a:br>
            <a:r>
              <a:rPr lang="pl-PL" sz="2800" b="1"/>
              <a:t>(ekostrefa, strefa Złotowłosej)</a:t>
            </a:r>
            <a:endParaRPr/>
          </a:p>
        </p:txBody>
      </p:sp>
      <p:grpSp>
        <p:nvGrpSpPr>
          <p:cNvPr id="418" name="Google Shape;418;p15"/>
          <p:cNvGrpSpPr/>
          <p:nvPr/>
        </p:nvGrpSpPr>
        <p:grpSpPr>
          <a:xfrm>
            <a:off x="221729" y="2882443"/>
            <a:ext cx="4953463" cy="2951132"/>
            <a:chOff x="221728" y="2882442"/>
            <a:chExt cx="4953462" cy="2951132"/>
          </a:xfrm>
        </p:grpSpPr>
        <p:pic>
          <p:nvPicPr>
            <p:cNvPr id="419" name="Google Shape;419;p15"/>
            <p:cNvPicPr preferRelativeResize="0"/>
            <p:nvPr/>
          </p:nvPicPr>
          <p:blipFill rotWithShape="1">
            <a:blip r:embed="rId5">
              <a:alphaModFix/>
            </a:blip>
            <a:srcRect/>
            <a:stretch/>
          </p:blipFill>
          <p:spPr>
            <a:xfrm>
              <a:off x="221728" y="2882442"/>
              <a:ext cx="4350271" cy="2951132"/>
            </a:xfrm>
            <a:prstGeom prst="rect">
              <a:avLst/>
            </a:prstGeom>
            <a:noFill/>
            <a:ln>
              <a:noFill/>
            </a:ln>
          </p:spPr>
        </p:pic>
        <p:sp>
          <p:nvSpPr>
            <p:cNvPr id="420" name="Google Shape;420;p15"/>
            <p:cNvSpPr txBox="1"/>
            <p:nvPr/>
          </p:nvSpPr>
          <p:spPr>
            <a:xfrm>
              <a:off x="3525352" y="3814626"/>
              <a:ext cx="164983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400">
                  <a:solidFill>
                    <a:schemeClr val="lt1"/>
                  </a:solidFill>
                  <a:latin typeface="Arial"/>
                  <a:ea typeface="Arial"/>
                  <a:cs typeface="Arial"/>
                  <a:sym typeface="Arial"/>
                </a:rPr>
                <a:t>za gorące</a:t>
              </a:r>
              <a:endParaRPr/>
            </a:p>
          </p:txBody>
        </p:sp>
        <p:sp>
          <p:nvSpPr>
            <p:cNvPr id="421" name="Google Shape;421;p15"/>
            <p:cNvSpPr txBox="1"/>
            <p:nvPr/>
          </p:nvSpPr>
          <p:spPr>
            <a:xfrm>
              <a:off x="2609240" y="4122403"/>
              <a:ext cx="164983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400">
                  <a:solidFill>
                    <a:schemeClr val="lt1"/>
                  </a:solidFill>
                  <a:latin typeface="Arial"/>
                  <a:ea typeface="Arial"/>
                  <a:cs typeface="Arial"/>
                  <a:sym typeface="Arial"/>
                </a:rPr>
                <a:t>za zimne</a:t>
              </a:r>
              <a:endParaRPr/>
            </a:p>
          </p:txBody>
        </p:sp>
        <p:sp>
          <p:nvSpPr>
            <p:cNvPr id="422" name="Google Shape;422;p15"/>
            <p:cNvSpPr txBox="1"/>
            <p:nvPr/>
          </p:nvSpPr>
          <p:spPr>
            <a:xfrm>
              <a:off x="1784321" y="4437145"/>
              <a:ext cx="164983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400" b="1">
                  <a:solidFill>
                    <a:schemeClr val="lt1"/>
                  </a:solidFill>
                  <a:latin typeface="Arial"/>
                  <a:ea typeface="Arial"/>
                  <a:cs typeface="Arial"/>
                  <a:sym typeface="Arial"/>
                </a:rPr>
                <a:t>w sam raz</a:t>
              </a:r>
              <a:endParaRPr/>
            </a:p>
          </p:txBody>
        </p:sp>
      </p:grpSp>
      <p:sp>
        <p:nvSpPr>
          <p:cNvPr id="423" name="Google Shape;423;p15"/>
          <p:cNvSpPr txBox="1"/>
          <p:nvPr/>
        </p:nvSpPr>
        <p:spPr>
          <a:xfrm>
            <a:off x="1" y="1510302"/>
            <a:ext cx="886659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1800">
                <a:solidFill>
                  <a:schemeClr val="dk1"/>
                </a:solidFill>
                <a:latin typeface="Arial"/>
                <a:ea typeface="Arial"/>
                <a:cs typeface="Arial"/>
                <a:sym typeface="Arial"/>
              </a:rPr>
              <a:t>Strefa życia to zakres orbit wokół gwiazdy, w którym powierzchnia planety może utrzymywać wodę w stanie ciekłym.</a:t>
            </a:r>
            <a:endParaRPr/>
          </a:p>
        </p:txBody>
      </p:sp>
      <p:sp>
        <p:nvSpPr>
          <p:cNvPr id="424" name="Google Shape;424;p15"/>
          <p:cNvSpPr txBox="1"/>
          <p:nvPr/>
        </p:nvSpPr>
        <p:spPr>
          <a:xfrm>
            <a:off x="6247474" y="6530332"/>
            <a:ext cx="5793051"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000">
                <a:solidFill>
                  <a:schemeClr val="dk1"/>
                </a:solidFill>
                <a:latin typeface="Arial"/>
                <a:ea typeface="Arial"/>
                <a:cs typeface="Arial"/>
                <a:sym typeface="Arial"/>
              </a:rPr>
              <a:t>Za zimno – eksperymenty z ciekłym azotem</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429"/>
        <p:cNvGrpSpPr/>
        <p:nvPr/>
      </p:nvGrpSpPr>
      <p:grpSpPr>
        <a:xfrm>
          <a:off x="0" y="0"/>
          <a:ext cx="0" cy="0"/>
          <a:chOff x="0" y="0"/>
          <a:chExt cx="0" cy="0"/>
        </a:xfrm>
      </p:grpSpPr>
      <p:grpSp>
        <p:nvGrpSpPr>
          <p:cNvPr id="430" name="Google Shape;430;p16"/>
          <p:cNvGrpSpPr/>
          <p:nvPr/>
        </p:nvGrpSpPr>
        <p:grpSpPr>
          <a:xfrm>
            <a:off x="-54907167" y="-11288701"/>
            <a:ext cx="113048797" cy="30973836"/>
            <a:chOff x="-40196403" y="-8464249"/>
            <a:chExt cx="84786598" cy="23230377"/>
          </a:xfrm>
        </p:grpSpPr>
        <p:pic>
          <p:nvPicPr>
            <p:cNvPr id="431" name="Google Shape;431;p16"/>
            <p:cNvPicPr preferRelativeResize="0"/>
            <p:nvPr/>
          </p:nvPicPr>
          <p:blipFill rotWithShape="1">
            <a:blip r:embed="rId3">
              <a:alphaModFix/>
            </a:blip>
            <a:srcRect/>
            <a:stretch/>
          </p:blipFill>
          <p:spPr>
            <a:xfrm>
              <a:off x="-14534909" y="-8464249"/>
              <a:ext cx="59125104" cy="23209220"/>
            </a:xfrm>
            <a:prstGeom prst="rect">
              <a:avLst/>
            </a:prstGeom>
            <a:noFill/>
            <a:ln>
              <a:noFill/>
            </a:ln>
          </p:spPr>
        </p:pic>
        <p:sp>
          <p:nvSpPr>
            <p:cNvPr id="432" name="Google Shape;432;p16"/>
            <p:cNvSpPr/>
            <p:nvPr/>
          </p:nvSpPr>
          <p:spPr>
            <a:xfrm flipH="1">
              <a:off x="-40196403" y="-8462167"/>
              <a:ext cx="2917018" cy="23228295"/>
            </a:xfrm>
            <a:prstGeom prst="rect">
              <a:avLst/>
            </a:prstGeom>
            <a:no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l-PL" sz="5867">
                  <a:solidFill>
                    <a:schemeClr val="accent4"/>
                  </a:solidFill>
                  <a:latin typeface="Arial"/>
                  <a:ea typeface="Arial"/>
                  <a:cs typeface="Arial"/>
                  <a:sym typeface="Arial"/>
                </a:rPr>
                <a:t>Balance for zoom out</a:t>
              </a:r>
              <a:endParaRPr/>
            </a:p>
          </p:txBody>
        </p:sp>
        <p:pic>
          <p:nvPicPr>
            <p:cNvPr id="433" name="Google Shape;433;p16"/>
            <p:cNvPicPr preferRelativeResize="0"/>
            <p:nvPr/>
          </p:nvPicPr>
          <p:blipFill rotWithShape="1">
            <a:blip r:embed="rId4">
              <a:alphaModFix/>
            </a:blip>
            <a:srcRect/>
            <a:stretch/>
          </p:blipFill>
          <p:spPr>
            <a:xfrm>
              <a:off x="-524408" y="570919"/>
              <a:ext cx="10936224" cy="5569726"/>
            </a:xfrm>
            <a:prstGeom prst="rect">
              <a:avLst/>
            </a:prstGeom>
            <a:noFill/>
            <a:ln>
              <a:noFill/>
            </a:ln>
          </p:spPr>
        </p:pic>
      </p:grpSp>
      <p:pic>
        <p:nvPicPr>
          <p:cNvPr id="434" name="Google Shape;434;p16"/>
          <p:cNvPicPr preferRelativeResize="0"/>
          <p:nvPr/>
        </p:nvPicPr>
        <p:blipFill rotWithShape="1">
          <a:blip r:embed="rId5">
            <a:alphaModFix/>
          </a:blip>
          <a:srcRect/>
          <a:stretch/>
        </p:blipFill>
        <p:spPr>
          <a:xfrm>
            <a:off x="-2008555" y="956084"/>
            <a:ext cx="12676556" cy="8185168"/>
          </a:xfrm>
          <a:prstGeom prst="rect">
            <a:avLst/>
          </a:prstGeom>
          <a:noFill/>
          <a:ln>
            <a:noFill/>
          </a:ln>
        </p:spPr>
      </p:pic>
      <p:pic>
        <p:nvPicPr>
          <p:cNvPr id="435" name="Google Shape;435;p16"/>
          <p:cNvPicPr preferRelativeResize="0"/>
          <p:nvPr/>
        </p:nvPicPr>
        <p:blipFill rotWithShape="1">
          <a:blip r:embed="rId6">
            <a:alphaModFix/>
          </a:blip>
          <a:srcRect/>
          <a:stretch/>
        </p:blipFill>
        <p:spPr>
          <a:xfrm>
            <a:off x="-2008555" y="956084"/>
            <a:ext cx="12676556" cy="8185168"/>
          </a:xfrm>
          <a:prstGeom prst="rect">
            <a:avLst/>
          </a:prstGeom>
          <a:noFill/>
          <a:ln>
            <a:noFill/>
          </a:ln>
        </p:spPr>
      </p:pic>
      <p:pic>
        <p:nvPicPr>
          <p:cNvPr id="436" name="Google Shape;436;p16"/>
          <p:cNvPicPr preferRelativeResize="0"/>
          <p:nvPr/>
        </p:nvPicPr>
        <p:blipFill rotWithShape="1">
          <a:blip r:embed="rId7">
            <a:alphaModFix/>
          </a:blip>
          <a:srcRect/>
          <a:stretch/>
        </p:blipFill>
        <p:spPr>
          <a:xfrm>
            <a:off x="-7390065" y="2731571"/>
            <a:ext cx="17556480" cy="2883751"/>
          </a:xfrm>
          <a:prstGeom prst="rect">
            <a:avLst/>
          </a:prstGeom>
          <a:noFill/>
          <a:ln>
            <a:noFill/>
          </a:ln>
        </p:spPr>
      </p:pic>
      <p:pic>
        <p:nvPicPr>
          <p:cNvPr id="437" name="Google Shape;437;p16"/>
          <p:cNvPicPr preferRelativeResize="0"/>
          <p:nvPr/>
        </p:nvPicPr>
        <p:blipFill rotWithShape="1">
          <a:blip r:embed="rId8">
            <a:alphaModFix/>
          </a:blip>
          <a:srcRect/>
          <a:stretch/>
        </p:blipFill>
        <p:spPr>
          <a:xfrm>
            <a:off x="-1768681" y="-5252978"/>
            <a:ext cx="6340661" cy="16355831"/>
          </a:xfrm>
          <a:prstGeom prst="rect">
            <a:avLst/>
          </a:prstGeom>
          <a:noFill/>
          <a:ln>
            <a:noFill/>
          </a:ln>
        </p:spPr>
      </p:pic>
      <p:pic>
        <p:nvPicPr>
          <p:cNvPr id="438" name="Google Shape;438;p16"/>
          <p:cNvPicPr preferRelativeResize="0"/>
          <p:nvPr/>
        </p:nvPicPr>
        <p:blipFill rotWithShape="1">
          <a:blip r:embed="rId9">
            <a:alphaModFix/>
          </a:blip>
          <a:srcRect/>
          <a:stretch/>
        </p:blipFill>
        <p:spPr>
          <a:xfrm>
            <a:off x="-7390065" y="2731571"/>
            <a:ext cx="17556480" cy="2883751"/>
          </a:xfrm>
          <a:prstGeom prst="rect">
            <a:avLst/>
          </a:prstGeom>
          <a:noFill/>
          <a:ln>
            <a:noFill/>
          </a:ln>
        </p:spPr>
      </p:pic>
      <p:pic>
        <p:nvPicPr>
          <p:cNvPr id="439" name="Google Shape;439;p16"/>
          <p:cNvPicPr preferRelativeResize="0"/>
          <p:nvPr/>
        </p:nvPicPr>
        <p:blipFill rotWithShape="1">
          <a:blip r:embed="rId10">
            <a:alphaModFix/>
          </a:blip>
          <a:srcRect/>
          <a:stretch/>
        </p:blipFill>
        <p:spPr>
          <a:xfrm>
            <a:off x="-2008555" y="956085"/>
            <a:ext cx="12676556" cy="5901916"/>
          </a:xfrm>
          <a:prstGeom prst="rect">
            <a:avLst/>
          </a:prstGeom>
          <a:noFill/>
          <a:ln>
            <a:noFill/>
          </a:ln>
        </p:spPr>
      </p:pic>
      <p:pic>
        <p:nvPicPr>
          <p:cNvPr id="440" name="Google Shape;440;p16"/>
          <p:cNvPicPr preferRelativeResize="0"/>
          <p:nvPr/>
        </p:nvPicPr>
        <p:blipFill rotWithShape="1">
          <a:blip r:embed="rId11">
            <a:alphaModFix/>
          </a:blip>
          <a:srcRect/>
          <a:stretch/>
        </p:blipFill>
        <p:spPr>
          <a:xfrm>
            <a:off x="170647" y="-5311313"/>
            <a:ext cx="1834696" cy="16334440"/>
          </a:xfrm>
          <a:prstGeom prst="rect">
            <a:avLst/>
          </a:prstGeom>
          <a:noFill/>
          <a:ln>
            <a:noFill/>
          </a:ln>
        </p:spPr>
      </p:pic>
      <p:sp>
        <p:nvSpPr>
          <p:cNvPr id="441" name="Google Shape;441;p16"/>
          <p:cNvSpPr txBox="1"/>
          <p:nvPr/>
        </p:nvSpPr>
        <p:spPr>
          <a:xfrm>
            <a:off x="-237163" y="2480865"/>
            <a:ext cx="3376373" cy="720197"/>
          </a:xfrm>
          <a:prstGeom prst="rect">
            <a:avLst/>
          </a:prstGeom>
          <a:noFill/>
          <a:ln>
            <a:noFill/>
          </a:ln>
          <a:effectLst>
            <a:outerShdw blurRad="25400" dist="127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85000"/>
              </a:lnSpc>
              <a:spcBef>
                <a:spcPts val="0"/>
              </a:spcBef>
              <a:spcAft>
                <a:spcPts val="0"/>
              </a:spcAft>
              <a:buNone/>
            </a:pPr>
            <a:r>
              <a:rPr lang="pl-PL" sz="2400">
                <a:solidFill>
                  <a:srgbClr val="FFC000"/>
                </a:solidFill>
                <a:latin typeface="Arial"/>
                <a:ea typeface="Arial"/>
                <a:cs typeface="Arial"/>
                <a:sym typeface="Arial"/>
              </a:rPr>
              <a:t>Gwiazda dwukrotnie mniejsza od Słońca</a:t>
            </a:r>
            <a:endParaRPr sz="2400">
              <a:solidFill>
                <a:srgbClr val="FFC000"/>
              </a:solidFill>
              <a:latin typeface="Arial"/>
              <a:ea typeface="Arial"/>
              <a:cs typeface="Arial"/>
              <a:sym typeface="Arial"/>
            </a:endParaRPr>
          </a:p>
        </p:txBody>
      </p:sp>
      <p:sp>
        <p:nvSpPr>
          <p:cNvPr id="442" name="Google Shape;442;p16"/>
          <p:cNvSpPr txBox="1"/>
          <p:nvPr/>
        </p:nvSpPr>
        <p:spPr>
          <a:xfrm>
            <a:off x="407836" y="2549588"/>
            <a:ext cx="2086377" cy="461665"/>
          </a:xfrm>
          <a:prstGeom prst="rect">
            <a:avLst/>
          </a:prstGeom>
          <a:noFill/>
          <a:ln>
            <a:noFill/>
          </a:ln>
          <a:effectLst>
            <a:outerShdw blurRad="25400" dist="127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pl-PL" sz="2400">
                <a:solidFill>
                  <a:srgbClr val="FFC000"/>
                </a:solidFill>
                <a:latin typeface="Arial"/>
                <a:ea typeface="Arial"/>
                <a:cs typeface="Arial"/>
                <a:sym typeface="Arial"/>
              </a:rPr>
              <a:t>Nasze Słońce</a:t>
            </a:r>
            <a:endParaRPr sz="2400">
              <a:solidFill>
                <a:srgbClr val="FFC000"/>
              </a:solidFill>
              <a:latin typeface="Arial"/>
              <a:ea typeface="Arial"/>
              <a:cs typeface="Arial"/>
              <a:sym typeface="Arial"/>
            </a:endParaRPr>
          </a:p>
        </p:txBody>
      </p:sp>
      <p:sp>
        <p:nvSpPr>
          <p:cNvPr id="443" name="Google Shape;443;p16"/>
          <p:cNvSpPr txBox="1"/>
          <p:nvPr/>
        </p:nvSpPr>
        <p:spPr>
          <a:xfrm>
            <a:off x="74679" y="1450016"/>
            <a:ext cx="3150963" cy="720197"/>
          </a:xfrm>
          <a:prstGeom prst="rect">
            <a:avLst/>
          </a:prstGeom>
          <a:noFill/>
          <a:ln>
            <a:noFill/>
          </a:ln>
          <a:effectLst>
            <a:outerShdw blurRad="25400" dist="127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85000"/>
              </a:lnSpc>
              <a:spcBef>
                <a:spcPts val="0"/>
              </a:spcBef>
              <a:spcAft>
                <a:spcPts val="0"/>
              </a:spcAft>
              <a:buNone/>
            </a:pPr>
            <a:r>
              <a:rPr lang="pl-PL" sz="2400">
                <a:solidFill>
                  <a:srgbClr val="FFC000"/>
                </a:solidFill>
                <a:latin typeface="Arial"/>
                <a:ea typeface="Arial"/>
                <a:cs typeface="Arial"/>
                <a:sym typeface="Arial"/>
              </a:rPr>
              <a:t>Gwiazda dwukrotnie większa od Słońca</a:t>
            </a:r>
            <a:endParaRPr sz="2400">
              <a:solidFill>
                <a:srgbClr val="FFC000"/>
              </a:solidFill>
              <a:latin typeface="Arial"/>
              <a:ea typeface="Arial"/>
              <a:cs typeface="Arial"/>
              <a:sym typeface="Arial"/>
            </a:endParaRPr>
          </a:p>
        </p:txBody>
      </p:sp>
      <p:sp>
        <p:nvSpPr>
          <p:cNvPr id="444" name="Google Shape;444;p16"/>
          <p:cNvSpPr txBox="1">
            <a:spLocks noGrp="1"/>
          </p:cNvSpPr>
          <p:nvPr>
            <p:ph type="title"/>
          </p:nvPr>
        </p:nvSpPr>
        <p:spPr>
          <a:xfrm>
            <a:off x="1650161" y="183248"/>
            <a:ext cx="7069016"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l-PL" sz="3200">
                <a:solidFill>
                  <a:srgbClr val="E3F2F3"/>
                </a:solidFill>
              </a:rPr>
              <a:t>Porównanie wielkości stref życia wokół gwiazd o różnych rozmiarach</a:t>
            </a:r>
            <a:endParaRPr sz="3200"/>
          </a:p>
        </p:txBody>
      </p:sp>
      <p:sp>
        <p:nvSpPr>
          <p:cNvPr id="445" name="Google Shape;445;p16"/>
          <p:cNvSpPr txBox="1">
            <a:spLocks noGrp="1"/>
          </p:cNvSpPr>
          <p:nvPr>
            <p:ph type="dt" idx="10"/>
          </p:nvPr>
        </p:nvSpPr>
        <p:spPr>
          <a:xfrm>
            <a:off x="-1185333" y="6605666"/>
            <a:ext cx="1896533" cy="16428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l-PL"/>
              <a:t>February 5, 2024</a:t>
            </a:r>
            <a:endParaRPr/>
          </a:p>
        </p:txBody>
      </p:sp>
      <p:sp>
        <p:nvSpPr>
          <p:cNvPr id="446" name="Google Shape;446;p16"/>
          <p:cNvSpPr txBox="1">
            <a:spLocks noGrp="1"/>
          </p:cNvSpPr>
          <p:nvPr>
            <p:ph type="sldNum" idx="12"/>
          </p:nvPr>
        </p:nvSpPr>
        <p:spPr>
          <a:xfrm>
            <a:off x="8412480" y="6603800"/>
            <a:ext cx="801827" cy="16276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l-PL"/>
              <a:t>29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42"/>
                                        </p:tgtEl>
                                      </p:cBhvr>
                                    </p:animEffect>
                                    <p:set>
                                      <p:cBhvr>
                                        <p:cTn id="7" dur="1" fill="hold">
                                          <p:stCondLst>
                                            <p:cond delay="500"/>
                                          </p:stCondLst>
                                        </p:cTn>
                                        <p:tgtEl>
                                          <p:spTgt spid="44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
                                        </p:tgtEl>
                                        <p:attrNameLst>
                                          <p:attrName>style.visibility</p:attrName>
                                        </p:attrNameLst>
                                      </p:cBhvr>
                                      <p:to>
                                        <p:strVal val="visible"/>
                                      </p:to>
                                    </p:set>
                                    <p:animEffect transition="in" filter="fade">
                                      <p:cBhvr>
                                        <p:cTn id="11" dur="500"/>
                                        <p:tgtEl>
                                          <p:spTgt spid="440"/>
                                        </p:tgtEl>
                                      </p:cBhvr>
                                    </p:animEffect>
                                  </p:child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440"/>
                                        </p:tgtEl>
                                      </p:cBhvr>
                                    </p:animEffect>
                                    <p:set>
                                      <p:cBhvr>
                                        <p:cTn id="15" dur="1" fill="hold">
                                          <p:stCondLst>
                                            <p:cond delay="500"/>
                                          </p:stCondLst>
                                        </p:cTn>
                                        <p:tgtEl>
                                          <p:spTgt spid="440"/>
                                        </p:tgtEl>
                                        <p:attrNameLst>
                                          <p:attrName>style.visibility</p:attrName>
                                        </p:attrNameLst>
                                      </p:cBhvr>
                                      <p:to>
                                        <p:strVal val="hidden"/>
                                      </p:to>
                                    </p:se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41"/>
                                        </p:tgtEl>
                                        <p:attrNameLst>
                                          <p:attrName>style.visibility</p:attrName>
                                        </p:attrNameLst>
                                      </p:cBhvr>
                                      <p:to>
                                        <p:strVal val="visible"/>
                                      </p:to>
                                    </p:set>
                                    <p:animEffect transition="in" filter="fade">
                                      <p:cBhvr>
                                        <p:cTn id="19" dur="500"/>
                                        <p:tgtEl>
                                          <p:spTgt spid="44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436"/>
                                        </p:tgtEl>
                                      </p:cBhvr>
                                    </p:animEffect>
                                    <p:set>
                                      <p:cBhvr>
                                        <p:cTn id="24" dur="1" fill="hold">
                                          <p:stCondLst>
                                            <p:cond delay="500"/>
                                          </p:stCondLst>
                                        </p:cTn>
                                        <p:tgtEl>
                                          <p:spTgt spid="436"/>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438"/>
                                        </p:tgtEl>
                                      </p:cBhvr>
                                    </p:animEffect>
                                    <p:set>
                                      <p:cBhvr>
                                        <p:cTn id="27" dur="1" fill="hold">
                                          <p:stCondLst>
                                            <p:cond delay="500"/>
                                          </p:stCondLst>
                                        </p:cTn>
                                        <p:tgtEl>
                                          <p:spTgt spid="438"/>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441"/>
                                        </p:tgtEl>
                                      </p:cBhvr>
                                    </p:animEffect>
                                    <p:set>
                                      <p:cBhvr>
                                        <p:cTn id="30" dur="1" fill="hold">
                                          <p:stCondLst>
                                            <p:cond delay="500"/>
                                          </p:stCondLst>
                                        </p:cTn>
                                        <p:tgtEl>
                                          <p:spTgt spid="441"/>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440"/>
                                        </p:tgtEl>
                                        <p:attrNameLst>
                                          <p:attrName>style.visibility</p:attrName>
                                        </p:attrNameLst>
                                      </p:cBhvr>
                                      <p:to>
                                        <p:strVal val="visible"/>
                                      </p:to>
                                    </p:set>
                                    <p:animEffect transition="in" filter="fade">
                                      <p:cBhvr>
                                        <p:cTn id="34" dur="500"/>
                                        <p:tgtEl>
                                          <p:spTgt spid="440"/>
                                        </p:tgtEl>
                                      </p:cBhvr>
                                    </p:animEffect>
                                  </p:childTnLst>
                                </p:cTn>
                              </p:par>
                            </p:childTnLst>
                          </p:cTn>
                        </p:par>
                        <p:par>
                          <p:cTn id="35" fill="hold">
                            <p:stCondLst>
                              <p:cond delay="1000"/>
                            </p:stCondLst>
                            <p:childTnLst>
                              <p:par>
                                <p:cTn id="36" presetID="10" presetClass="exit" presetSubtype="0" fill="hold" nodeType="afterEffect">
                                  <p:stCondLst>
                                    <p:cond delay="0"/>
                                  </p:stCondLst>
                                  <p:childTnLst>
                                    <p:animEffect transition="out" filter="fade">
                                      <p:cBhvr>
                                        <p:cTn id="37" dur="500"/>
                                        <p:tgtEl>
                                          <p:spTgt spid="440"/>
                                        </p:tgtEl>
                                      </p:cBhvr>
                                    </p:animEffect>
                                    <p:set>
                                      <p:cBhvr>
                                        <p:cTn id="38" dur="1" fill="hold">
                                          <p:stCondLst>
                                            <p:cond delay="500"/>
                                          </p:stCondLst>
                                        </p:cTn>
                                        <p:tgtEl>
                                          <p:spTgt spid="440"/>
                                        </p:tgtEl>
                                        <p:attrNameLst>
                                          <p:attrName>style.visibility</p:attrName>
                                        </p:attrNameLst>
                                      </p:cBhvr>
                                      <p:to>
                                        <p:strVal val="hidden"/>
                                      </p:to>
                                    </p:se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443"/>
                                        </p:tgtEl>
                                        <p:attrNameLst>
                                          <p:attrName>style.visibility</p:attrName>
                                        </p:attrNameLst>
                                      </p:cBhvr>
                                      <p:to>
                                        <p:strVal val="visible"/>
                                      </p:to>
                                    </p:set>
                                    <p:animEffect transition="in" filter="fade">
                                      <p:cBhvr>
                                        <p:cTn id="42" dur="500"/>
                                        <p:tgtEl>
                                          <p:spTgt spid="443"/>
                                        </p:tgtEl>
                                      </p:cBhvr>
                                    </p:animEffect>
                                  </p:childTnLst>
                                </p:cTn>
                              </p:par>
                            </p:childTnLst>
                          </p:cTn>
                        </p:par>
                        <p:par>
                          <p:cTn id="43" fill="hold">
                            <p:stCondLst>
                              <p:cond delay="2000"/>
                            </p:stCondLst>
                            <p:childTnLst>
                              <p:par>
                                <p:cTn id="44" presetID="10" presetClass="entr" presetSubtype="0" fill="hold" nodeType="afterEffect">
                                  <p:stCondLst>
                                    <p:cond delay="1000"/>
                                  </p:stCondLst>
                                  <p:childTnLst>
                                    <p:set>
                                      <p:cBhvr>
                                        <p:cTn id="45" dur="1" fill="hold">
                                          <p:stCondLst>
                                            <p:cond delay="0"/>
                                          </p:stCondLst>
                                        </p:cTn>
                                        <p:tgtEl>
                                          <p:spTgt spid="430"/>
                                        </p:tgtEl>
                                        <p:attrNameLst>
                                          <p:attrName>style.visibility</p:attrName>
                                        </p:attrNameLst>
                                      </p:cBhvr>
                                      <p:to>
                                        <p:strVal val="visible"/>
                                      </p:to>
                                    </p:set>
                                    <p:animEffect transition="in" filter="fade">
                                      <p:cBhvr>
                                        <p:cTn id="46" dur="500"/>
                                        <p:tgtEl>
                                          <p:spTgt spid="430"/>
                                        </p:tgtEl>
                                      </p:cBhvr>
                                    </p:animEffect>
                                  </p:childTnLst>
                                </p:cTn>
                              </p:par>
                            </p:childTnLst>
                          </p:cTn>
                        </p:par>
                        <p:par>
                          <p:cTn id="47" fill="hold">
                            <p:stCondLst>
                              <p:cond delay="2500"/>
                            </p:stCondLst>
                            <p:childTnLst>
                              <p:par>
                                <p:cTn id="48" presetID="10" presetClass="exit" presetSubtype="0" fill="hold" nodeType="afterEffect">
                                  <p:stCondLst>
                                    <p:cond delay="0"/>
                                  </p:stCondLst>
                                  <p:childTnLst>
                                    <p:animEffect transition="out" filter="fade">
                                      <p:cBhvr>
                                        <p:cTn id="49" dur="500"/>
                                        <p:tgtEl>
                                          <p:spTgt spid="439"/>
                                        </p:tgtEl>
                                      </p:cBhvr>
                                    </p:animEffect>
                                    <p:set>
                                      <p:cBhvr>
                                        <p:cTn id="50" dur="1" fill="hold">
                                          <p:stCondLst>
                                            <p:cond delay="500"/>
                                          </p:stCondLst>
                                        </p:cTn>
                                        <p:tgtEl>
                                          <p:spTgt spid="43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438"/>
                                        </p:tgtEl>
                                      </p:cBhvr>
                                    </p:animEffect>
                                    <p:set>
                                      <p:cBhvr>
                                        <p:cTn id="53" dur="1" fill="hold">
                                          <p:stCondLst>
                                            <p:cond delay="500"/>
                                          </p:stCondLst>
                                        </p:cTn>
                                        <p:tgtEl>
                                          <p:spTgt spid="43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436"/>
                                        </p:tgtEl>
                                      </p:cBhvr>
                                    </p:animEffect>
                                    <p:set>
                                      <p:cBhvr>
                                        <p:cTn id="56" dur="1" fill="hold">
                                          <p:stCondLst>
                                            <p:cond delay="500"/>
                                          </p:stCondLst>
                                        </p:cTn>
                                        <p:tgtEl>
                                          <p:spTgt spid="436"/>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437"/>
                                        </p:tgtEl>
                                      </p:cBhvr>
                                    </p:animEffect>
                                    <p:set>
                                      <p:cBhvr>
                                        <p:cTn id="59" dur="1" fill="hold">
                                          <p:stCondLst>
                                            <p:cond delay="500"/>
                                          </p:stCondLst>
                                        </p:cTn>
                                        <p:tgtEl>
                                          <p:spTgt spid="437"/>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435"/>
                                        </p:tgtEl>
                                      </p:cBhvr>
                                    </p:animEffect>
                                    <p:set>
                                      <p:cBhvr>
                                        <p:cTn id="62" dur="1" fill="hold">
                                          <p:stCondLst>
                                            <p:cond delay="500"/>
                                          </p:stCondLst>
                                        </p:cTn>
                                        <p:tgtEl>
                                          <p:spTgt spid="43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434"/>
                                        </p:tgtEl>
                                      </p:cBhvr>
                                    </p:animEffect>
                                    <p:set>
                                      <p:cBhvr>
                                        <p:cTn id="65" dur="1" fill="hold">
                                          <p:stCondLst>
                                            <p:cond delay="500"/>
                                          </p:stCondLst>
                                        </p:cTn>
                                        <p:tgtEl>
                                          <p:spTgt spid="434"/>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443"/>
                                        </p:tgtEl>
                                      </p:cBhvr>
                                    </p:animEffect>
                                    <p:set>
                                      <p:cBhvr>
                                        <p:cTn id="68" dur="1" fill="hold">
                                          <p:stCondLst>
                                            <p:cond delay="500"/>
                                          </p:stCondLst>
                                        </p:cTn>
                                        <p:tgtEl>
                                          <p:spTgt spid="4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821F56C5-0CC8-C795-DB51-D136198FA7F4}"/>
              </a:ext>
            </a:extLst>
          </p:cNvPr>
          <p:cNvSpPr>
            <a:spLocks noGrp="1" noChangeArrowheads="1"/>
          </p:cNvSpPr>
          <p:nvPr>
            <p:ph type="title"/>
          </p:nvPr>
        </p:nvSpPr>
        <p:spPr/>
        <p:txBody>
          <a:bodyPr/>
          <a:lstStyle/>
          <a:p>
            <a:pPr eaLnBrk="1" hangingPunct="1"/>
            <a:r>
              <a:rPr lang="pl-PL" altLang="it-IT" sz="3600"/>
              <a:t>Planety, czyli błądzące gwiazdy
</a:t>
            </a:r>
          </a:p>
        </p:txBody>
      </p:sp>
      <p:pic>
        <p:nvPicPr>
          <p:cNvPr id="24579" name="Picture 3">
            <a:extLst>
              <a:ext uri="{FF2B5EF4-FFF2-40B4-BE49-F238E27FC236}">
                <a16:creationId xmlns:a16="http://schemas.microsoft.com/office/drawing/2014/main" id="{F3D47537-361E-5FDD-9D33-FCD890657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84263"/>
            <a:ext cx="8353425" cy="468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Text Box 4">
            <a:extLst>
              <a:ext uri="{FF2B5EF4-FFF2-40B4-BE49-F238E27FC236}">
                <a16:creationId xmlns:a16="http://schemas.microsoft.com/office/drawing/2014/main" id="{65D9C029-6174-C0A4-6B6E-B23D37538DF8}"/>
              </a:ext>
            </a:extLst>
          </p:cNvPr>
          <p:cNvSpPr txBox="1">
            <a:spLocks noChangeArrowheads="1"/>
          </p:cNvSpPr>
          <p:nvPr/>
        </p:nvSpPr>
        <p:spPr bwMode="auto">
          <a:xfrm>
            <a:off x="457200" y="5949950"/>
            <a:ext cx="81041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000" b="1">
                <a:solidFill>
                  <a:schemeClr val="accent2"/>
                </a:solidFill>
              </a:rPr>
              <a:t>G. Karwasz, Toruński po-ręcznik do fizyki, Wyd. Nauk. UMK, 2020</a:t>
            </a:r>
            <a:endParaRPr lang="en-AU" altLang="it-IT" sz="2000" b="1">
              <a:solidFill>
                <a:schemeClr val="accent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451"/>
        <p:cNvGrpSpPr/>
        <p:nvPr/>
      </p:nvGrpSpPr>
      <p:grpSpPr>
        <a:xfrm>
          <a:off x="0" y="0"/>
          <a:ext cx="0" cy="0"/>
          <a:chOff x="0" y="0"/>
          <a:chExt cx="0" cy="0"/>
        </a:xfrm>
      </p:grpSpPr>
      <p:sp>
        <p:nvSpPr>
          <p:cNvPr id="452" name="Google Shape;452;p17"/>
          <p:cNvSpPr txBox="1">
            <a:spLocks noGrp="1"/>
          </p:cNvSpPr>
          <p:nvPr>
            <p:ph type="title"/>
          </p:nvPr>
        </p:nvSpPr>
        <p:spPr>
          <a:xfrm>
            <a:off x="457199" y="8144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l-PL" b="1"/>
              <a:t>Strefa życia wokół gwiazdy</a:t>
            </a:r>
            <a:br>
              <a:rPr lang="pl-PL" b="1"/>
            </a:br>
            <a:endParaRPr sz="2800" b="1"/>
          </a:p>
        </p:txBody>
      </p:sp>
      <p:sp>
        <p:nvSpPr>
          <p:cNvPr id="453" name="Google Shape;453;p17"/>
          <p:cNvSpPr txBox="1"/>
          <p:nvPr/>
        </p:nvSpPr>
        <p:spPr>
          <a:xfrm>
            <a:off x="277402" y="1224447"/>
            <a:ext cx="886659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1800">
                <a:solidFill>
                  <a:schemeClr val="dk1"/>
                </a:solidFill>
                <a:latin typeface="Arial"/>
                <a:ea typeface="Arial"/>
                <a:cs typeface="Arial"/>
                <a:sym typeface="Arial"/>
              </a:rPr>
              <a:t>Położenie strefy życia zależy od jasności gwiazdy.</a:t>
            </a:r>
            <a:endParaRPr/>
          </a:p>
        </p:txBody>
      </p:sp>
      <p:pic>
        <p:nvPicPr>
          <p:cNvPr id="454" name="Google Shape;454;p17"/>
          <p:cNvPicPr preferRelativeResize="0"/>
          <p:nvPr/>
        </p:nvPicPr>
        <p:blipFill rotWithShape="1">
          <a:blip r:embed="rId3">
            <a:alphaModFix/>
          </a:blip>
          <a:srcRect/>
          <a:stretch/>
        </p:blipFill>
        <p:spPr>
          <a:xfrm>
            <a:off x="738342" y="1786849"/>
            <a:ext cx="7667316" cy="467706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18"/>
          <p:cNvSpPr txBox="1">
            <a:spLocks noGrp="1"/>
          </p:cNvSpPr>
          <p:nvPr>
            <p:ph type="title"/>
          </p:nvPr>
        </p:nvSpPr>
        <p:spPr>
          <a:xfrm>
            <a:off x="457199" y="8144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l-PL" b="1"/>
              <a:t>Strefa życia wokół gwiazdy</a:t>
            </a:r>
            <a:br>
              <a:rPr lang="pl-PL" b="1"/>
            </a:br>
            <a:endParaRPr sz="2800" b="1"/>
          </a:p>
        </p:txBody>
      </p:sp>
      <p:sp>
        <p:nvSpPr>
          <p:cNvPr id="461" name="Google Shape;461;p18"/>
          <p:cNvSpPr txBox="1"/>
          <p:nvPr/>
        </p:nvSpPr>
        <p:spPr>
          <a:xfrm>
            <a:off x="3019864" y="6499555"/>
            <a:ext cx="853273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200">
                <a:solidFill>
                  <a:schemeClr val="lt1"/>
                </a:solidFill>
                <a:latin typeface="Arial"/>
                <a:ea typeface="Arial"/>
                <a:cs typeface="Arial"/>
                <a:sym typeface="Arial"/>
              </a:rPr>
              <a:t>Natężenie światła na planecie względem światła słonecznego na Ziemi </a:t>
            </a:r>
            <a:endParaRPr/>
          </a:p>
        </p:txBody>
      </p:sp>
      <p:pic>
        <p:nvPicPr>
          <p:cNvPr id="462" name="Google Shape;462;p18"/>
          <p:cNvPicPr preferRelativeResize="0"/>
          <p:nvPr/>
        </p:nvPicPr>
        <p:blipFill rotWithShape="1">
          <a:blip r:embed="rId3">
            <a:alphaModFix/>
          </a:blip>
          <a:srcRect/>
          <a:stretch/>
        </p:blipFill>
        <p:spPr>
          <a:xfrm>
            <a:off x="80548" y="1921385"/>
            <a:ext cx="8982901" cy="4936617"/>
          </a:xfrm>
          <a:prstGeom prst="rect">
            <a:avLst/>
          </a:prstGeom>
          <a:noFill/>
          <a:ln>
            <a:noFill/>
          </a:ln>
        </p:spPr>
      </p:pic>
      <p:sp>
        <p:nvSpPr>
          <p:cNvPr id="463" name="Google Shape;463;p18"/>
          <p:cNvSpPr txBox="1"/>
          <p:nvPr/>
        </p:nvSpPr>
        <p:spPr>
          <a:xfrm>
            <a:off x="80548" y="998053"/>
            <a:ext cx="8982901" cy="9233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l-PL" sz="1800">
                <a:solidFill>
                  <a:schemeClr val="dk1"/>
                </a:solidFill>
                <a:latin typeface="Arial"/>
                <a:ea typeface="Arial"/>
                <a:cs typeface="Arial"/>
                <a:sym typeface="Arial"/>
              </a:rPr>
              <a:t>Wokół różnych typów gwiazd odkryto planety skaliste, na których może istnieć woda w stanie ciekłym (i być może </a:t>
            </a:r>
            <a:r>
              <a:rPr lang="pl-PL" sz="1800">
                <a:solidFill>
                  <a:srgbClr val="202122"/>
                </a:solidFill>
                <a:latin typeface="Arial"/>
                <a:ea typeface="Arial"/>
                <a:cs typeface="Arial"/>
                <a:sym typeface="Arial"/>
              </a:rPr>
              <a:t>dogodne warunki do powstania na nich życia podobnego do naszego)</a:t>
            </a:r>
            <a:r>
              <a:rPr lang="pl-PL" sz="1800">
                <a:solidFill>
                  <a:schemeClr val="dk1"/>
                </a:solidFill>
                <a:latin typeface="Arial"/>
                <a:ea typeface="Arial"/>
                <a:cs typeface="Arial"/>
                <a:sym typeface="Arial"/>
              </a:rPr>
              <a:t>.</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19"/>
          <p:cNvSpPr txBox="1">
            <a:spLocks noGrp="1"/>
          </p:cNvSpPr>
          <p:nvPr>
            <p:ph type="title"/>
          </p:nvPr>
        </p:nvSpPr>
        <p:spPr>
          <a:xfrm>
            <a:off x="457199" y="8144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l-PL" b="1"/>
              <a:t>Strefa życia wokół gwiazdy</a:t>
            </a:r>
            <a:br>
              <a:rPr lang="pl-PL" b="1"/>
            </a:br>
            <a:endParaRPr sz="2800" b="1"/>
          </a:p>
        </p:txBody>
      </p:sp>
      <p:sp>
        <p:nvSpPr>
          <p:cNvPr id="470" name="Google Shape;470;p19"/>
          <p:cNvSpPr txBox="1"/>
          <p:nvPr/>
        </p:nvSpPr>
        <p:spPr>
          <a:xfrm>
            <a:off x="138701" y="1060135"/>
            <a:ext cx="8866599" cy="175432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l-PL" sz="1800">
                <a:solidFill>
                  <a:schemeClr val="dk1"/>
                </a:solidFill>
                <a:latin typeface="Arial"/>
                <a:ea typeface="Arial"/>
                <a:cs typeface="Arial"/>
                <a:sym typeface="Arial"/>
              </a:rPr>
              <a:t>W naszym układzie planetarnym, oprócz Ziemi tylko Mars znajduje się w strefie życie, ale na jej granicy. Tylko w najniżej położonych obszarach Marsa (poniżej 30% powierzchni planety) ciśnienie atmosferyczne i temperatura są wystarczające, aby woda istniała przez krótkie okresy w postaci płynnej. </a:t>
            </a:r>
            <a:endParaRPr/>
          </a:p>
          <a:p>
            <a:pPr marL="0" marR="0" lvl="0" indent="0" algn="just" rtl="0">
              <a:spcBef>
                <a:spcPts val="0"/>
              </a:spcBef>
              <a:spcAft>
                <a:spcPts val="0"/>
              </a:spcAft>
              <a:buNone/>
            </a:pPr>
            <a:endParaRPr sz="1800">
              <a:solidFill>
                <a:schemeClr val="dk1"/>
              </a:solidFill>
              <a:latin typeface="Arial"/>
              <a:ea typeface="Arial"/>
              <a:cs typeface="Arial"/>
              <a:sym typeface="Arial"/>
            </a:endParaRPr>
          </a:p>
          <a:p>
            <a:pPr marL="0" marR="0" lvl="0" indent="0" algn="just" rtl="0">
              <a:spcBef>
                <a:spcPts val="0"/>
              </a:spcBef>
              <a:spcAft>
                <a:spcPts val="0"/>
              </a:spcAft>
              <a:buNone/>
            </a:pPr>
            <a:r>
              <a:rPr lang="pl-PL" sz="1800">
                <a:solidFill>
                  <a:schemeClr val="dk1"/>
                </a:solidFill>
                <a:latin typeface="Arial"/>
                <a:ea typeface="Arial"/>
                <a:cs typeface="Arial"/>
                <a:sym typeface="Arial"/>
              </a:rPr>
              <a:t>W większości Mars to piaszczysta pustynia:</a:t>
            </a:r>
            <a:endParaRPr/>
          </a:p>
        </p:txBody>
      </p:sp>
      <p:pic>
        <p:nvPicPr>
          <p:cNvPr id="471" name="Google Shape;471;p19"/>
          <p:cNvPicPr preferRelativeResize="0"/>
          <p:nvPr/>
        </p:nvPicPr>
        <p:blipFill rotWithShape="1">
          <a:blip r:embed="rId3">
            <a:alphaModFix/>
          </a:blip>
          <a:srcRect/>
          <a:stretch/>
        </p:blipFill>
        <p:spPr>
          <a:xfrm>
            <a:off x="540900" y="2831279"/>
            <a:ext cx="3580937" cy="2245107"/>
          </a:xfrm>
          <a:prstGeom prst="rect">
            <a:avLst/>
          </a:prstGeom>
          <a:noFill/>
          <a:ln>
            <a:noFill/>
          </a:ln>
        </p:spPr>
      </p:pic>
      <p:pic>
        <p:nvPicPr>
          <p:cNvPr id="472" name="Google Shape;472;p19"/>
          <p:cNvPicPr preferRelativeResize="0"/>
          <p:nvPr/>
        </p:nvPicPr>
        <p:blipFill rotWithShape="1">
          <a:blip r:embed="rId4">
            <a:alphaModFix/>
          </a:blip>
          <a:srcRect/>
          <a:stretch/>
        </p:blipFill>
        <p:spPr>
          <a:xfrm>
            <a:off x="2702726" y="5157541"/>
            <a:ext cx="3400921" cy="1619015"/>
          </a:xfrm>
          <a:prstGeom prst="rect">
            <a:avLst/>
          </a:prstGeom>
          <a:noFill/>
          <a:ln>
            <a:noFill/>
          </a:ln>
        </p:spPr>
      </p:pic>
      <p:pic>
        <p:nvPicPr>
          <p:cNvPr id="473" name="Google Shape;473;p19"/>
          <p:cNvPicPr preferRelativeResize="0"/>
          <p:nvPr/>
        </p:nvPicPr>
        <p:blipFill rotWithShape="1">
          <a:blip r:embed="rId5">
            <a:alphaModFix/>
          </a:blip>
          <a:srcRect/>
          <a:stretch/>
        </p:blipFill>
        <p:spPr>
          <a:xfrm>
            <a:off x="4726746" y="2814460"/>
            <a:ext cx="3400921" cy="2245107"/>
          </a:xfrm>
          <a:prstGeom prst="rect">
            <a:avLst/>
          </a:prstGeom>
          <a:noFill/>
          <a:ln>
            <a:noFill/>
          </a:ln>
        </p:spPr>
      </p:pic>
      <p:sp>
        <p:nvSpPr>
          <p:cNvPr id="474" name="Google Shape;474;p19"/>
          <p:cNvSpPr txBox="1"/>
          <p:nvPr/>
        </p:nvSpPr>
        <p:spPr>
          <a:xfrm>
            <a:off x="6427205" y="6581002"/>
            <a:ext cx="45720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200">
                <a:solidFill>
                  <a:srgbClr val="FF0000"/>
                </a:solidFill>
                <a:latin typeface="Arial"/>
                <a:ea typeface="Arial"/>
                <a:cs typeface="Arial"/>
                <a:sym typeface="Arial"/>
              </a:rPr>
              <a:t>- wycieczka na Marsa z aplikacją AR?</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3DA20-C35F-8E39-22B7-4904F26F1E2F}"/>
            </a:ext>
          </a:extLst>
        </p:cNvPr>
        <p:cNvGrpSpPr/>
        <p:nvPr/>
      </p:nvGrpSpPr>
      <p:grpSpPr>
        <a:xfrm>
          <a:off x="0" y="0"/>
          <a:ext cx="0" cy="0"/>
          <a:chOff x="0" y="0"/>
          <a:chExt cx="0" cy="0"/>
        </a:xfrm>
      </p:grpSpPr>
      <p:sp>
        <p:nvSpPr>
          <p:cNvPr id="87042" name="Rectangle 2">
            <a:extLst>
              <a:ext uri="{FF2B5EF4-FFF2-40B4-BE49-F238E27FC236}">
                <a16:creationId xmlns:a16="http://schemas.microsoft.com/office/drawing/2014/main" id="{929675E3-BEED-DCB0-8D01-8EC3D9F208C0}"/>
              </a:ext>
            </a:extLst>
          </p:cNvPr>
          <p:cNvSpPr>
            <a:spLocks noGrp="1" noChangeArrowheads="1"/>
          </p:cNvSpPr>
          <p:nvPr>
            <p:ph type="title"/>
          </p:nvPr>
        </p:nvSpPr>
        <p:spPr/>
        <p:txBody>
          <a:bodyPr/>
          <a:lstStyle/>
          <a:p>
            <a:pPr eaLnBrk="1" hangingPunct="1"/>
            <a:r>
              <a:rPr lang="pl-PL" altLang="it-IT" sz="3600" dirty="0"/>
              <a:t>08/06/2018 Życie na Marsie?</a:t>
            </a:r>
            <a:endParaRPr lang="en-AU" altLang="it-IT" sz="3600" dirty="0"/>
          </a:p>
        </p:txBody>
      </p:sp>
      <p:sp>
        <p:nvSpPr>
          <p:cNvPr id="87043" name="Rectangle 3">
            <a:extLst>
              <a:ext uri="{FF2B5EF4-FFF2-40B4-BE49-F238E27FC236}">
                <a16:creationId xmlns:a16="http://schemas.microsoft.com/office/drawing/2014/main" id="{F56B16EC-BF63-0109-FF18-30E8333D759E}"/>
              </a:ext>
            </a:extLst>
          </p:cNvPr>
          <p:cNvSpPr>
            <a:spLocks noGrp="1" noChangeArrowheads="1"/>
          </p:cNvSpPr>
          <p:nvPr>
            <p:ph type="body" idx="1"/>
          </p:nvPr>
        </p:nvSpPr>
        <p:spPr>
          <a:xfrm>
            <a:off x="323850" y="4365625"/>
            <a:ext cx="8229600" cy="2492375"/>
          </a:xfrm>
        </p:spPr>
        <p:txBody>
          <a:bodyPr/>
          <a:lstStyle/>
          <a:p>
            <a:pPr eaLnBrk="1" hangingPunct="1">
              <a:lnSpc>
                <a:spcPct val="80000"/>
              </a:lnSpc>
              <a:buFontTx/>
              <a:buNone/>
            </a:pPr>
            <a:r>
              <a:rPr lang="pl-PL" altLang="it-IT" sz="2000"/>
              <a:t>Po kilku latach jeżdżenia po kraterze Gale, łazik Curiosity wreszcie odkrył w sposób bezsprzeczny występowanie na Marsie cząsteczek organicznych, m.in. tiofenów. Znalazł je w błotnych osadach sprzed 3 miliardów lat. </a:t>
            </a:r>
          </a:p>
          <a:p>
            <a:pPr eaLnBrk="1" hangingPunct="1">
              <a:lnSpc>
                <a:spcPct val="80000"/>
              </a:lnSpc>
              <a:buFontTx/>
              <a:buNone/>
            </a:pPr>
            <a:r>
              <a:rPr lang="pl-PL" altLang="it-IT" sz="2000"/>
              <a:t>Mars jest mniejszy od Ziemi i nieco dalej od Słońca, więc szybciej ostygł i wcześniej zaistniały na nim warunki takie, jak w czasie powstawania na Ziemi pierwszych stromalotytów – piaskowców sklejonych śluzem prymitywnych „glonów” (</a:t>
            </a:r>
            <a:r>
              <a:rPr lang="pl-PL" altLang="it-IT" sz="2000" i="1"/>
              <a:t>archeonów</a:t>
            </a:r>
            <a:r>
              <a:rPr lang="pl-PL" altLang="it-IT" sz="2000"/>
              <a:t>).   </a:t>
            </a:r>
            <a:endParaRPr lang="en-AU" altLang="it-IT" sz="2000"/>
          </a:p>
        </p:txBody>
      </p:sp>
      <p:pic>
        <p:nvPicPr>
          <p:cNvPr id="87044" name="Picture 4">
            <a:extLst>
              <a:ext uri="{FF2B5EF4-FFF2-40B4-BE49-F238E27FC236}">
                <a16:creationId xmlns:a16="http://schemas.microsoft.com/office/drawing/2014/main" id="{2964F193-1100-4E89-1DD6-D2D7BBAC0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341438"/>
            <a:ext cx="8713788" cy="2624137"/>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87045" name="Text Box 5">
            <a:extLst>
              <a:ext uri="{FF2B5EF4-FFF2-40B4-BE49-F238E27FC236}">
                <a16:creationId xmlns:a16="http://schemas.microsoft.com/office/drawing/2014/main" id="{F07B4660-BE92-6AF7-434C-4EBBDF32115A}"/>
              </a:ext>
            </a:extLst>
          </p:cNvPr>
          <p:cNvSpPr txBox="1">
            <a:spLocks noChangeArrowheads="1"/>
          </p:cNvSpPr>
          <p:nvPr/>
        </p:nvSpPr>
        <p:spPr bwMode="auto">
          <a:xfrm>
            <a:off x="231775" y="3994150"/>
            <a:ext cx="5324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r>
              <a:rPr lang="en-AU" altLang="it-IT"/>
              <a:t>http://science.sciencemag.org/content/360/6393/1096.full</a:t>
            </a:r>
          </a:p>
        </p:txBody>
      </p:sp>
    </p:spTree>
    <p:extLst>
      <p:ext uri="{BB962C8B-B14F-4D97-AF65-F5344CB8AC3E}">
        <p14:creationId xmlns:p14="http://schemas.microsoft.com/office/powerpoint/2010/main" val="13856133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84C87301-2BB8-92A7-1340-21261D121126}"/>
              </a:ext>
            </a:extLst>
          </p:cNvPr>
          <p:cNvPicPr>
            <a:picLocks noChangeAspect="1"/>
          </p:cNvPicPr>
          <p:nvPr/>
        </p:nvPicPr>
        <p:blipFill>
          <a:blip r:embed="rId2"/>
          <a:stretch>
            <a:fillRect/>
          </a:stretch>
        </p:blipFill>
        <p:spPr>
          <a:xfrm>
            <a:off x="457200" y="139587"/>
            <a:ext cx="8229600" cy="6578825"/>
          </a:xfrm>
          <a:prstGeom prst="rect">
            <a:avLst/>
          </a:prstGeom>
        </p:spPr>
      </p:pic>
    </p:spTree>
    <p:extLst>
      <p:ext uri="{BB962C8B-B14F-4D97-AF65-F5344CB8AC3E}">
        <p14:creationId xmlns:p14="http://schemas.microsoft.com/office/powerpoint/2010/main" val="3793507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C78ABB8A-9AF6-4C04-5949-43F86789A8E0}"/>
              </a:ext>
            </a:extLst>
          </p:cNvPr>
          <p:cNvPicPr>
            <a:picLocks noChangeAspect="1"/>
          </p:cNvPicPr>
          <p:nvPr/>
        </p:nvPicPr>
        <p:blipFill>
          <a:blip r:embed="rId2"/>
          <a:stretch>
            <a:fillRect/>
          </a:stretch>
        </p:blipFill>
        <p:spPr>
          <a:xfrm>
            <a:off x="0" y="745660"/>
            <a:ext cx="9144000" cy="5366679"/>
          </a:xfrm>
          <a:prstGeom prst="rect">
            <a:avLst/>
          </a:prstGeom>
        </p:spPr>
      </p:pic>
    </p:spTree>
    <p:extLst>
      <p:ext uri="{BB962C8B-B14F-4D97-AF65-F5344CB8AC3E}">
        <p14:creationId xmlns:p14="http://schemas.microsoft.com/office/powerpoint/2010/main" val="567035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FCCBFDA2-38F2-BD36-95F0-9A8C586A7E5E}"/>
              </a:ext>
            </a:extLst>
          </p:cNvPr>
          <p:cNvPicPr>
            <a:picLocks noChangeAspect="1"/>
          </p:cNvPicPr>
          <p:nvPr/>
        </p:nvPicPr>
        <p:blipFill>
          <a:blip r:embed="rId2"/>
          <a:stretch>
            <a:fillRect/>
          </a:stretch>
        </p:blipFill>
        <p:spPr>
          <a:xfrm>
            <a:off x="0" y="85299"/>
            <a:ext cx="4281784" cy="4724451"/>
          </a:xfrm>
          <a:prstGeom prst="rect">
            <a:avLst/>
          </a:prstGeom>
        </p:spPr>
      </p:pic>
      <p:sp>
        <p:nvSpPr>
          <p:cNvPr id="4" name="pole tekstowe 3">
            <a:extLst>
              <a:ext uri="{FF2B5EF4-FFF2-40B4-BE49-F238E27FC236}">
                <a16:creationId xmlns:a16="http://schemas.microsoft.com/office/drawing/2014/main" id="{EB6505EC-6DF9-CD42-BDE7-2455DCC73F71}"/>
              </a:ext>
            </a:extLst>
          </p:cNvPr>
          <p:cNvSpPr txBox="1"/>
          <p:nvPr/>
        </p:nvSpPr>
        <p:spPr>
          <a:xfrm>
            <a:off x="1392072" y="5800299"/>
            <a:ext cx="2377574" cy="369332"/>
          </a:xfrm>
          <a:prstGeom prst="rect">
            <a:avLst/>
          </a:prstGeom>
          <a:noFill/>
        </p:spPr>
        <p:txBody>
          <a:bodyPr wrap="none" rtlCol="0">
            <a:spAutoFit/>
          </a:bodyPr>
          <a:lstStyle/>
          <a:p>
            <a:r>
              <a:rPr lang="pl-PL" dirty="0"/>
              <a:t>Nagroda Noble, 2031</a:t>
            </a:r>
            <a:endParaRPr lang="en-AU" dirty="0"/>
          </a:p>
        </p:txBody>
      </p:sp>
      <p:pic>
        <p:nvPicPr>
          <p:cNvPr id="6" name="Obraz 5">
            <a:extLst>
              <a:ext uri="{FF2B5EF4-FFF2-40B4-BE49-F238E27FC236}">
                <a16:creationId xmlns:a16="http://schemas.microsoft.com/office/drawing/2014/main" id="{6702B57A-58BB-5D00-EE32-30119B5C6F54}"/>
              </a:ext>
            </a:extLst>
          </p:cNvPr>
          <p:cNvPicPr>
            <a:picLocks noChangeAspect="1"/>
          </p:cNvPicPr>
          <p:nvPr/>
        </p:nvPicPr>
        <p:blipFill>
          <a:blip r:embed="rId3"/>
          <a:stretch>
            <a:fillRect/>
          </a:stretch>
        </p:blipFill>
        <p:spPr>
          <a:xfrm>
            <a:off x="4055334" y="153416"/>
            <a:ext cx="4963886" cy="6619285"/>
          </a:xfrm>
          <a:prstGeom prst="rect">
            <a:avLst/>
          </a:prstGeom>
        </p:spPr>
      </p:pic>
    </p:spTree>
    <p:extLst>
      <p:ext uri="{BB962C8B-B14F-4D97-AF65-F5344CB8AC3E}">
        <p14:creationId xmlns:p14="http://schemas.microsoft.com/office/powerpoint/2010/main" val="1452089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20"/>
          <p:cNvSpPr txBox="1"/>
          <p:nvPr/>
        </p:nvSpPr>
        <p:spPr>
          <a:xfrm>
            <a:off x="457199" y="6298047"/>
            <a:ext cx="7308168"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000">
                <a:solidFill>
                  <a:srgbClr val="FF0000"/>
                </a:solidFill>
                <a:latin typeface="Arial"/>
                <a:ea typeface="Arial"/>
                <a:cs typeface="Arial"/>
                <a:sym typeface="Arial"/>
              </a:rPr>
              <a:t>- obecność ciśnienia atmosferycznego (półkule Magdeburskie)</a:t>
            </a:r>
            <a:endParaRPr/>
          </a:p>
          <a:p>
            <a:pPr marL="0" marR="0" lvl="0" indent="0" algn="l" rtl="0">
              <a:spcBef>
                <a:spcPts val="0"/>
              </a:spcBef>
              <a:spcAft>
                <a:spcPts val="0"/>
              </a:spcAft>
              <a:buNone/>
            </a:pPr>
            <a:r>
              <a:rPr lang="pl-PL" sz="1000">
                <a:solidFill>
                  <a:srgbClr val="FF0000"/>
                </a:solidFill>
                <a:latin typeface="Arial"/>
                <a:ea typeface="Arial"/>
                <a:cs typeface="Arial"/>
                <a:sym typeface="Arial"/>
              </a:rPr>
              <a:t>- magiczny balon (powietrze nie ucieka mimo, że otwarty)</a:t>
            </a:r>
            <a:endParaRPr/>
          </a:p>
          <a:p>
            <a:pPr marL="0" marR="0" lvl="0" indent="0" algn="l" rtl="0">
              <a:spcBef>
                <a:spcPts val="0"/>
              </a:spcBef>
              <a:spcAft>
                <a:spcPts val="0"/>
              </a:spcAft>
              <a:buNone/>
            </a:pPr>
            <a:r>
              <a:rPr lang="pl-PL" sz="1000">
                <a:solidFill>
                  <a:srgbClr val="FF0000"/>
                </a:solidFill>
                <a:latin typeface="Arial"/>
                <a:ea typeface="Arial"/>
                <a:cs typeface="Arial"/>
                <a:sym typeface="Arial"/>
              </a:rPr>
              <a:t>- zbyt niskie ciśnienie (woda wyparuje)</a:t>
            </a:r>
            <a:endParaRPr/>
          </a:p>
        </p:txBody>
      </p:sp>
      <p:pic>
        <p:nvPicPr>
          <p:cNvPr id="481" name="Google Shape;481;p20"/>
          <p:cNvPicPr preferRelativeResize="0"/>
          <p:nvPr/>
        </p:nvPicPr>
        <p:blipFill rotWithShape="1">
          <a:blip r:embed="rId3">
            <a:alphaModFix/>
          </a:blip>
          <a:srcRect/>
          <a:stretch/>
        </p:blipFill>
        <p:spPr>
          <a:xfrm>
            <a:off x="685800" y="1757260"/>
            <a:ext cx="7772400" cy="4371975"/>
          </a:xfrm>
          <a:prstGeom prst="rect">
            <a:avLst/>
          </a:prstGeom>
          <a:noFill/>
          <a:ln>
            <a:noFill/>
          </a:ln>
        </p:spPr>
      </p:pic>
      <p:sp>
        <p:nvSpPr>
          <p:cNvPr id="482" name="Google Shape;482;p20"/>
          <p:cNvSpPr txBox="1"/>
          <p:nvPr/>
        </p:nvSpPr>
        <p:spPr>
          <a:xfrm>
            <a:off x="457199" y="445448"/>
            <a:ext cx="8686801"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l-PL" sz="2800" b="1">
                <a:solidFill>
                  <a:schemeClr val="dk2"/>
                </a:solidFill>
                <a:latin typeface="Arial"/>
                <a:ea typeface="Arial"/>
                <a:cs typeface="Arial"/>
                <a:sym typeface="Arial"/>
              </a:rPr>
              <a:t>Nie tylko odległość </a:t>
            </a:r>
            <a:br>
              <a:rPr lang="pl-PL" sz="2800" b="1">
                <a:solidFill>
                  <a:schemeClr val="dk2"/>
                </a:solidFill>
                <a:latin typeface="Arial"/>
                <a:ea typeface="Arial"/>
                <a:cs typeface="Arial"/>
                <a:sym typeface="Arial"/>
              </a:rPr>
            </a:br>
            <a:r>
              <a:rPr lang="pl-PL" sz="2800" b="1">
                <a:solidFill>
                  <a:schemeClr val="dk2"/>
                </a:solidFill>
                <a:latin typeface="Arial"/>
                <a:ea typeface="Arial"/>
                <a:cs typeface="Arial"/>
                <a:sym typeface="Arial"/>
              </a:rPr>
              <a:t>od gwiazdy ma znaczenie dla życia…</a:t>
            </a:r>
            <a:br>
              <a:rPr lang="pl-PL" sz="3600" b="1">
                <a:solidFill>
                  <a:schemeClr val="dk2"/>
                </a:solidFill>
                <a:latin typeface="Arial"/>
                <a:ea typeface="Arial"/>
                <a:cs typeface="Arial"/>
                <a:sym typeface="Arial"/>
              </a:rPr>
            </a:br>
            <a:r>
              <a:rPr lang="pl-PL" sz="3600" b="1">
                <a:solidFill>
                  <a:schemeClr val="dk2"/>
                </a:solidFill>
                <a:latin typeface="Arial"/>
                <a:ea typeface="Arial"/>
                <a:cs typeface="Arial"/>
                <a:sym typeface="Arial"/>
              </a:rPr>
              <a:t>Atmosfera i jej </a:t>
            </a:r>
            <a:r>
              <a:rPr lang="pl-PL" sz="3200" b="1">
                <a:solidFill>
                  <a:schemeClr val="dk2"/>
                </a:solidFill>
                <a:latin typeface="Arial"/>
                <a:ea typeface="Arial"/>
                <a:cs typeface="Arial"/>
                <a:sym typeface="Arial"/>
              </a:rPr>
              <a:t>ciśnienie</a:t>
            </a:r>
            <a:br>
              <a:rPr lang="pl-PL" sz="3600" b="1">
                <a:solidFill>
                  <a:schemeClr val="dk2"/>
                </a:solidFill>
                <a:latin typeface="Arial"/>
                <a:ea typeface="Arial"/>
                <a:cs typeface="Arial"/>
                <a:sym typeface="Arial"/>
              </a:rPr>
            </a:br>
            <a:endParaRPr sz="3600" b="1">
              <a:solidFill>
                <a:schemeClr val="dk2"/>
              </a:solidFill>
              <a:latin typeface="Arial"/>
              <a:ea typeface="Arial"/>
              <a:cs typeface="Arial"/>
              <a:sym typeface="Arial"/>
            </a:endParaRPr>
          </a:p>
        </p:txBody>
      </p:sp>
      <p:sp>
        <p:nvSpPr>
          <p:cNvPr id="483" name="Google Shape;483;p20"/>
          <p:cNvSpPr txBox="1"/>
          <p:nvPr/>
        </p:nvSpPr>
        <p:spPr>
          <a:xfrm>
            <a:off x="6314049" y="6298047"/>
            <a:ext cx="7308168"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000">
                <a:solidFill>
                  <a:srgbClr val="FF0000"/>
                </a:solidFill>
                <a:latin typeface="Arial"/>
                <a:ea typeface="Arial"/>
                <a:cs typeface="Arial"/>
                <a:sym typeface="Arial"/>
              </a:rPr>
              <a:t>- jeżeli mało wody to zamieni się w lód</a:t>
            </a:r>
            <a:endParaRPr/>
          </a:p>
          <a:p>
            <a:pPr marL="0" marR="0" lvl="0" indent="0" algn="l" rtl="0">
              <a:spcBef>
                <a:spcPts val="0"/>
              </a:spcBef>
              <a:spcAft>
                <a:spcPts val="0"/>
              </a:spcAft>
              <a:buNone/>
            </a:pPr>
            <a:r>
              <a:rPr lang="pl-PL" sz="1000">
                <a:solidFill>
                  <a:srgbClr val="FF0000"/>
                </a:solidFill>
                <a:latin typeface="Arial"/>
                <a:ea typeface="Arial"/>
                <a:cs typeface="Arial"/>
                <a:sym typeface="Arial"/>
              </a:rPr>
              <a:t>- zbyt wysokie ciśnienie (implozja puszki)</a:t>
            </a:r>
            <a:endParaRPr/>
          </a:p>
          <a:p>
            <a:pPr marL="0" marR="0" lvl="0" indent="0" algn="l" rtl="0">
              <a:spcBef>
                <a:spcPts val="0"/>
              </a:spcBef>
              <a:spcAft>
                <a:spcPts val="0"/>
              </a:spcAft>
              <a:buNone/>
            </a:pPr>
            <a:r>
              <a:rPr lang="pl-PL" sz="1000">
                <a:solidFill>
                  <a:srgbClr val="FF0000"/>
                </a:solidFill>
                <a:latin typeface="Arial"/>
                <a:ea typeface="Arial"/>
                <a:cs typeface="Arial"/>
                <a:sym typeface="Arial"/>
              </a:rPr>
              <a:t>- zbyt wysokie ciśnienie (stan nadkrytyczny?)</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21"/>
          <p:cNvSpPr txBox="1">
            <a:spLocks noGrp="1"/>
          </p:cNvSpPr>
          <p:nvPr>
            <p:ph type="title"/>
          </p:nvPr>
        </p:nvSpPr>
        <p:spPr>
          <a:xfrm>
            <a:off x="411737" y="527375"/>
            <a:ext cx="8686801"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l-PL" sz="2800" b="1"/>
              <a:t>Nie tylko odległość </a:t>
            </a:r>
            <a:br>
              <a:rPr lang="pl-PL" sz="2800" b="1"/>
            </a:br>
            <a:r>
              <a:rPr lang="pl-PL" sz="2800" b="1"/>
              <a:t>od gwiazdy ma znaczenie dla życia…</a:t>
            </a:r>
            <a:br>
              <a:rPr lang="pl-PL" sz="3600" b="1"/>
            </a:br>
            <a:r>
              <a:rPr lang="pl-PL" sz="3200" b="1"/>
              <a:t>Atmosfera i ”pozytywny„ efekt cieplarniany</a:t>
            </a:r>
            <a:br>
              <a:rPr lang="pl-PL" sz="3600" b="1"/>
            </a:br>
            <a:endParaRPr sz="3600" b="1"/>
          </a:p>
        </p:txBody>
      </p:sp>
      <p:pic>
        <p:nvPicPr>
          <p:cNvPr id="490" name="Google Shape;490;p21"/>
          <p:cNvPicPr preferRelativeResize="0"/>
          <p:nvPr/>
        </p:nvPicPr>
        <p:blipFill rotWithShape="1">
          <a:blip r:embed="rId3">
            <a:alphaModFix/>
          </a:blip>
          <a:srcRect/>
          <a:stretch/>
        </p:blipFill>
        <p:spPr>
          <a:xfrm>
            <a:off x="411737" y="3853351"/>
            <a:ext cx="4160263" cy="2724779"/>
          </a:xfrm>
          <a:prstGeom prst="rect">
            <a:avLst/>
          </a:prstGeom>
          <a:noFill/>
          <a:ln>
            <a:noFill/>
          </a:ln>
        </p:spPr>
      </p:pic>
      <p:pic>
        <p:nvPicPr>
          <p:cNvPr id="491" name="Google Shape;491;p21"/>
          <p:cNvPicPr preferRelativeResize="0"/>
          <p:nvPr/>
        </p:nvPicPr>
        <p:blipFill rotWithShape="1">
          <a:blip r:embed="rId4">
            <a:alphaModFix/>
          </a:blip>
          <a:srcRect/>
          <a:stretch/>
        </p:blipFill>
        <p:spPr>
          <a:xfrm>
            <a:off x="4909628" y="3740335"/>
            <a:ext cx="3715625" cy="2739084"/>
          </a:xfrm>
          <a:prstGeom prst="rect">
            <a:avLst/>
          </a:prstGeom>
          <a:noFill/>
          <a:ln>
            <a:noFill/>
          </a:ln>
        </p:spPr>
      </p:pic>
      <p:grpSp>
        <p:nvGrpSpPr>
          <p:cNvPr id="492" name="Google Shape;492;p21"/>
          <p:cNvGrpSpPr/>
          <p:nvPr/>
        </p:nvGrpSpPr>
        <p:grpSpPr>
          <a:xfrm>
            <a:off x="137285" y="1879756"/>
            <a:ext cx="4709165" cy="1549243"/>
            <a:chOff x="1303100" y="2020880"/>
            <a:chExt cx="6050868" cy="1978720"/>
          </a:xfrm>
        </p:grpSpPr>
        <p:pic>
          <p:nvPicPr>
            <p:cNvPr id="493" name="Google Shape;493;p21"/>
            <p:cNvPicPr preferRelativeResize="0"/>
            <p:nvPr/>
          </p:nvPicPr>
          <p:blipFill rotWithShape="1">
            <a:blip r:embed="rId5">
              <a:alphaModFix/>
            </a:blip>
            <a:srcRect/>
            <a:stretch/>
          </p:blipFill>
          <p:spPr>
            <a:xfrm>
              <a:off x="1303100" y="2020880"/>
              <a:ext cx="6050868" cy="1978720"/>
            </a:xfrm>
            <a:prstGeom prst="rect">
              <a:avLst/>
            </a:prstGeom>
            <a:noFill/>
            <a:ln>
              <a:noFill/>
            </a:ln>
          </p:spPr>
        </p:pic>
        <p:sp>
          <p:nvSpPr>
            <p:cNvPr id="494" name="Google Shape;494;p21"/>
            <p:cNvSpPr txBox="1"/>
            <p:nvPr/>
          </p:nvSpPr>
          <p:spPr>
            <a:xfrm>
              <a:off x="3699012" y="3538190"/>
              <a:ext cx="32566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a:solidFill>
                    <a:schemeClr val="lt1"/>
                  </a:solidFill>
                  <a:latin typeface="Arial"/>
                  <a:ea typeface="Arial"/>
                  <a:cs typeface="Arial"/>
                  <a:sym typeface="Arial"/>
                </a:rPr>
                <a:t>przepływ energii</a:t>
              </a:r>
              <a:endParaRPr/>
            </a:p>
          </p:txBody>
        </p:sp>
      </p:grpSp>
      <p:sp>
        <p:nvSpPr>
          <p:cNvPr id="495" name="Google Shape;495;p21"/>
          <p:cNvSpPr txBox="1"/>
          <p:nvPr/>
        </p:nvSpPr>
        <p:spPr>
          <a:xfrm>
            <a:off x="5736360" y="6457890"/>
            <a:ext cx="45720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000">
                <a:solidFill>
                  <a:srgbClr val="FF0000"/>
                </a:solidFill>
                <a:latin typeface="Arial"/>
                <a:ea typeface="Arial"/>
                <a:cs typeface="Arial"/>
                <a:sym typeface="Arial"/>
              </a:rPr>
              <a:t>- promieniowanie podczerwone (kamera termowizyjna)</a:t>
            </a:r>
            <a:endParaRPr/>
          </a:p>
          <a:p>
            <a:pPr marL="0" marR="0" lvl="0" indent="0" algn="l" rtl="0">
              <a:spcBef>
                <a:spcPts val="0"/>
              </a:spcBef>
              <a:spcAft>
                <a:spcPts val="0"/>
              </a:spcAft>
              <a:buNone/>
            </a:pPr>
            <a:r>
              <a:rPr lang="pl-PL" sz="1000">
                <a:solidFill>
                  <a:srgbClr val="FF0000"/>
                </a:solidFill>
                <a:latin typeface="Arial"/>
                <a:ea typeface="Arial"/>
                <a:cs typeface="Arial"/>
                <a:sym typeface="Arial"/>
              </a:rPr>
              <a:t>- czujnik CO2 PASCO (pomiar stężenia w pokoju)</a:t>
            </a:r>
            <a:endParaRPr/>
          </a:p>
        </p:txBody>
      </p:sp>
      <p:pic>
        <p:nvPicPr>
          <p:cNvPr id="496" name="Google Shape;496;p21"/>
          <p:cNvPicPr preferRelativeResize="0"/>
          <p:nvPr/>
        </p:nvPicPr>
        <p:blipFill rotWithShape="1">
          <a:blip r:embed="rId6">
            <a:alphaModFix/>
          </a:blip>
          <a:srcRect/>
          <a:stretch/>
        </p:blipFill>
        <p:spPr>
          <a:xfrm>
            <a:off x="4909628" y="1879757"/>
            <a:ext cx="4172855" cy="15492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22"/>
          <p:cNvSpPr txBox="1">
            <a:spLocks noGrp="1"/>
          </p:cNvSpPr>
          <p:nvPr>
            <p:ph type="title"/>
          </p:nvPr>
        </p:nvSpPr>
        <p:spPr>
          <a:xfrm>
            <a:off x="457199" y="465775"/>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l-PL" sz="2800" b="1"/>
              <a:t>Nie tylko odległość </a:t>
            </a:r>
            <a:br>
              <a:rPr lang="pl-PL" sz="2800" b="1"/>
            </a:br>
            <a:r>
              <a:rPr lang="pl-PL" sz="2800" b="1"/>
              <a:t>od gwiazdy ma znaczenie dla życia…</a:t>
            </a:r>
            <a:br>
              <a:rPr lang="pl-PL" sz="3600" b="1"/>
            </a:br>
            <a:r>
              <a:rPr lang="pl-PL" sz="3200" b="1"/>
              <a:t>Pole magnetyczne planety</a:t>
            </a:r>
            <a:br>
              <a:rPr lang="pl-PL" sz="3600" b="1"/>
            </a:br>
            <a:endParaRPr sz="3600" b="1"/>
          </a:p>
        </p:txBody>
      </p:sp>
      <p:sp>
        <p:nvSpPr>
          <p:cNvPr id="503" name="Google Shape;503;p22"/>
          <p:cNvSpPr txBox="1"/>
          <p:nvPr/>
        </p:nvSpPr>
        <p:spPr>
          <a:xfrm>
            <a:off x="261266" y="5961338"/>
            <a:ext cx="6719299"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000">
                <a:solidFill>
                  <a:srgbClr val="FF0000"/>
                </a:solidFill>
                <a:latin typeface="Arial"/>
                <a:ea typeface="Arial"/>
                <a:cs typeface="Arial"/>
                <a:sym typeface="Arial"/>
              </a:rPr>
              <a:t>- linie pola magnetycznego (opiłki żelaza),</a:t>
            </a:r>
            <a:endParaRPr/>
          </a:p>
          <a:p>
            <a:pPr marL="0" marR="0" lvl="0" indent="0" algn="l" rtl="0">
              <a:spcBef>
                <a:spcPts val="0"/>
              </a:spcBef>
              <a:spcAft>
                <a:spcPts val="0"/>
              </a:spcAft>
              <a:buNone/>
            </a:pPr>
            <a:r>
              <a:rPr lang="pl-PL" sz="1000">
                <a:solidFill>
                  <a:srgbClr val="FF0000"/>
                </a:solidFill>
                <a:latin typeface="Arial"/>
                <a:ea typeface="Arial"/>
                <a:cs typeface="Arial"/>
                <a:sym typeface="Arial"/>
              </a:rPr>
              <a:t>- kompas (tradycyjny i aplikacja)</a:t>
            </a:r>
            <a:endParaRPr/>
          </a:p>
          <a:p>
            <a:pPr marL="0" marR="0" lvl="0" indent="0" algn="l" rtl="0">
              <a:spcBef>
                <a:spcPts val="0"/>
              </a:spcBef>
              <a:spcAft>
                <a:spcPts val="0"/>
              </a:spcAft>
              <a:buNone/>
            </a:pPr>
            <a:r>
              <a:rPr lang="pl-PL" sz="1000">
                <a:solidFill>
                  <a:srgbClr val="FF0000"/>
                </a:solidFill>
                <a:latin typeface="Arial"/>
                <a:ea typeface="Arial"/>
                <a:cs typeface="Arial"/>
                <a:sym typeface="Arial"/>
              </a:rPr>
              <a:t>- pomiar pola magnetycznego Ziemi (smartfon), aplikacja AR</a:t>
            </a:r>
            <a:endParaRPr/>
          </a:p>
          <a:p>
            <a:pPr marL="0" marR="0" lvl="0" indent="0" algn="l" rtl="0">
              <a:spcBef>
                <a:spcPts val="0"/>
              </a:spcBef>
              <a:spcAft>
                <a:spcPts val="0"/>
              </a:spcAft>
              <a:buNone/>
            </a:pPr>
            <a:r>
              <a:rPr lang="pl-PL" sz="1000">
                <a:solidFill>
                  <a:srgbClr val="FF0000"/>
                </a:solidFill>
                <a:latin typeface="Arial"/>
                <a:ea typeface="Arial"/>
                <a:cs typeface="Arial"/>
                <a:sym typeface="Arial"/>
              </a:rPr>
              <a:t>- zakrzywiane cząstek naładowanych w polu magnetycznym (rura Thomsona, plamka oscyloskopu)</a:t>
            </a:r>
            <a:endParaRPr/>
          </a:p>
          <a:p>
            <a:pPr marL="0" marR="0" lvl="0" indent="0" algn="l" rtl="0">
              <a:spcBef>
                <a:spcPts val="0"/>
              </a:spcBef>
              <a:spcAft>
                <a:spcPts val="0"/>
              </a:spcAft>
              <a:buNone/>
            </a:pPr>
            <a:r>
              <a:rPr lang="pl-PL" sz="1000">
                <a:solidFill>
                  <a:srgbClr val="FF0000"/>
                </a:solidFill>
                <a:latin typeface="Arial"/>
                <a:ea typeface="Arial"/>
                <a:cs typeface="Arial"/>
                <a:sym typeface="Arial"/>
              </a:rPr>
              <a:t>- świecenie gazów w niskich ciśnieniach, kula plazmowa, świetlówki,</a:t>
            </a:r>
            <a:endParaRPr/>
          </a:p>
        </p:txBody>
      </p:sp>
      <p:pic>
        <p:nvPicPr>
          <p:cNvPr id="504" name="Google Shape;504;p22"/>
          <p:cNvPicPr preferRelativeResize="0"/>
          <p:nvPr/>
        </p:nvPicPr>
        <p:blipFill rotWithShape="1">
          <a:blip r:embed="rId3">
            <a:alphaModFix/>
          </a:blip>
          <a:srcRect/>
          <a:stretch/>
        </p:blipFill>
        <p:spPr>
          <a:xfrm>
            <a:off x="4930970" y="1982871"/>
            <a:ext cx="4099191" cy="3780309"/>
          </a:xfrm>
          <a:prstGeom prst="rect">
            <a:avLst/>
          </a:prstGeom>
          <a:noFill/>
          <a:ln>
            <a:noFill/>
          </a:ln>
        </p:spPr>
      </p:pic>
      <p:pic>
        <p:nvPicPr>
          <p:cNvPr id="505" name="Google Shape;505;p22"/>
          <p:cNvPicPr preferRelativeResize="0"/>
          <p:nvPr/>
        </p:nvPicPr>
        <p:blipFill rotWithShape="1">
          <a:blip r:embed="rId4">
            <a:alphaModFix/>
          </a:blip>
          <a:srcRect/>
          <a:stretch/>
        </p:blipFill>
        <p:spPr>
          <a:xfrm>
            <a:off x="56272" y="1968803"/>
            <a:ext cx="4768949" cy="378030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6832598" cy="1143000"/>
          </a:xfrm>
        </p:spPr>
        <p:txBody>
          <a:bodyPr/>
          <a:lstStyle/>
          <a:p>
            <a:r>
              <a:rPr lang="pl-PL" sz="4000" b="1" dirty="0"/>
              <a:t>Czy widziałeś już planetę?</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543756"/>
            <a:ext cx="6245189" cy="4525963"/>
          </a:xfr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186" y="3002843"/>
            <a:ext cx="3243036" cy="2017889"/>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2598" y="5102576"/>
            <a:ext cx="1453445" cy="1453445"/>
          </a:xfrm>
          <a:prstGeom prst="rect">
            <a:avLst/>
          </a:prstGeom>
        </p:spPr>
      </p:pic>
      <p:pic>
        <p:nvPicPr>
          <p:cNvPr id="8" name="Obraz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2086" y="142439"/>
            <a:ext cx="2089857" cy="2778560"/>
          </a:xfrm>
          <a:prstGeom prst="rect">
            <a:avLst/>
          </a:prstGeom>
        </p:spPr>
      </p:pic>
    </p:spTree>
    <p:extLst>
      <p:ext uri="{BB962C8B-B14F-4D97-AF65-F5344CB8AC3E}">
        <p14:creationId xmlns:p14="http://schemas.microsoft.com/office/powerpoint/2010/main" val="1096271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3"/>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l-PL" sz="2800" b="1" dirty="0"/>
              <a:t>Życie przychodzi z gwiazd (?)</a:t>
            </a:r>
            <a:br>
              <a:rPr lang="pl-PL" sz="3600" b="1" dirty="0"/>
            </a:br>
            <a:endParaRPr sz="3600" b="1" dirty="0"/>
          </a:p>
        </p:txBody>
      </p:sp>
      <p:grpSp>
        <p:nvGrpSpPr>
          <p:cNvPr id="512" name="Google Shape;512;p23"/>
          <p:cNvGrpSpPr/>
          <p:nvPr/>
        </p:nvGrpSpPr>
        <p:grpSpPr>
          <a:xfrm>
            <a:off x="42356" y="4959110"/>
            <a:ext cx="5885416" cy="1731274"/>
            <a:chOff x="42356" y="4959110"/>
            <a:chExt cx="5885416" cy="1731274"/>
          </a:xfrm>
        </p:grpSpPr>
        <p:pic>
          <p:nvPicPr>
            <p:cNvPr id="513" name="Google Shape;513;p23"/>
            <p:cNvPicPr preferRelativeResize="0"/>
            <p:nvPr/>
          </p:nvPicPr>
          <p:blipFill rotWithShape="1">
            <a:blip r:embed="rId3">
              <a:alphaModFix/>
            </a:blip>
            <a:srcRect/>
            <a:stretch/>
          </p:blipFill>
          <p:spPr>
            <a:xfrm>
              <a:off x="42356" y="5034764"/>
              <a:ext cx="2367071" cy="1655620"/>
            </a:xfrm>
            <a:prstGeom prst="rect">
              <a:avLst/>
            </a:prstGeom>
            <a:noFill/>
            <a:ln>
              <a:noFill/>
            </a:ln>
          </p:spPr>
        </p:pic>
        <p:cxnSp>
          <p:nvCxnSpPr>
            <p:cNvPr id="514" name="Google Shape;514;p23"/>
            <p:cNvCxnSpPr/>
            <p:nvPr/>
          </p:nvCxnSpPr>
          <p:spPr>
            <a:xfrm flipH="1">
              <a:off x="2549768" y="4959110"/>
              <a:ext cx="3378004" cy="575947"/>
            </a:xfrm>
            <a:prstGeom prst="straightConnector1">
              <a:avLst/>
            </a:prstGeom>
            <a:noFill/>
            <a:ln w="9525" cap="flat" cmpd="sng">
              <a:solidFill>
                <a:schemeClr val="dk1"/>
              </a:solidFill>
              <a:prstDash val="solid"/>
              <a:round/>
              <a:headEnd type="none" w="sm" len="sm"/>
              <a:tailEnd type="stealth" w="lg" len="lg"/>
            </a:ln>
          </p:spPr>
        </p:cxnSp>
      </p:grpSp>
      <p:pic>
        <p:nvPicPr>
          <p:cNvPr id="515" name="Google Shape;515;p23"/>
          <p:cNvPicPr preferRelativeResize="0"/>
          <p:nvPr/>
        </p:nvPicPr>
        <p:blipFill rotWithShape="1">
          <a:blip r:embed="rId4">
            <a:alphaModFix/>
          </a:blip>
          <a:srcRect/>
          <a:stretch/>
        </p:blipFill>
        <p:spPr>
          <a:xfrm>
            <a:off x="884506" y="904195"/>
            <a:ext cx="7374988" cy="4054915"/>
          </a:xfrm>
          <a:prstGeom prst="rect">
            <a:avLst/>
          </a:prstGeom>
          <a:noFill/>
          <a:ln>
            <a:noFill/>
          </a:ln>
        </p:spPr>
      </p:pic>
      <p:sp>
        <p:nvSpPr>
          <p:cNvPr id="516" name="Google Shape;516;p23"/>
          <p:cNvSpPr txBox="1"/>
          <p:nvPr/>
        </p:nvSpPr>
        <p:spPr>
          <a:xfrm>
            <a:off x="2391508" y="1311572"/>
            <a:ext cx="23352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400">
                <a:solidFill>
                  <a:schemeClr val="lt1"/>
                </a:solidFill>
                <a:latin typeface="Arial"/>
                <a:ea typeface="Arial"/>
                <a:cs typeface="Arial"/>
                <a:sym typeface="Arial"/>
              </a:rPr>
              <a:t>synteza He, </a:t>
            </a:r>
            <a:r>
              <a:rPr lang="pl-PL" sz="1800" b="1">
                <a:solidFill>
                  <a:schemeClr val="lt1"/>
                </a:solidFill>
                <a:latin typeface="Arial"/>
                <a:ea typeface="Arial"/>
                <a:cs typeface="Arial"/>
                <a:sym typeface="Arial"/>
              </a:rPr>
              <a:t>C</a:t>
            </a:r>
            <a:r>
              <a:rPr lang="pl-PL" sz="1400">
                <a:solidFill>
                  <a:schemeClr val="lt1"/>
                </a:solidFill>
                <a:latin typeface="Arial"/>
                <a:ea typeface="Arial"/>
                <a:cs typeface="Arial"/>
                <a:sym typeface="Arial"/>
              </a:rPr>
              <a:t>, O</a:t>
            </a:r>
            <a:endParaRPr/>
          </a:p>
        </p:txBody>
      </p:sp>
      <p:sp>
        <p:nvSpPr>
          <p:cNvPr id="517" name="Google Shape;517;p23"/>
          <p:cNvSpPr txBox="1"/>
          <p:nvPr/>
        </p:nvSpPr>
        <p:spPr>
          <a:xfrm>
            <a:off x="2549768" y="3126795"/>
            <a:ext cx="23352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400">
                <a:solidFill>
                  <a:schemeClr val="lt1"/>
                </a:solidFill>
                <a:latin typeface="Arial"/>
                <a:ea typeface="Arial"/>
                <a:cs typeface="Arial"/>
                <a:sym typeface="Arial"/>
              </a:rPr>
              <a:t>synteza He, </a:t>
            </a:r>
            <a:r>
              <a:rPr lang="pl-PL" sz="1800" b="1">
                <a:solidFill>
                  <a:schemeClr val="lt1"/>
                </a:solidFill>
                <a:latin typeface="Arial"/>
                <a:ea typeface="Arial"/>
                <a:cs typeface="Arial"/>
                <a:sym typeface="Arial"/>
              </a:rPr>
              <a:t>C</a:t>
            </a:r>
            <a:r>
              <a:rPr lang="pl-PL" sz="1400">
                <a:solidFill>
                  <a:schemeClr val="lt1"/>
                </a:solidFill>
                <a:latin typeface="Arial"/>
                <a:ea typeface="Arial"/>
                <a:cs typeface="Arial"/>
                <a:sym typeface="Arial"/>
              </a:rPr>
              <a:t>, O</a:t>
            </a:r>
            <a:endParaRPr/>
          </a:p>
        </p:txBody>
      </p:sp>
      <p:grpSp>
        <p:nvGrpSpPr>
          <p:cNvPr id="518" name="Google Shape;518;p23"/>
          <p:cNvGrpSpPr/>
          <p:nvPr/>
        </p:nvGrpSpPr>
        <p:grpSpPr>
          <a:xfrm>
            <a:off x="2604551" y="5342656"/>
            <a:ext cx="3086176" cy="1879466"/>
            <a:chOff x="2604551" y="5342656"/>
            <a:chExt cx="3086176" cy="1879466"/>
          </a:xfrm>
        </p:grpSpPr>
        <p:pic>
          <p:nvPicPr>
            <p:cNvPr id="519" name="Google Shape;519;p23"/>
            <p:cNvPicPr preferRelativeResize="0"/>
            <p:nvPr/>
          </p:nvPicPr>
          <p:blipFill rotWithShape="1">
            <a:blip r:embed="rId5">
              <a:alphaModFix/>
            </a:blip>
            <a:srcRect/>
            <a:stretch/>
          </p:blipFill>
          <p:spPr>
            <a:xfrm rot="-2212474">
              <a:off x="4079764" y="5611159"/>
              <a:ext cx="1342460" cy="1342460"/>
            </a:xfrm>
            <a:prstGeom prst="rect">
              <a:avLst/>
            </a:prstGeom>
            <a:noFill/>
            <a:ln>
              <a:noFill/>
            </a:ln>
          </p:spPr>
        </p:pic>
        <p:cxnSp>
          <p:nvCxnSpPr>
            <p:cNvPr id="520" name="Google Shape;520;p23"/>
            <p:cNvCxnSpPr/>
            <p:nvPr/>
          </p:nvCxnSpPr>
          <p:spPr>
            <a:xfrm>
              <a:off x="2604551" y="5953805"/>
              <a:ext cx="1112835" cy="56526"/>
            </a:xfrm>
            <a:prstGeom prst="straightConnector1">
              <a:avLst/>
            </a:prstGeom>
            <a:noFill/>
            <a:ln w="9525" cap="flat" cmpd="sng">
              <a:solidFill>
                <a:schemeClr val="dk1"/>
              </a:solidFill>
              <a:prstDash val="solid"/>
              <a:round/>
              <a:headEnd type="none" w="sm" len="sm"/>
              <a:tailEnd type="stealth" w="lg" len="lg"/>
            </a:ln>
          </p:spPr>
        </p:cxnSp>
        <p:sp>
          <p:nvSpPr>
            <p:cNvPr id="521" name="Google Shape;521;p23"/>
            <p:cNvSpPr txBox="1"/>
            <p:nvPr/>
          </p:nvSpPr>
          <p:spPr>
            <a:xfrm>
              <a:off x="4159640" y="5678639"/>
              <a:ext cx="12238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a:solidFill>
                    <a:schemeClr val="dk1"/>
                  </a:solidFill>
                  <a:latin typeface="Arial"/>
                  <a:ea typeface="Arial"/>
                  <a:cs typeface="Arial"/>
                  <a:sym typeface="Arial"/>
                </a:rPr>
                <a:t>komety</a:t>
              </a:r>
              <a:endParaRPr/>
            </a:p>
          </p:txBody>
        </p:sp>
      </p:grpSp>
      <p:cxnSp>
        <p:nvCxnSpPr>
          <p:cNvPr id="522" name="Google Shape;522;p23"/>
          <p:cNvCxnSpPr/>
          <p:nvPr/>
        </p:nvCxnSpPr>
        <p:spPr>
          <a:xfrm>
            <a:off x="5757489" y="6308950"/>
            <a:ext cx="1112835" cy="56526"/>
          </a:xfrm>
          <a:prstGeom prst="straightConnector1">
            <a:avLst/>
          </a:prstGeom>
          <a:noFill/>
          <a:ln w="9525" cap="flat" cmpd="sng">
            <a:solidFill>
              <a:schemeClr val="dk1"/>
            </a:solidFill>
            <a:prstDash val="solid"/>
            <a:round/>
            <a:headEnd type="none" w="sm" len="sm"/>
            <a:tailEnd type="stealth" w="lg" len="lg"/>
          </a:ln>
        </p:spPr>
      </p:cxnSp>
      <p:grpSp>
        <p:nvGrpSpPr>
          <p:cNvPr id="523" name="Google Shape;523;p23"/>
          <p:cNvGrpSpPr/>
          <p:nvPr/>
        </p:nvGrpSpPr>
        <p:grpSpPr>
          <a:xfrm>
            <a:off x="6718343" y="5535057"/>
            <a:ext cx="3389332" cy="1256481"/>
            <a:chOff x="3091829" y="5524552"/>
            <a:chExt cx="3645038" cy="1268733"/>
          </a:xfrm>
        </p:grpSpPr>
        <p:pic>
          <p:nvPicPr>
            <p:cNvPr id="524" name="Google Shape;524;p23"/>
            <p:cNvPicPr preferRelativeResize="0"/>
            <p:nvPr/>
          </p:nvPicPr>
          <p:blipFill rotWithShape="1">
            <a:blip r:embed="rId6">
              <a:alphaModFix/>
            </a:blip>
            <a:srcRect/>
            <a:stretch/>
          </p:blipFill>
          <p:spPr>
            <a:xfrm>
              <a:off x="3494280" y="5855263"/>
              <a:ext cx="1670450" cy="938022"/>
            </a:xfrm>
            <a:prstGeom prst="rect">
              <a:avLst/>
            </a:prstGeom>
            <a:noFill/>
            <a:ln>
              <a:noFill/>
            </a:ln>
          </p:spPr>
        </p:pic>
        <p:sp>
          <p:nvSpPr>
            <p:cNvPr id="525" name="Google Shape;525;p23"/>
            <p:cNvSpPr txBox="1"/>
            <p:nvPr/>
          </p:nvSpPr>
          <p:spPr>
            <a:xfrm>
              <a:off x="3091829" y="5524552"/>
              <a:ext cx="3645038" cy="3107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400">
                  <a:solidFill>
                    <a:schemeClr val="dk1"/>
                  </a:solidFill>
                  <a:latin typeface="Arial"/>
                  <a:ea typeface="Arial"/>
                  <a:cs typeface="Arial"/>
                  <a:sym typeface="Arial"/>
                </a:rPr>
                <a:t>mały i ciepły zbiornik wodny</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EC3B0FAD-88F7-2C3B-11FB-28D2A081DCC9}"/>
              </a:ext>
            </a:extLst>
          </p:cNvPr>
          <p:cNvPicPr>
            <a:picLocks noChangeAspect="1"/>
          </p:cNvPicPr>
          <p:nvPr/>
        </p:nvPicPr>
        <p:blipFill>
          <a:blip r:embed="rId2"/>
          <a:stretch>
            <a:fillRect/>
          </a:stretch>
        </p:blipFill>
        <p:spPr>
          <a:xfrm>
            <a:off x="0" y="509087"/>
            <a:ext cx="9144000" cy="5839826"/>
          </a:xfrm>
          <a:prstGeom prst="rect">
            <a:avLst/>
          </a:prstGeom>
        </p:spPr>
      </p:pic>
    </p:spTree>
    <p:extLst>
      <p:ext uri="{BB962C8B-B14F-4D97-AF65-F5344CB8AC3E}">
        <p14:creationId xmlns:p14="http://schemas.microsoft.com/office/powerpoint/2010/main" val="25160710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0" name="Google Shape;530;p24"/>
          <p:cNvPicPr preferRelativeResize="0"/>
          <p:nvPr/>
        </p:nvPicPr>
        <p:blipFill rotWithShape="1">
          <a:blip r:embed="rId3">
            <a:alphaModFix/>
          </a:blip>
          <a:srcRect/>
          <a:stretch/>
        </p:blipFill>
        <p:spPr>
          <a:xfrm>
            <a:off x="0" y="457996"/>
            <a:ext cx="9144000" cy="6400004"/>
          </a:xfrm>
          <a:prstGeom prst="rect">
            <a:avLst/>
          </a:prstGeom>
          <a:noFill/>
          <a:ln>
            <a:noFill/>
          </a:ln>
        </p:spPr>
      </p:pic>
      <p:sp>
        <p:nvSpPr>
          <p:cNvPr id="531" name="Google Shape;531;p24"/>
          <p:cNvSpPr txBox="1">
            <a:spLocks noGrp="1"/>
          </p:cNvSpPr>
          <p:nvPr>
            <p:ph type="title"/>
          </p:nvPr>
        </p:nvSpPr>
        <p:spPr>
          <a:xfrm>
            <a:off x="0" y="-70338"/>
            <a:ext cx="9143999"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l-PL" sz="2800" b="1">
                <a:solidFill>
                  <a:schemeClr val="dk1"/>
                </a:solidFill>
              </a:rPr>
              <a:t>węgiel + woda + światło = życie</a:t>
            </a:r>
            <a:br>
              <a:rPr lang="pl-PL" sz="3600" b="1">
                <a:solidFill>
                  <a:schemeClr val="dk1"/>
                </a:solidFill>
              </a:rPr>
            </a:br>
            <a:endParaRPr sz="3600" b="1">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25"/>
          <p:cNvSpPr txBox="1">
            <a:spLocks noGrp="1"/>
          </p:cNvSpPr>
          <p:nvPr>
            <p:ph type="title"/>
          </p:nvPr>
        </p:nvSpPr>
        <p:spPr>
          <a:xfrm>
            <a:off x="457200" y="225083"/>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pl-PL" sz="2800" b="1"/>
              <a:t>Projekt SETI</a:t>
            </a:r>
            <a:br>
              <a:rPr lang="pl-PL" sz="2800" b="1"/>
            </a:br>
            <a:r>
              <a:rPr lang="pl-PL" sz="1800" b="1"/>
              <a:t>(Search for Extraterrestrial Intelligence)</a:t>
            </a:r>
            <a:br>
              <a:rPr lang="pl-PL" sz="3600" b="1"/>
            </a:br>
            <a:endParaRPr sz="3600" b="1"/>
          </a:p>
        </p:txBody>
      </p:sp>
      <p:sp>
        <p:nvSpPr>
          <p:cNvPr id="537" name="Google Shape;537;p25"/>
          <p:cNvSpPr txBox="1"/>
          <p:nvPr/>
        </p:nvSpPr>
        <p:spPr>
          <a:xfrm>
            <a:off x="0" y="1097898"/>
            <a:ext cx="91440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a:solidFill>
                  <a:schemeClr val="dk1"/>
                </a:solidFill>
                <a:latin typeface="Arial"/>
                <a:ea typeface="Arial"/>
                <a:cs typeface="Arial"/>
                <a:sym typeface="Arial"/>
              </a:rPr>
              <a:t>Projekt ten polega na monitorowaniu fal elektromagnetycznych, takich jak radio, światło czy mikrofale, w poszukiwaniu sygnałów sztucznie wytworzonych, pochodzących z przestrzeni kosmicznej, a niebędących dziełem człowieka.</a:t>
            </a:r>
            <a:endParaRPr/>
          </a:p>
        </p:txBody>
      </p:sp>
      <p:pic>
        <p:nvPicPr>
          <p:cNvPr id="538" name="Google Shape;538;p25"/>
          <p:cNvPicPr preferRelativeResize="0"/>
          <p:nvPr/>
        </p:nvPicPr>
        <p:blipFill rotWithShape="1">
          <a:blip r:embed="rId3">
            <a:alphaModFix/>
          </a:blip>
          <a:srcRect/>
          <a:stretch/>
        </p:blipFill>
        <p:spPr>
          <a:xfrm>
            <a:off x="5936566" y="2240898"/>
            <a:ext cx="2750234" cy="2750234"/>
          </a:xfrm>
          <a:prstGeom prst="rect">
            <a:avLst/>
          </a:prstGeom>
          <a:noFill/>
          <a:ln>
            <a:noFill/>
          </a:ln>
        </p:spPr>
      </p:pic>
      <p:sp>
        <p:nvSpPr>
          <p:cNvPr id="539" name="Google Shape;539;p25"/>
          <p:cNvSpPr txBox="1"/>
          <p:nvPr/>
        </p:nvSpPr>
        <p:spPr>
          <a:xfrm>
            <a:off x="105506" y="2021228"/>
            <a:ext cx="5444198" cy="23083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1800">
              <a:solidFill>
                <a:schemeClr val="dk1"/>
              </a:solidFill>
              <a:latin typeface="Arial"/>
              <a:ea typeface="Arial"/>
              <a:cs typeface="Arial"/>
              <a:sym typeface="Arial"/>
            </a:endParaRPr>
          </a:p>
          <a:p>
            <a:pPr marL="0" marR="0" lvl="0" indent="0" algn="just" rtl="0">
              <a:spcBef>
                <a:spcPts val="0"/>
              </a:spcBef>
              <a:spcAft>
                <a:spcPts val="0"/>
              </a:spcAft>
              <a:buNone/>
            </a:pPr>
            <a:r>
              <a:rPr lang="pl-PL" sz="1800" b="0" i="0" u="none" strike="noStrike">
                <a:solidFill>
                  <a:srgbClr val="111111"/>
                </a:solidFill>
                <a:latin typeface="Arial"/>
                <a:ea typeface="Arial"/>
                <a:cs typeface="Arial"/>
                <a:sym typeface="Arial"/>
              </a:rPr>
              <a:t>W sierpniu 1977 roku astronom </a:t>
            </a:r>
            <a:r>
              <a:rPr lang="pl-PL" sz="1800" b="1" i="0" u="none" strike="noStrike">
                <a:solidFill>
                  <a:srgbClr val="111111"/>
                </a:solidFill>
                <a:latin typeface="Arial"/>
                <a:ea typeface="Arial"/>
                <a:cs typeface="Arial"/>
                <a:sym typeface="Arial"/>
              </a:rPr>
              <a:t>Jerry R. Ehman</a:t>
            </a:r>
            <a:r>
              <a:rPr lang="pl-PL" sz="1800" b="0" i="0" u="none" strike="noStrike">
                <a:solidFill>
                  <a:srgbClr val="111111"/>
                </a:solidFill>
                <a:latin typeface="Arial"/>
                <a:ea typeface="Arial"/>
                <a:cs typeface="Arial"/>
                <a:sym typeface="Arial"/>
              </a:rPr>
              <a:t> pracujący przy projekcie </a:t>
            </a:r>
            <a:r>
              <a:rPr lang="pl-PL" sz="1800" b="1" i="0" u="none" strike="noStrike">
                <a:solidFill>
                  <a:srgbClr val="111111"/>
                </a:solidFill>
                <a:latin typeface="Arial"/>
                <a:ea typeface="Arial"/>
                <a:cs typeface="Arial"/>
                <a:sym typeface="Arial"/>
              </a:rPr>
              <a:t>SETI </a:t>
            </a:r>
            <a:r>
              <a:rPr lang="pl-PL" sz="1800" b="0" i="0" u="none" strike="noStrike">
                <a:solidFill>
                  <a:srgbClr val="111111"/>
                </a:solidFill>
                <a:latin typeface="Arial"/>
                <a:ea typeface="Arial"/>
                <a:cs typeface="Arial"/>
                <a:sym typeface="Arial"/>
              </a:rPr>
              <a:t>na Uniwersytecie Ohio State odkrył niezwykły sygnał radiowy. Sygnał ten trwał zaledwie </a:t>
            </a:r>
            <a:r>
              <a:rPr lang="pl-PL" sz="1800" b="1" i="0" u="none" strike="noStrike">
                <a:solidFill>
                  <a:srgbClr val="111111"/>
                </a:solidFill>
                <a:latin typeface="Arial"/>
                <a:ea typeface="Arial"/>
                <a:cs typeface="Arial"/>
                <a:sym typeface="Arial"/>
              </a:rPr>
              <a:t>72 sekundy</a:t>
            </a:r>
            <a:r>
              <a:rPr lang="pl-PL" sz="1800" b="0" i="0" u="none" strike="noStrike">
                <a:solidFill>
                  <a:srgbClr val="111111"/>
                </a:solidFill>
                <a:latin typeface="Arial"/>
                <a:ea typeface="Arial"/>
                <a:cs typeface="Arial"/>
                <a:sym typeface="Arial"/>
              </a:rPr>
              <a:t> i pochodził z obszaru w pobliżu gwiazdy </a:t>
            </a:r>
            <a:r>
              <a:rPr lang="pl-PL" sz="1800" b="1" i="0" u="none" strike="noStrike">
                <a:solidFill>
                  <a:srgbClr val="111111"/>
                </a:solidFill>
                <a:latin typeface="Arial"/>
                <a:ea typeface="Arial"/>
                <a:cs typeface="Arial"/>
                <a:sym typeface="Arial"/>
              </a:rPr>
              <a:t>Chi Sagittarii</a:t>
            </a:r>
            <a:r>
              <a:rPr lang="pl-PL" sz="1800" b="0" i="0" u="none" strike="noStrike">
                <a:solidFill>
                  <a:srgbClr val="111111"/>
                </a:solidFill>
                <a:latin typeface="Arial"/>
                <a:ea typeface="Arial"/>
                <a:cs typeface="Arial"/>
                <a:sym typeface="Arial"/>
              </a:rPr>
              <a:t>. Ehman był tak zaskoczony, że w marginesie swojego raportu napisał słowo “Wow!” – stąd nazwa.</a:t>
            </a:r>
            <a:endParaRPr sz="1800">
              <a:solidFill>
                <a:schemeClr val="dk1"/>
              </a:solidFill>
              <a:latin typeface="Arial"/>
              <a:ea typeface="Arial"/>
              <a:cs typeface="Arial"/>
              <a:sym typeface="Arial"/>
            </a:endParaRPr>
          </a:p>
        </p:txBody>
      </p:sp>
      <p:sp>
        <p:nvSpPr>
          <p:cNvPr id="540" name="Google Shape;540;p25"/>
          <p:cNvSpPr txBox="1"/>
          <p:nvPr/>
        </p:nvSpPr>
        <p:spPr>
          <a:xfrm>
            <a:off x="1" y="5113771"/>
            <a:ext cx="914399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0" i="0" u="none" strike="noStrike">
                <a:solidFill>
                  <a:srgbClr val="111111"/>
                </a:solidFill>
                <a:latin typeface="Arial"/>
                <a:ea typeface="Arial"/>
                <a:cs typeface="Arial"/>
                <a:sym typeface="Arial"/>
              </a:rPr>
              <a:t>Był to </a:t>
            </a:r>
            <a:r>
              <a:rPr lang="pl-PL" sz="1800" b="1" i="0" u="none" strike="noStrike">
                <a:solidFill>
                  <a:srgbClr val="111111"/>
                </a:solidFill>
                <a:latin typeface="Arial"/>
                <a:ea typeface="Arial"/>
                <a:cs typeface="Arial"/>
                <a:sym typeface="Arial"/>
              </a:rPr>
              <a:t>silny, wąski impuls radiowy</a:t>
            </a:r>
            <a:r>
              <a:rPr lang="pl-PL" sz="1800" b="0" i="0" u="none" strike="noStrike">
                <a:solidFill>
                  <a:srgbClr val="111111"/>
                </a:solidFill>
                <a:latin typeface="Arial"/>
                <a:ea typeface="Arial"/>
                <a:cs typeface="Arial"/>
                <a:sym typeface="Arial"/>
              </a:rPr>
              <a:t> o częstotliwości </a:t>
            </a:r>
            <a:r>
              <a:rPr lang="pl-PL" sz="1800" b="1" i="0" u="none" strike="noStrike">
                <a:solidFill>
                  <a:srgbClr val="111111"/>
                </a:solidFill>
                <a:latin typeface="Arial"/>
                <a:ea typeface="Arial"/>
                <a:cs typeface="Arial"/>
                <a:sym typeface="Arial"/>
              </a:rPr>
              <a:t>1420 MHz</a:t>
            </a:r>
            <a:r>
              <a:rPr lang="pl-PL" sz="1800" b="0" i="0" u="none" strike="noStrike">
                <a:solidFill>
                  <a:srgbClr val="111111"/>
                </a:solidFill>
                <a:latin typeface="Arial"/>
                <a:ea typeface="Arial"/>
                <a:cs typeface="Arial"/>
                <a:sym typeface="Arial"/>
              </a:rPr>
              <a:t>, która jest charakterystyczną częstotliwością promieniowania emitowaną przez wodór – pierwiastka powszechnie występującego we wszechświecie.</a:t>
            </a:r>
            <a:endParaRPr sz="1800">
              <a:solidFill>
                <a:schemeClr val="dk1"/>
              </a:solidFill>
              <a:latin typeface="Arial"/>
              <a:ea typeface="Arial"/>
              <a:cs typeface="Arial"/>
              <a:sym typeface="Arial"/>
            </a:endParaRPr>
          </a:p>
        </p:txBody>
      </p:sp>
      <p:sp>
        <p:nvSpPr>
          <p:cNvPr id="541" name="Google Shape;541;p25"/>
          <p:cNvSpPr txBox="1"/>
          <p:nvPr/>
        </p:nvSpPr>
        <p:spPr>
          <a:xfrm>
            <a:off x="0" y="6174989"/>
            <a:ext cx="7884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0" i="0" u="none" strike="noStrike">
                <a:solidFill>
                  <a:srgbClr val="111111"/>
                </a:solidFill>
                <a:latin typeface="Arial"/>
                <a:ea typeface="Arial"/>
                <a:cs typeface="Arial"/>
                <a:sym typeface="Arial"/>
              </a:rPr>
              <a:t> Mimo wielu lat badań, nie udało się zidentyfikować źródła sygnału. </a:t>
            </a:r>
            <a:endParaRPr sz="1800">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499E8-AB24-6A15-D16D-1CB486A44E4F}"/>
            </a:ext>
          </a:extLst>
        </p:cNvPr>
        <p:cNvGrpSpPr/>
        <p:nvPr/>
      </p:nvGrpSpPr>
      <p:grpSpPr>
        <a:xfrm>
          <a:off x="0" y="0"/>
          <a:ext cx="0" cy="0"/>
          <a:chOff x="0" y="0"/>
          <a:chExt cx="0" cy="0"/>
        </a:xfrm>
      </p:grpSpPr>
      <p:pic>
        <p:nvPicPr>
          <p:cNvPr id="7" name="Obraz 6">
            <a:extLst>
              <a:ext uri="{FF2B5EF4-FFF2-40B4-BE49-F238E27FC236}">
                <a16:creationId xmlns:a16="http://schemas.microsoft.com/office/drawing/2014/main" id="{DF5924CE-2C69-14F3-55DF-98D906406D7E}"/>
              </a:ext>
            </a:extLst>
          </p:cNvPr>
          <p:cNvPicPr>
            <a:picLocks noChangeAspect="1"/>
          </p:cNvPicPr>
          <p:nvPr/>
        </p:nvPicPr>
        <p:blipFill>
          <a:blip r:embed="rId2"/>
          <a:stretch>
            <a:fillRect/>
          </a:stretch>
        </p:blipFill>
        <p:spPr>
          <a:xfrm>
            <a:off x="97440" y="91440"/>
            <a:ext cx="8949120" cy="6372073"/>
          </a:xfrm>
          <a:prstGeom prst="rect">
            <a:avLst/>
          </a:prstGeom>
        </p:spPr>
      </p:pic>
      <p:pic>
        <p:nvPicPr>
          <p:cNvPr id="9" name="Obraz 8">
            <a:extLst>
              <a:ext uri="{FF2B5EF4-FFF2-40B4-BE49-F238E27FC236}">
                <a16:creationId xmlns:a16="http://schemas.microsoft.com/office/drawing/2014/main" id="{B018BA52-CAF2-F155-DFE8-38DD80F17F40}"/>
              </a:ext>
            </a:extLst>
          </p:cNvPr>
          <p:cNvPicPr>
            <a:picLocks noChangeAspect="1"/>
          </p:cNvPicPr>
          <p:nvPr/>
        </p:nvPicPr>
        <p:blipFill>
          <a:blip r:embed="rId3"/>
          <a:stretch>
            <a:fillRect/>
          </a:stretch>
        </p:blipFill>
        <p:spPr>
          <a:xfrm>
            <a:off x="5466805" y="1986883"/>
            <a:ext cx="3298372" cy="4849288"/>
          </a:xfrm>
          <a:prstGeom prst="rect">
            <a:avLst/>
          </a:prstGeom>
        </p:spPr>
      </p:pic>
    </p:spTree>
    <p:extLst>
      <p:ext uri="{BB962C8B-B14F-4D97-AF65-F5344CB8AC3E}">
        <p14:creationId xmlns:p14="http://schemas.microsoft.com/office/powerpoint/2010/main" val="28787569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sztuka, obraz, Sztuki wizualne, Sztuka nowoczesna&#10;&#10;Opis wygenerowany automatycznie">
            <a:extLst>
              <a:ext uri="{FF2B5EF4-FFF2-40B4-BE49-F238E27FC236}">
                <a16:creationId xmlns:a16="http://schemas.microsoft.com/office/drawing/2014/main" id="{24F03805-EA29-0A6A-73CE-C7389DA952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857250"/>
            <a:ext cx="9143999" cy="5143500"/>
          </a:xfrm>
          <a:prstGeom prst="rect">
            <a:avLst/>
          </a:prstGeom>
        </p:spPr>
      </p:pic>
      <p:sp>
        <p:nvSpPr>
          <p:cNvPr id="6" name="pole tekstowe 5">
            <a:extLst>
              <a:ext uri="{FF2B5EF4-FFF2-40B4-BE49-F238E27FC236}">
                <a16:creationId xmlns:a16="http://schemas.microsoft.com/office/drawing/2014/main" id="{15E05549-231E-CA7B-D255-7A0525DE1835}"/>
              </a:ext>
            </a:extLst>
          </p:cNvPr>
          <p:cNvSpPr txBox="1"/>
          <p:nvPr/>
        </p:nvSpPr>
        <p:spPr>
          <a:xfrm flipH="1">
            <a:off x="736979" y="6223379"/>
            <a:ext cx="7328848" cy="369332"/>
          </a:xfrm>
          <a:prstGeom prst="rect">
            <a:avLst/>
          </a:prstGeom>
          <a:noFill/>
        </p:spPr>
        <p:txBody>
          <a:bodyPr wrap="square" rtlCol="0">
            <a:spAutoFit/>
          </a:bodyPr>
          <a:lstStyle/>
          <a:p>
            <a:r>
              <a:rPr lang="en-AU" dirty="0"/>
              <a:t>Gee Yan, Inhabitant's Space "T" (2023), MART </a:t>
            </a:r>
            <a:r>
              <a:rPr lang="en-AU" dirty="0" err="1"/>
              <a:t>Rovereto</a:t>
            </a:r>
            <a:r>
              <a:rPr lang="en-AU" dirty="0"/>
              <a:t> 2024 </a:t>
            </a:r>
          </a:p>
        </p:txBody>
      </p:sp>
      <p:sp>
        <p:nvSpPr>
          <p:cNvPr id="10" name="pole tekstowe 9">
            <a:extLst>
              <a:ext uri="{FF2B5EF4-FFF2-40B4-BE49-F238E27FC236}">
                <a16:creationId xmlns:a16="http://schemas.microsoft.com/office/drawing/2014/main" id="{D3C63205-82F6-7772-27F0-5E2B02AB7D35}"/>
              </a:ext>
            </a:extLst>
          </p:cNvPr>
          <p:cNvSpPr txBox="1"/>
          <p:nvPr/>
        </p:nvSpPr>
        <p:spPr>
          <a:xfrm>
            <a:off x="1549021" y="0"/>
            <a:ext cx="6516806" cy="646331"/>
          </a:xfrm>
          <a:prstGeom prst="rect">
            <a:avLst/>
          </a:prstGeom>
          <a:noFill/>
        </p:spPr>
        <p:txBody>
          <a:bodyPr wrap="square">
            <a:spAutoFit/>
          </a:bodyPr>
          <a:lstStyle/>
          <a:p>
            <a:r>
              <a:rPr lang="en-AU" sz="3600" dirty="0"/>
              <a:t>Inhabitant's Space "T</a:t>
            </a:r>
            <a:r>
              <a:rPr lang="pl-PL" sz="3600" dirty="0"/>
              <a:t>”</a:t>
            </a:r>
            <a:endParaRPr lang="en-AU" sz="3600" dirty="0"/>
          </a:p>
        </p:txBody>
      </p:sp>
    </p:spTree>
    <p:extLst>
      <p:ext uri="{BB962C8B-B14F-4D97-AF65-F5344CB8AC3E}">
        <p14:creationId xmlns:p14="http://schemas.microsoft.com/office/powerpoint/2010/main" val="27533493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FDD9F027-C161-474C-842F-5467F4706A2B}"/>
              </a:ext>
            </a:extLst>
          </p:cNvPr>
          <p:cNvSpPr>
            <a:spLocks noGrp="1" noChangeArrowheads="1"/>
          </p:cNvSpPr>
          <p:nvPr>
            <p:ph type="title"/>
          </p:nvPr>
        </p:nvSpPr>
        <p:spPr>
          <a:xfrm>
            <a:off x="468313" y="0"/>
            <a:ext cx="8229600" cy="1143000"/>
          </a:xfrm>
        </p:spPr>
        <p:txBody>
          <a:bodyPr/>
          <a:lstStyle/>
          <a:p>
            <a:pPr eaLnBrk="1" hangingPunct="1"/>
            <a:r>
              <a:rPr lang="pl-PL" altLang="it-IT" sz="3200">
                <a:solidFill>
                  <a:schemeClr val="accent2"/>
                </a:solidFill>
              </a:rPr>
              <a:t>Ile jest tych galaktyk?</a:t>
            </a:r>
            <a:endParaRPr lang="en-AU" altLang="it-IT" sz="3200">
              <a:solidFill>
                <a:schemeClr val="accent2"/>
              </a:solidFill>
            </a:endParaRPr>
          </a:p>
        </p:txBody>
      </p:sp>
      <p:sp>
        <p:nvSpPr>
          <p:cNvPr id="77827" name="Text Box 3">
            <a:extLst>
              <a:ext uri="{FF2B5EF4-FFF2-40B4-BE49-F238E27FC236}">
                <a16:creationId xmlns:a16="http://schemas.microsoft.com/office/drawing/2014/main" id="{969B4472-6FA1-4B5D-B7FC-8BECE617D8D0}"/>
              </a:ext>
            </a:extLst>
          </p:cNvPr>
          <p:cNvSpPr txBox="1">
            <a:spLocks noChangeArrowheads="1"/>
          </p:cNvSpPr>
          <p:nvPr/>
        </p:nvSpPr>
        <p:spPr bwMode="auto">
          <a:xfrm>
            <a:off x="323850" y="5872163"/>
            <a:ext cx="7775575" cy="112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r>
              <a:rPr lang="pl-PL" altLang="it-IT" sz="1800">
                <a:solidFill>
                  <a:schemeClr val="tx1"/>
                </a:solidFill>
              </a:rPr>
              <a:t>Około 10 milardów w dostępnym nam Wszechświecie</a:t>
            </a:r>
          </a:p>
          <a:p>
            <a:pPr eaLnBrk="1" hangingPunct="1"/>
            <a:r>
              <a:rPr lang="pl-PL" altLang="it-IT" sz="1800">
                <a:solidFill>
                  <a:schemeClr val="tx1"/>
                </a:solidFill>
              </a:rPr>
              <a:t>Galaktyki od nas uciekają: im bardziej czerwone (pozornie) tym są dalsze.</a:t>
            </a:r>
          </a:p>
          <a:p>
            <a:pPr eaLnBrk="1" hangingPunct="1"/>
            <a:r>
              <a:rPr lang="pl-PL" altLang="it-IT" sz="1800">
                <a:solidFill>
                  <a:schemeClr val="tx1"/>
                </a:solidFill>
              </a:rPr>
              <a:t>Najbardziej czerwone (na tym zdjęciu), są od nas o 13 mld lat świetlnych!</a:t>
            </a:r>
          </a:p>
          <a:p>
            <a:pPr eaLnBrk="1" hangingPunct="1"/>
            <a:endParaRPr lang="pl-PL" altLang="it-IT" sz="1400">
              <a:solidFill>
                <a:schemeClr val="tx1"/>
              </a:solidFill>
            </a:endParaRPr>
          </a:p>
        </p:txBody>
      </p:sp>
      <p:pic>
        <p:nvPicPr>
          <p:cNvPr id="77828" name="Picture 6">
            <a:extLst>
              <a:ext uri="{FF2B5EF4-FFF2-40B4-BE49-F238E27FC236}">
                <a16:creationId xmlns:a16="http://schemas.microsoft.com/office/drawing/2014/main" id="{1EE81B15-0C1D-4A76-A0E9-5BD839BDE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052513"/>
            <a:ext cx="5111750" cy="466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7">
            <a:extLst>
              <a:ext uri="{FF2B5EF4-FFF2-40B4-BE49-F238E27FC236}">
                <a16:creationId xmlns:a16="http://schemas.microsoft.com/office/drawing/2014/main" id="{E72FC3E9-3385-4837-BD52-E79885F66D6D}"/>
              </a:ext>
            </a:extLst>
          </p:cNvPr>
          <p:cNvSpPr txBox="1">
            <a:spLocks noChangeArrowheads="1"/>
          </p:cNvSpPr>
          <p:nvPr/>
        </p:nvSpPr>
        <p:spPr bwMode="auto">
          <a:xfrm>
            <a:off x="2268538" y="5373688"/>
            <a:ext cx="49942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r>
              <a:rPr lang="pl-PL" altLang="it-IT" sz="1400">
                <a:solidFill>
                  <a:srgbClr val="FFFF00"/>
                </a:solidFill>
              </a:rPr>
              <a:t>NASA-HS201427a-HubbleUltraDeepField2014-20140603.jpg</a:t>
            </a:r>
          </a:p>
          <a:p>
            <a:pPr eaLnBrk="1" hangingPunct="1"/>
            <a:endParaRPr lang="en-AU" altLang="it-IT" sz="1400">
              <a:solidFill>
                <a:srgbClr val="FFFF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E20EE243-B017-4B8F-B2B5-8D94FD9A7213}"/>
              </a:ext>
            </a:extLst>
          </p:cNvPr>
          <p:cNvSpPr>
            <a:spLocks noGrp="1" noChangeArrowheads="1"/>
          </p:cNvSpPr>
          <p:nvPr>
            <p:ph type="title"/>
          </p:nvPr>
        </p:nvSpPr>
        <p:spPr/>
        <p:txBody>
          <a:bodyPr/>
          <a:lstStyle/>
          <a:p>
            <a:pPr eaLnBrk="1" hangingPunct="1"/>
            <a:r>
              <a:rPr lang="pl-PL" altLang="it-IT" sz="3600"/>
              <a:t>Wiki: „Fingers of God” </a:t>
            </a:r>
            <a:br>
              <a:rPr lang="pl-PL" altLang="it-IT" sz="3600"/>
            </a:br>
            <a:r>
              <a:rPr lang="pl-PL" altLang="it-IT" sz="3600"/>
              <a:t>(=Galaxy filaments)</a:t>
            </a:r>
            <a:endParaRPr lang="en-AU" altLang="it-IT" sz="3600"/>
          </a:p>
        </p:txBody>
      </p:sp>
      <p:pic>
        <p:nvPicPr>
          <p:cNvPr id="86019" name="Picture 4">
            <a:extLst>
              <a:ext uri="{FF2B5EF4-FFF2-40B4-BE49-F238E27FC236}">
                <a16:creationId xmlns:a16="http://schemas.microsoft.com/office/drawing/2014/main" id="{771B49B2-5346-4DDA-898E-AE53C3B068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628775"/>
            <a:ext cx="4392612" cy="2814638"/>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pic>
        <p:nvPicPr>
          <p:cNvPr id="86020" name="Picture 5">
            <a:extLst>
              <a:ext uri="{FF2B5EF4-FFF2-40B4-BE49-F238E27FC236}">
                <a16:creationId xmlns:a16="http://schemas.microsoft.com/office/drawing/2014/main" id="{2744F0AD-5728-48FD-B4D8-D6294C2CB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628775"/>
            <a:ext cx="3887787"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Rectangle 6">
            <a:extLst>
              <a:ext uri="{FF2B5EF4-FFF2-40B4-BE49-F238E27FC236}">
                <a16:creationId xmlns:a16="http://schemas.microsoft.com/office/drawing/2014/main" id="{33ABAE8A-7D2C-4829-BD55-11CAD4C55F68}"/>
              </a:ext>
            </a:extLst>
          </p:cNvPr>
          <p:cNvSpPr>
            <a:spLocks noChangeArrowheads="1"/>
          </p:cNvSpPr>
          <p:nvPr/>
        </p:nvSpPr>
        <p:spPr bwMode="auto">
          <a:xfrm>
            <a:off x="0" y="6276975"/>
            <a:ext cx="5105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r>
              <a:rPr lang="it-IT" altLang="it-IT">
                <a:hlinkClick r:id="rId4"/>
              </a:rPr>
              <a:t>https://en.wikipedia.org/wiki/Fingers_of_God</a:t>
            </a:r>
            <a:r>
              <a:rPr lang="pl-PL" altLang="it-IT"/>
              <a:t> </a:t>
            </a:r>
          </a:p>
          <a:p>
            <a:pPr eaLnBrk="1" hangingPunct="1"/>
            <a:r>
              <a:rPr lang="pl-PL" altLang="it-IT"/>
              <a:t>https://en.wikipedia.org/wiki/Redshift-space_distortions</a:t>
            </a:r>
          </a:p>
        </p:txBody>
      </p:sp>
      <p:sp>
        <p:nvSpPr>
          <p:cNvPr id="86022" name="Text Box 7">
            <a:extLst>
              <a:ext uri="{FF2B5EF4-FFF2-40B4-BE49-F238E27FC236}">
                <a16:creationId xmlns:a16="http://schemas.microsoft.com/office/drawing/2014/main" id="{60EB5ED3-6645-474A-80A1-583BC80C001C}"/>
              </a:ext>
            </a:extLst>
          </p:cNvPr>
          <p:cNvSpPr txBox="1">
            <a:spLocks noChangeArrowheads="1"/>
          </p:cNvSpPr>
          <p:nvPr/>
        </p:nvSpPr>
        <p:spPr bwMode="auto">
          <a:xfrm>
            <a:off x="0" y="4581525"/>
            <a:ext cx="88931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r>
              <a:rPr lang="pl-PL" altLang="it-IT" sz="2000"/>
              <a:t>Któryś z autorów wikipedii w języku angielskim, kilka lat temu umieścił hasło (i rysunek) „Palce Pana Boga”. Miał ten rysunek ilustrować niezrozumiałe rozmieszczenie galaktyk we Wszechświecie, przypominające rozmazaną pajęczynę. Dziś (2018) hasło Fingers of God przekierowuje pod inny adres. </a:t>
            </a:r>
            <a:endParaRPr lang="en-AU" altLang="it-IT" sz="20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F7B1EDC2-AC79-3DDA-78B4-9C164C39A4D2}"/>
              </a:ext>
            </a:extLst>
          </p:cNvPr>
          <p:cNvSpPr>
            <a:spLocks noGrp="1" noChangeArrowheads="1"/>
          </p:cNvSpPr>
          <p:nvPr>
            <p:ph type="title"/>
          </p:nvPr>
        </p:nvSpPr>
        <p:spPr>
          <a:xfrm>
            <a:off x="468313" y="260350"/>
            <a:ext cx="8229600" cy="1143000"/>
          </a:xfrm>
        </p:spPr>
        <p:txBody>
          <a:bodyPr/>
          <a:lstStyle/>
          <a:p>
            <a:r>
              <a:rPr lang="pl-PL" altLang="it-IT" sz="3200"/>
              <a:t>Porządek sfer niebieskich</a:t>
            </a:r>
            <a:endParaRPr lang="en-AU" altLang="it-IT" sz="3200"/>
          </a:p>
        </p:txBody>
      </p:sp>
      <p:sp>
        <p:nvSpPr>
          <p:cNvPr id="47107" name="Rectangle 3">
            <a:extLst>
              <a:ext uri="{FF2B5EF4-FFF2-40B4-BE49-F238E27FC236}">
                <a16:creationId xmlns:a16="http://schemas.microsoft.com/office/drawing/2014/main" id="{1A23E68D-9B47-756D-92C6-64FBED3E7822}"/>
              </a:ext>
            </a:extLst>
          </p:cNvPr>
          <p:cNvSpPr>
            <a:spLocks noGrp="1" noChangeArrowheads="1"/>
          </p:cNvSpPr>
          <p:nvPr>
            <p:ph type="body" idx="1"/>
          </p:nvPr>
        </p:nvSpPr>
        <p:spPr>
          <a:xfrm>
            <a:off x="539750" y="1268413"/>
            <a:ext cx="8229600" cy="5257800"/>
          </a:xfrm>
        </p:spPr>
        <p:txBody>
          <a:bodyPr/>
          <a:lstStyle/>
          <a:p>
            <a:pPr>
              <a:buFontTx/>
              <a:buNone/>
            </a:pPr>
            <a:r>
              <a:rPr lang="pl-PL" altLang="it-IT" sz="2200"/>
              <a:t>Odnaleźliśmy zatem w tym porządku zadziwiający ład świata i ustalony, zharmonizowany związek między ruchem a wielkością sfer, jakiego w inny sposób odkryć niepodobna.</a:t>
            </a:r>
          </a:p>
          <a:p>
            <a:pPr>
              <a:buFontTx/>
              <a:buNone/>
            </a:pPr>
            <a:r>
              <a:rPr lang="pl-PL" altLang="it-IT" sz="2200"/>
              <a:t>Bo o tym, że nawet od najwyższej z planet, to jest od Saturna, jest jeszcze ogromnie daleko do sfery gwiazd stałych, przekonują nas ich migoczące światła. Tą cechą najbardziej się one odróżniają od planet i ona też – jak być powinno – stanowi największą różnicę pomiędzy ciałami poruszającymi się a nieruchomymi.</a:t>
            </a:r>
          </a:p>
          <a:p>
            <a:pPr>
              <a:buFontTx/>
              <a:buNone/>
            </a:pPr>
            <a:r>
              <a:rPr lang="pl-PL" altLang="it-IT" sz="2200">
                <a:solidFill>
                  <a:srgbClr val="FF0000"/>
                </a:solidFill>
              </a:rPr>
              <a:t>Tak zaprawdę jest to boskie arcydzieło Istoty Najlepszej i Największej</a:t>
            </a:r>
            <a:r>
              <a:rPr lang="pl-PL" altLang="it-IT" sz="2200"/>
              <a:t>! (s.23)  </a:t>
            </a:r>
          </a:p>
          <a:p>
            <a:pPr>
              <a:buFontTx/>
              <a:buNone/>
            </a:pPr>
            <a:endParaRPr lang="pl-PL" altLang="it-IT" sz="2800"/>
          </a:p>
          <a:p>
            <a:pPr>
              <a:buFontTx/>
              <a:buNone/>
            </a:pPr>
            <a:endParaRPr lang="en-AU" altLang="it-IT" sz="28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E13F8AC1-212F-4CD6-A9EA-88D517C7DA60}"/>
              </a:ext>
            </a:extLst>
          </p:cNvPr>
          <p:cNvSpPr>
            <a:spLocks noGrp="1" noChangeArrowheads="1"/>
          </p:cNvSpPr>
          <p:nvPr>
            <p:ph type="title"/>
          </p:nvPr>
        </p:nvSpPr>
        <p:spPr/>
        <p:txBody>
          <a:bodyPr/>
          <a:lstStyle/>
          <a:p>
            <a:pPr eaLnBrk="1" hangingPunct="1"/>
            <a:r>
              <a:rPr lang="pl-PL" altLang="it-IT" sz="3600">
                <a:solidFill>
                  <a:schemeClr val="accent2"/>
                </a:solidFill>
              </a:rPr>
              <a:t>Granice Wszechświata?</a:t>
            </a:r>
            <a:endParaRPr lang="en-AU" altLang="it-IT" sz="3600">
              <a:solidFill>
                <a:schemeClr val="accent2"/>
              </a:solidFill>
            </a:endParaRPr>
          </a:p>
        </p:txBody>
      </p:sp>
      <p:pic>
        <p:nvPicPr>
          <p:cNvPr id="89091" name="Picture 3">
            <a:extLst>
              <a:ext uri="{FF2B5EF4-FFF2-40B4-BE49-F238E27FC236}">
                <a16:creationId xmlns:a16="http://schemas.microsoft.com/office/drawing/2014/main" id="{327ED732-7050-48F9-AAD5-030D7C9DD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268413"/>
            <a:ext cx="5472112"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4">
            <a:extLst>
              <a:ext uri="{FF2B5EF4-FFF2-40B4-BE49-F238E27FC236}">
                <a16:creationId xmlns:a16="http://schemas.microsoft.com/office/drawing/2014/main" id="{FB049312-119E-4F02-B714-37C4DB54B742}"/>
              </a:ext>
            </a:extLst>
          </p:cNvPr>
          <p:cNvSpPr txBox="1">
            <a:spLocks noChangeArrowheads="1"/>
          </p:cNvSpPr>
          <p:nvPr/>
        </p:nvSpPr>
        <p:spPr bwMode="auto">
          <a:xfrm>
            <a:off x="323850" y="5589588"/>
            <a:ext cx="83883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eaLnBrk="1" hangingPunct="1"/>
            <a:r>
              <a:rPr lang="pl-PL" altLang="it-IT" sz="1800">
                <a:solidFill>
                  <a:schemeClr val="tx1"/>
                </a:solidFill>
              </a:rPr>
              <a:t>„</a:t>
            </a:r>
            <a:r>
              <a:rPr lang="pl-PL" altLang="it-IT" sz="1800">
                <a:solidFill>
                  <a:srgbClr val="FF0000"/>
                </a:solidFill>
              </a:rPr>
              <a:t>Ziemia, jakkolwiek wielką nie byłaby bryłą, niczym jest w porównaniu z resztą</a:t>
            </a:r>
          </a:p>
          <a:p>
            <a:pPr eaLnBrk="1" hangingPunct="1"/>
            <a:r>
              <a:rPr lang="pl-PL" altLang="it-IT" sz="1800">
                <a:solidFill>
                  <a:srgbClr val="FF0000"/>
                </a:solidFill>
              </a:rPr>
              <a:t>Wszechświata, którego granic nie znamy, a być może w ogóle znać nie możemy”</a:t>
            </a:r>
          </a:p>
          <a:p>
            <a:pPr eaLnBrk="1" hangingPunct="1"/>
            <a:endParaRPr lang="pl-PL" altLang="it-IT" sz="1800">
              <a:solidFill>
                <a:srgbClr val="FF0000"/>
              </a:solidFill>
            </a:endParaRPr>
          </a:p>
          <a:p>
            <a:pPr eaLnBrk="1" hangingPunct="1"/>
            <a:r>
              <a:rPr lang="pl-PL" altLang="it-IT" sz="1800">
                <a:solidFill>
                  <a:schemeClr val="tx1"/>
                </a:solidFill>
              </a:rPr>
              <a:t>Mikołaj Kopernik, </a:t>
            </a:r>
            <a:r>
              <a:rPr lang="pl-PL" altLang="it-IT" sz="1800" i="1">
                <a:solidFill>
                  <a:schemeClr val="tx1"/>
                </a:solidFill>
              </a:rPr>
              <a:t>O obrotach ciał niebieskich   </a:t>
            </a:r>
            <a:r>
              <a:rPr lang="pl-PL" altLang="it-IT" i="1">
                <a:solidFill>
                  <a:schemeClr val="tx1"/>
                </a:solidFill>
              </a:rPr>
              <a:t>{</a:t>
            </a:r>
            <a:r>
              <a:rPr lang="pl-PL" altLang="it-IT" sz="1800" i="1">
                <a:solidFill>
                  <a:schemeClr val="tx1"/>
                </a:solidFill>
              </a:rPr>
              <a:t>tytuł i cytat nieco zmienione [GK]}</a:t>
            </a:r>
            <a:endParaRPr lang="en-AU" altLang="it-IT" sz="180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0E62232-32DF-E9A5-7917-839725901164}"/>
              </a:ext>
            </a:extLst>
          </p:cNvPr>
          <p:cNvSpPr>
            <a:spLocks noGrp="1" noChangeArrowheads="1"/>
          </p:cNvSpPr>
          <p:nvPr>
            <p:ph type="ctrTitle"/>
          </p:nvPr>
        </p:nvSpPr>
        <p:spPr>
          <a:xfrm>
            <a:off x="306388" y="-531813"/>
            <a:ext cx="8531225" cy="1470026"/>
          </a:xfrm>
        </p:spPr>
        <p:txBody>
          <a:bodyPr/>
          <a:lstStyle/>
          <a:p>
            <a:r>
              <a:rPr lang="en-AU" altLang="it-IT" sz="3600">
                <a:solidFill>
                  <a:srgbClr val="FFFF00"/>
                </a:solidFill>
              </a:rPr>
              <a:t>Co zrobił Kopernik?</a:t>
            </a:r>
          </a:p>
        </p:txBody>
      </p:sp>
      <p:pic>
        <p:nvPicPr>
          <p:cNvPr id="29699" name="Picture 3">
            <a:extLst>
              <a:ext uri="{FF2B5EF4-FFF2-40B4-BE49-F238E27FC236}">
                <a16:creationId xmlns:a16="http://schemas.microsoft.com/office/drawing/2014/main" id="{86444481-5A51-68EB-3C97-3375F012B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412875"/>
            <a:ext cx="3541712"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4">
            <a:extLst>
              <a:ext uri="{FF2B5EF4-FFF2-40B4-BE49-F238E27FC236}">
                <a16:creationId xmlns:a16="http://schemas.microsoft.com/office/drawing/2014/main" id="{77234545-52ED-8AD5-8EAE-7A191C520136}"/>
              </a:ext>
            </a:extLst>
          </p:cNvPr>
          <p:cNvSpPr txBox="1">
            <a:spLocks noChangeArrowheads="1"/>
          </p:cNvSpPr>
          <p:nvPr/>
        </p:nvSpPr>
        <p:spPr bwMode="auto">
          <a:xfrm>
            <a:off x="4284663" y="1196975"/>
            <a:ext cx="5051425" cy="184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i="1">
                <a:solidFill>
                  <a:srgbClr val="FFFF00"/>
                </a:solidFill>
              </a:rPr>
              <a:t>Terrae motor, solis caelioque stator</a:t>
            </a:r>
            <a:r>
              <a:rPr lang="pl-PL" altLang="it-IT" sz="2400">
                <a:solidFill>
                  <a:srgbClr val="FFFF00"/>
                </a:solidFill>
              </a:rPr>
              <a:t> </a:t>
            </a:r>
          </a:p>
          <a:p>
            <a:pPr eaLnBrk="1" hangingPunct="1">
              <a:spcBef>
                <a:spcPct val="0"/>
              </a:spcBef>
              <a:buFontTx/>
              <a:buNone/>
            </a:pPr>
            <a:endParaRPr lang="pl-PL" altLang="it-IT" sz="2400">
              <a:solidFill>
                <a:srgbClr val="FFFF00"/>
              </a:solidFill>
            </a:endParaRPr>
          </a:p>
          <a:p>
            <a:pPr eaLnBrk="1" hangingPunct="1">
              <a:spcBef>
                <a:spcPct val="0"/>
              </a:spcBef>
              <a:buFontTx/>
              <a:buNone/>
            </a:pPr>
            <a:endParaRPr lang="pl-PL" altLang="it-IT" sz="2200">
              <a:solidFill>
                <a:srgbClr val="FFFF00"/>
              </a:solidFill>
            </a:endParaRPr>
          </a:p>
          <a:p>
            <a:pPr eaLnBrk="1" hangingPunct="1">
              <a:spcBef>
                <a:spcPct val="0"/>
              </a:spcBef>
              <a:buFontTx/>
              <a:buNone/>
            </a:pPr>
            <a:endParaRPr lang="pl-PL" altLang="it-IT" sz="2200">
              <a:solidFill>
                <a:srgbClr val="FFFF00"/>
              </a:solidFill>
            </a:endParaRPr>
          </a:p>
          <a:p>
            <a:pPr eaLnBrk="1" hangingPunct="1">
              <a:spcBef>
                <a:spcPct val="0"/>
              </a:spcBef>
              <a:buFontTx/>
              <a:buNone/>
            </a:pPr>
            <a:endParaRPr lang="en-AU" altLang="it-IT" sz="2200" i="1">
              <a:solidFill>
                <a:srgbClr val="FFFF00"/>
              </a:solidFill>
            </a:endParaRPr>
          </a:p>
        </p:txBody>
      </p:sp>
      <p:pic>
        <p:nvPicPr>
          <p:cNvPr id="194566" name="Picture 6">
            <a:extLst>
              <a:ext uri="{FF2B5EF4-FFF2-40B4-BE49-F238E27FC236}">
                <a16:creationId xmlns:a16="http://schemas.microsoft.com/office/drawing/2014/main" id="{82C0D9E5-2E0D-EC02-6872-F589E46BD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688" y="2273300"/>
            <a:ext cx="4048125" cy="390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94566"/>
                                        </p:tgtEl>
                                        <p:attrNameLst>
                                          <p:attrName>style.visibility</p:attrName>
                                        </p:attrNameLst>
                                      </p:cBhvr>
                                      <p:to>
                                        <p:strVal val="visible"/>
                                      </p:to>
                                    </p:set>
                                    <p:anim calcmode="lin" valueType="num">
                                      <p:cBhvr>
                                        <p:cTn id="7" dur="3000" fill="hold"/>
                                        <p:tgtEl>
                                          <p:spTgt spid="194566"/>
                                        </p:tgtEl>
                                        <p:attrNameLst>
                                          <p:attrName>ppt_w</p:attrName>
                                        </p:attrNameLst>
                                      </p:cBhvr>
                                      <p:tavLst>
                                        <p:tav tm="0">
                                          <p:val>
                                            <p:fltVal val="0"/>
                                          </p:val>
                                        </p:tav>
                                        <p:tav tm="100000">
                                          <p:val>
                                            <p:strVal val="#ppt_w"/>
                                          </p:val>
                                        </p:tav>
                                      </p:tavLst>
                                    </p:anim>
                                    <p:anim calcmode="lin" valueType="num">
                                      <p:cBhvr>
                                        <p:cTn id="8" dur="3000" fill="hold"/>
                                        <p:tgtEl>
                                          <p:spTgt spid="194566"/>
                                        </p:tgtEl>
                                        <p:attrNameLst>
                                          <p:attrName>ppt_h</p:attrName>
                                        </p:attrNameLst>
                                      </p:cBhvr>
                                      <p:tavLst>
                                        <p:tav tm="0">
                                          <p:val>
                                            <p:fltVal val="0"/>
                                          </p:val>
                                        </p:tav>
                                        <p:tav tm="100000">
                                          <p:val>
                                            <p:strVal val="#ppt_h"/>
                                          </p:val>
                                        </p:tav>
                                      </p:tavLst>
                                    </p:anim>
                                    <p:anim calcmode="lin" valueType="num">
                                      <p:cBhvr>
                                        <p:cTn id="9" dur="3000" fill="hold"/>
                                        <p:tgtEl>
                                          <p:spTgt spid="194566"/>
                                        </p:tgtEl>
                                        <p:attrNameLst>
                                          <p:attrName>style.rotation</p:attrName>
                                        </p:attrNameLst>
                                      </p:cBhvr>
                                      <p:tavLst>
                                        <p:tav tm="0">
                                          <p:val>
                                            <p:fltVal val="360"/>
                                          </p:val>
                                        </p:tav>
                                        <p:tav tm="100000">
                                          <p:val>
                                            <p:fltVal val="0"/>
                                          </p:val>
                                        </p:tav>
                                      </p:tavLst>
                                    </p:anim>
                                    <p:animEffect transition="in" filter="fade">
                                      <p:cBhvr>
                                        <p:cTn id="10" dur="3000"/>
                                        <p:tgtEl>
                                          <p:spTgt spid="194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1A45BF6-9DEA-4922-A582-2C364E3EA55B}"/>
              </a:ext>
            </a:extLst>
          </p:cNvPr>
          <p:cNvSpPr>
            <a:spLocks noGrp="1" noChangeArrowheads="1"/>
          </p:cNvSpPr>
          <p:nvPr>
            <p:ph type="title"/>
          </p:nvPr>
        </p:nvSpPr>
        <p:spPr>
          <a:xfrm>
            <a:off x="2916238" y="274638"/>
            <a:ext cx="5770562" cy="1143000"/>
          </a:xfrm>
        </p:spPr>
        <p:txBody>
          <a:bodyPr/>
          <a:lstStyle/>
          <a:p>
            <a:r>
              <a:rPr lang="pl-PL" altLang="it-IT" sz="3600" dirty="0"/>
              <a:t>The </a:t>
            </a:r>
            <a:r>
              <a:rPr lang="pl-PL" altLang="it-IT" sz="3600" dirty="0" err="1"/>
              <a:t>principle</a:t>
            </a:r>
            <a:r>
              <a:rPr lang="pl-PL" altLang="it-IT" sz="3600" dirty="0"/>
              <a:t> of </a:t>
            </a:r>
            <a:r>
              <a:rPr lang="pl-PL" altLang="it-IT" sz="3600" dirty="0" err="1"/>
              <a:t>relativity</a:t>
            </a:r>
            <a:endParaRPr lang="en-AU" altLang="it-IT" sz="3600" dirty="0"/>
          </a:p>
        </p:txBody>
      </p:sp>
      <p:sp>
        <p:nvSpPr>
          <p:cNvPr id="34819" name="Rectangle 3">
            <a:extLst>
              <a:ext uri="{FF2B5EF4-FFF2-40B4-BE49-F238E27FC236}">
                <a16:creationId xmlns:a16="http://schemas.microsoft.com/office/drawing/2014/main" id="{FAAB4807-7CB6-D8C6-D6BD-03F3025F47F2}"/>
              </a:ext>
            </a:extLst>
          </p:cNvPr>
          <p:cNvSpPr>
            <a:spLocks noGrp="1" noChangeArrowheads="1"/>
          </p:cNvSpPr>
          <p:nvPr>
            <p:ph type="body" idx="1"/>
          </p:nvPr>
        </p:nvSpPr>
        <p:spPr>
          <a:xfrm>
            <a:off x="611188" y="2708275"/>
            <a:ext cx="8229600" cy="5257800"/>
          </a:xfrm>
        </p:spPr>
        <p:txBody>
          <a:bodyPr/>
          <a:lstStyle/>
          <a:p>
            <a:pPr>
              <a:buFontTx/>
              <a:buNone/>
            </a:pPr>
            <a:r>
              <a:rPr lang="pl-PL" altLang="it-IT" sz="2000"/>
              <a:t> </a:t>
            </a:r>
          </a:p>
          <a:p>
            <a:pPr>
              <a:buFontTx/>
              <a:buNone/>
            </a:pPr>
            <a:r>
              <a:rPr lang="pl-PL" altLang="it-IT" sz="2000"/>
              <a:t>Dlaczego nie mamy powiedzieć jasno, że to zjawisko codziennego obrotu jest na niebie czymś pozornym, a na Ziemi rzeczywistością i że rzecz ma się tutaj tak właśnie, jak to wyraził Eneasz, gdy mówi u Wergiliusz: „</a:t>
            </a:r>
            <a:r>
              <a:rPr lang="pl-PL" altLang="it-IT" sz="2000">
                <a:solidFill>
                  <a:srgbClr val="FF0000"/>
                </a:solidFill>
              </a:rPr>
              <a:t>My odbijamy od portu, a ląd się cofa i miasta”?</a:t>
            </a:r>
          </a:p>
          <a:p>
            <a:pPr>
              <a:buFontTx/>
              <a:buNone/>
            </a:pPr>
            <a:r>
              <a:rPr lang="pl-PL" altLang="it-IT" sz="2000"/>
              <a:t>Bo gdy okręt płynie po spokojnym morzu, wszystko, co jest na zewnątrz, widzą płynący na nim ludzi tak, jakby właśnie to poruszało się na podobieństwo ruchów okrętu, a – na odwrót – zdaje im się, że sami ze wszystkim, co jest z nimi, stoją w miejscu. </a:t>
            </a:r>
          </a:p>
          <a:p>
            <a:pPr>
              <a:buFontTx/>
              <a:buNone/>
            </a:pPr>
            <a:r>
              <a:rPr lang="pl-PL" altLang="it-IT" sz="2000"/>
              <a:t>Tak samo bez wątpienia może się mieć rzecz w wypadku ruchu Ziemi i sprawiać wrażenie, że to cały obraca się świat.  </a:t>
            </a:r>
          </a:p>
          <a:p>
            <a:pPr>
              <a:buFontTx/>
              <a:buNone/>
            </a:pPr>
            <a:endParaRPr lang="pl-PL" altLang="it-IT" sz="2000"/>
          </a:p>
          <a:p>
            <a:pPr>
              <a:buFontTx/>
              <a:buNone/>
            </a:pPr>
            <a:endParaRPr lang="en-AU" altLang="it-IT" sz="2000"/>
          </a:p>
        </p:txBody>
      </p:sp>
      <p:pic>
        <p:nvPicPr>
          <p:cNvPr id="34820" name="Obraz 1">
            <a:extLst>
              <a:ext uri="{FF2B5EF4-FFF2-40B4-BE49-F238E27FC236}">
                <a16:creationId xmlns:a16="http://schemas.microsoft.com/office/drawing/2014/main" id="{B43A7C09-D021-81CA-E585-D330A6980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333375"/>
            <a:ext cx="22860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D885E4DB-E5D7-8F78-7D85-D073DA7B92E4}"/>
              </a:ext>
            </a:extLst>
          </p:cNvPr>
          <p:cNvSpPr>
            <a:spLocks noGrp="1" noChangeArrowheads="1"/>
          </p:cNvSpPr>
          <p:nvPr>
            <p:ph type="title"/>
          </p:nvPr>
        </p:nvSpPr>
        <p:spPr/>
        <p:txBody>
          <a:bodyPr/>
          <a:lstStyle/>
          <a:p>
            <a:r>
              <a:rPr lang="pl-PL" altLang="it-IT"/>
              <a:t>Ziemia to jedna z planet (!)</a:t>
            </a:r>
            <a:endParaRPr lang="en-AU" altLang="it-IT"/>
          </a:p>
        </p:txBody>
      </p:sp>
      <p:sp>
        <p:nvSpPr>
          <p:cNvPr id="35843" name="Rectangle 3">
            <a:extLst>
              <a:ext uri="{FF2B5EF4-FFF2-40B4-BE49-F238E27FC236}">
                <a16:creationId xmlns:a16="http://schemas.microsoft.com/office/drawing/2014/main" id="{5F32BD73-15BF-4FD9-EBF1-C4AA448052F5}"/>
              </a:ext>
            </a:extLst>
          </p:cNvPr>
          <p:cNvSpPr>
            <a:spLocks noGrp="1" noChangeArrowheads="1"/>
          </p:cNvSpPr>
          <p:nvPr>
            <p:ph type="body" idx="1"/>
          </p:nvPr>
        </p:nvSpPr>
        <p:spPr>
          <a:xfrm>
            <a:off x="323850" y="1125538"/>
            <a:ext cx="8820150" cy="5903912"/>
          </a:xfrm>
        </p:spPr>
        <p:txBody>
          <a:bodyPr/>
          <a:lstStyle/>
          <a:p>
            <a:pPr>
              <a:lnSpc>
                <a:spcPct val="90000"/>
              </a:lnSpc>
              <a:buFontTx/>
              <a:buNone/>
            </a:pPr>
            <a:r>
              <a:rPr lang="pl-PL" altLang="it-IT" sz="1800"/>
              <a:t>Skoro zatem nic nie stoi na przeszkodzie, by przyjąć ruchomość Ziemi, sądzę, że teraz trzeba się zastanowić, czy przystoi jej również wielość ruchów, tak, by ją można uważać za </a:t>
            </a:r>
            <a:r>
              <a:rPr lang="pl-PL" altLang="it-IT" sz="1800">
                <a:solidFill>
                  <a:srgbClr val="FF0000"/>
                </a:solidFill>
              </a:rPr>
              <a:t>jedną z planet.</a:t>
            </a:r>
            <a:r>
              <a:rPr lang="pl-PL" altLang="it-IT" sz="1800"/>
              <a:t> Bo tego, że nie jest ona środkiem wszystkich obrotów, dowodzi ruch planet wyraźnie nierównomierny i zmienne ich odległości od Ziemi, których nie można wytłumaczyć za pomocą koła współśrodkowego z Ziemią. </a:t>
            </a:r>
          </a:p>
          <a:p>
            <a:pPr>
              <a:lnSpc>
                <a:spcPct val="90000"/>
              </a:lnSpc>
              <a:buFontTx/>
              <a:buNone/>
            </a:pPr>
            <a:r>
              <a:rPr lang="pl-PL" altLang="it-IT" sz="1800"/>
              <a:t>Skoro więc istnieje większa ilość środków, nie bez przyczyny może ktoś mieć wątpliwości również co do środka wszechświata, czy mianowicie jest nim </a:t>
            </a:r>
            <a:r>
              <a:rPr lang="pl-PL" altLang="it-IT" sz="1800" i="1">
                <a:solidFill>
                  <a:srgbClr val="FF0000"/>
                </a:solidFill>
              </a:rPr>
              <a:t>środek ciężkości</a:t>
            </a:r>
            <a:r>
              <a:rPr lang="pl-PL" altLang="it-IT" sz="1800">
                <a:solidFill>
                  <a:srgbClr val="FF0000"/>
                </a:solidFill>
              </a:rPr>
              <a:t> ziemskiej</a:t>
            </a:r>
            <a:r>
              <a:rPr lang="pl-PL" altLang="it-IT" sz="1800"/>
              <a:t>, czy jakiś inny. </a:t>
            </a:r>
          </a:p>
          <a:p>
            <a:pPr>
              <a:lnSpc>
                <a:spcPct val="90000"/>
              </a:lnSpc>
              <a:buFontTx/>
              <a:buNone/>
            </a:pPr>
            <a:r>
              <a:rPr lang="pl-PL" altLang="it-IT" sz="1800"/>
              <a:t>Ja w każdym razie mniemam, że środek ciężkości nie jest niczym innym, jak tylko jakąś </a:t>
            </a:r>
            <a:r>
              <a:rPr lang="pl-PL" altLang="it-IT" sz="1800">
                <a:solidFill>
                  <a:srgbClr val="FF0000"/>
                </a:solidFill>
              </a:rPr>
              <a:t>naturalną dążnością, którą boska opatrzność Stwórcy wszechświata nadała częściom po to, żeby łączyły się w jedność i całość, skupiając się razem w kształt kuli. </a:t>
            </a:r>
          </a:p>
          <a:p>
            <a:pPr>
              <a:lnSpc>
                <a:spcPct val="90000"/>
              </a:lnSpc>
              <a:buFontTx/>
              <a:buNone/>
            </a:pPr>
            <a:r>
              <a:rPr lang="pl-PL" altLang="it-IT" sz="1800"/>
              <a:t>A jest rzeczą godną wiary że taka dążność istnieje również w Słońcu, Księżycu i innych świecących planetach, po to, by na skutek jej działania trwały w tej okrągłości, w jakiej się na przedstawiają; a niezależnie od tego w wieloraki sposób wykonują one swe ruchy krążące.</a:t>
            </a:r>
          </a:p>
          <a:p>
            <a:pPr>
              <a:lnSpc>
                <a:spcPct val="90000"/>
              </a:lnSpc>
              <a:buFontTx/>
              <a:buNone/>
            </a:pPr>
            <a:r>
              <a:rPr lang="pl-PL" altLang="it-IT" sz="1800">
                <a:solidFill>
                  <a:schemeClr val="accent2"/>
                </a:solidFill>
              </a:rPr>
              <a:t>O właśnie! siła ciążenia w pierwszej kolejności utrzymuje planety, Słońce i Księżyc w postaci kuli. A siła ciążenia między Słońcem a planetami jest powodem ruchu planet dookoła Słońca (a Księżyca dookoła Ziemi). Kopernik szuka </a:t>
            </a:r>
            <a:r>
              <a:rPr lang="pl-PL" altLang="it-IT" sz="1800" i="1">
                <a:solidFill>
                  <a:schemeClr val="accent2"/>
                </a:solidFill>
              </a:rPr>
              <a:t>przyczyn</a:t>
            </a:r>
            <a:r>
              <a:rPr lang="pl-PL" altLang="it-IT" sz="1800">
                <a:solidFill>
                  <a:schemeClr val="accent2"/>
                </a:solidFill>
              </a:rPr>
              <a:t>, a nie tylko opisu</a:t>
            </a:r>
            <a:r>
              <a:rPr lang="pl-PL" altLang="it-IT" sz="1600">
                <a:solidFill>
                  <a:schemeClr val="accent2"/>
                </a:solidFill>
              </a:rPr>
              <a:t>  </a:t>
            </a:r>
            <a:endParaRPr lang="en-AU" altLang="it-IT" sz="1600">
              <a:solidFill>
                <a:schemeClr val="accent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9C410B1C-8467-F873-9608-A042CAD2BAAB}"/>
              </a:ext>
            </a:extLst>
          </p:cNvPr>
          <p:cNvSpPr>
            <a:spLocks noGrp="1" noChangeArrowheads="1"/>
          </p:cNvSpPr>
          <p:nvPr>
            <p:ph type="ctrTitle"/>
          </p:nvPr>
        </p:nvSpPr>
        <p:spPr>
          <a:xfrm>
            <a:off x="215900" y="188913"/>
            <a:ext cx="8928100" cy="722312"/>
          </a:xfrm>
        </p:spPr>
        <p:txBody>
          <a:bodyPr anchor="ctr"/>
          <a:lstStyle/>
          <a:p>
            <a:pPr eaLnBrk="1" hangingPunct="1"/>
            <a:r>
              <a:rPr lang="pl-PL" altLang="it-IT" sz="3200"/>
              <a:t>Copernicus system: planets move around Sun</a:t>
            </a:r>
            <a:endParaRPr lang="en-AU" altLang="it-IT" sz="3600"/>
          </a:p>
        </p:txBody>
      </p:sp>
      <p:sp>
        <p:nvSpPr>
          <p:cNvPr id="28675" name="Text Box 3">
            <a:extLst>
              <a:ext uri="{FF2B5EF4-FFF2-40B4-BE49-F238E27FC236}">
                <a16:creationId xmlns:a16="http://schemas.microsoft.com/office/drawing/2014/main" id="{5B0C9100-A019-B0EE-4721-1D87DC5605B2}"/>
              </a:ext>
            </a:extLst>
          </p:cNvPr>
          <p:cNvSpPr txBox="1">
            <a:spLocks noChangeArrowheads="1"/>
          </p:cNvSpPr>
          <p:nvPr/>
        </p:nvSpPr>
        <p:spPr bwMode="auto">
          <a:xfrm>
            <a:off x="395288" y="1293813"/>
            <a:ext cx="3662362"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solidFill>
                  <a:schemeClr val="accent2"/>
                </a:solidFill>
              </a:rPr>
              <a:t>Sol</a:t>
            </a:r>
          </a:p>
          <a:p>
            <a:pPr eaLnBrk="1" hangingPunct="1">
              <a:spcBef>
                <a:spcPct val="0"/>
              </a:spcBef>
              <a:buFontTx/>
              <a:buNone/>
            </a:pPr>
            <a:endParaRPr lang="it-IT" altLang="it-IT" sz="2000">
              <a:solidFill>
                <a:schemeClr val="accent2"/>
              </a:solidFill>
            </a:endParaRPr>
          </a:p>
          <a:p>
            <a:pPr eaLnBrk="1" hangingPunct="1">
              <a:spcBef>
                <a:spcPct val="0"/>
              </a:spcBef>
              <a:buFontTx/>
              <a:buNone/>
            </a:pPr>
            <a:r>
              <a:rPr lang="pl-PL" altLang="it-IT" sz="2000">
                <a:solidFill>
                  <a:schemeClr val="accent2"/>
                </a:solidFill>
              </a:rPr>
              <a:t>Merc</a:t>
            </a:r>
            <a:r>
              <a:rPr lang="it-IT" altLang="it-IT" sz="2000">
                <a:solidFill>
                  <a:schemeClr val="accent2"/>
                </a:solidFill>
              </a:rPr>
              <a:t> XXC </a:t>
            </a:r>
            <a:r>
              <a:rPr lang="pl-PL" altLang="it-IT" sz="2000">
                <a:solidFill>
                  <a:schemeClr val="accent2"/>
                </a:solidFill>
              </a:rPr>
              <a:t>d</a:t>
            </a:r>
            <a:r>
              <a:rPr lang="it-IT" altLang="it-IT" sz="2000">
                <a:solidFill>
                  <a:schemeClr val="accent2"/>
                </a:solidFill>
              </a:rPr>
              <a:t>ias</a:t>
            </a:r>
            <a:endParaRPr lang="pl-PL" altLang="it-IT" sz="2000">
              <a:solidFill>
                <a:schemeClr val="accent2"/>
              </a:solidFill>
            </a:endParaRPr>
          </a:p>
          <a:p>
            <a:pPr eaLnBrk="1" hangingPunct="1">
              <a:spcBef>
                <a:spcPct val="0"/>
              </a:spcBef>
              <a:buFontTx/>
              <a:buNone/>
            </a:pPr>
            <a:endParaRPr lang="pl-PL" altLang="it-IT" sz="2000">
              <a:solidFill>
                <a:schemeClr val="accent2"/>
              </a:solidFill>
            </a:endParaRPr>
          </a:p>
          <a:p>
            <a:pPr eaLnBrk="1" hangingPunct="1">
              <a:spcBef>
                <a:spcPct val="0"/>
              </a:spcBef>
              <a:buFontTx/>
              <a:buNone/>
            </a:pPr>
            <a:r>
              <a:rPr lang="pl-PL" altLang="it-IT" sz="2000">
                <a:solidFill>
                  <a:schemeClr val="accent2"/>
                </a:solidFill>
              </a:rPr>
              <a:t>Ven</a:t>
            </a:r>
            <a:r>
              <a:rPr lang="it-IT" altLang="it-IT" sz="2000">
                <a:solidFill>
                  <a:schemeClr val="accent2"/>
                </a:solidFill>
              </a:rPr>
              <a:t>ere</a:t>
            </a:r>
            <a:r>
              <a:rPr lang="pl-PL" altLang="it-IT" sz="2000">
                <a:solidFill>
                  <a:schemeClr val="accent2"/>
                </a:solidFill>
              </a:rPr>
              <a:t> </a:t>
            </a:r>
            <a:r>
              <a:rPr lang="it-IT" altLang="it-IT" sz="2000">
                <a:solidFill>
                  <a:schemeClr val="accent2"/>
                </a:solidFill>
              </a:rPr>
              <a:t>nove mesi revolutio</a:t>
            </a:r>
            <a:endParaRPr lang="pl-PL" altLang="it-IT" sz="2000">
              <a:solidFill>
                <a:schemeClr val="accent2"/>
              </a:solidFill>
            </a:endParaRPr>
          </a:p>
          <a:p>
            <a:pPr eaLnBrk="1" hangingPunct="1">
              <a:spcBef>
                <a:spcPct val="0"/>
              </a:spcBef>
              <a:buFontTx/>
              <a:buNone/>
            </a:pPr>
            <a:endParaRPr lang="it-IT" altLang="it-IT" sz="2000">
              <a:solidFill>
                <a:schemeClr val="accent2"/>
              </a:solidFill>
            </a:endParaRPr>
          </a:p>
          <a:p>
            <a:pPr eaLnBrk="1" hangingPunct="1">
              <a:spcBef>
                <a:spcPct val="0"/>
              </a:spcBef>
              <a:buFontTx/>
              <a:buNone/>
            </a:pPr>
            <a:r>
              <a:rPr lang="it-IT" altLang="it-IT" sz="2000">
                <a:solidFill>
                  <a:schemeClr val="accent2"/>
                </a:solidFill>
              </a:rPr>
              <a:t>Tellurus un anno revolutio </a:t>
            </a:r>
          </a:p>
          <a:p>
            <a:pPr eaLnBrk="1" hangingPunct="1">
              <a:spcBef>
                <a:spcPct val="0"/>
              </a:spcBef>
              <a:buFontTx/>
              <a:buNone/>
            </a:pPr>
            <a:endParaRPr lang="pl-PL" altLang="it-IT" sz="2000">
              <a:solidFill>
                <a:schemeClr val="accent2"/>
              </a:solidFill>
            </a:endParaRPr>
          </a:p>
          <a:p>
            <a:pPr eaLnBrk="1" hangingPunct="1">
              <a:spcBef>
                <a:spcPct val="0"/>
              </a:spcBef>
              <a:buFontTx/>
              <a:buNone/>
            </a:pPr>
            <a:r>
              <a:rPr lang="it-IT" altLang="it-IT" sz="2000">
                <a:solidFill>
                  <a:schemeClr val="accent2"/>
                </a:solidFill>
              </a:rPr>
              <a:t>Marte bi-anno revolutio</a:t>
            </a:r>
          </a:p>
          <a:p>
            <a:pPr eaLnBrk="1" hangingPunct="1">
              <a:spcBef>
                <a:spcPct val="0"/>
              </a:spcBef>
              <a:buFontTx/>
              <a:buNone/>
            </a:pPr>
            <a:endParaRPr lang="it-IT" altLang="it-IT" sz="2000">
              <a:solidFill>
                <a:schemeClr val="accent2"/>
              </a:solidFill>
            </a:endParaRPr>
          </a:p>
          <a:p>
            <a:pPr eaLnBrk="1" hangingPunct="1">
              <a:spcBef>
                <a:spcPct val="0"/>
              </a:spcBef>
              <a:buFontTx/>
              <a:buNone/>
            </a:pPr>
            <a:r>
              <a:rPr lang="it-IT" altLang="it-IT" sz="2000">
                <a:solidFill>
                  <a:schemeClr val="accent2"/>
                </a:solidFill>
              </a:rPr>
              <a:t>Iovis XIJ anni revolutio</a:t>
            </a:r>
          </a:p>
          <a:p>
            <a:pPr eaLnBrk="1" hangingPunct="1">
              <a:spcBef>
                <a:spcPct val="0"/>
              </a:spcBef>
              <a:buFontTx/>
              <a:buNone/>
            </a:pPr>
            <a:endParaRPr lang="pl-PL" altLang="it-IT" sz="2000">
              <a:solidFill>
                <a:schemeClr val="accent2"/>
              </a:solidFill>
            </a:endParaRPr>
          </a:p>
          <a:p>
            <a:pPr eaLnBrk="1" hangingPunct="1">
              <a:spcBef>
                <a:spcPct val="0"/>
              </a:spcBef>
              <a:buFontTx/>
              <a:buNone/>
            </a:pPr>
            <a:r>
              <a:rPr lang="pl-PL" altLang="it-IT" sz="2000">
                <a:solidFill>
                  <a:schemeClr val="accent2"/>
                </a:solidFill>
              </a:rPr>
              <a:t>Saturn</a:t>
            </a:r>
            <a:r>
              <a:rPr lang="it-IT" altLang="it-IT" sz="2000">
                <a:solidFill>
                  <a:schemeClr val="accent2"/>
                </a:solidFill>
              </a:rPr>
              <a:t>us</a:t>
            </a:r>
            <a:r>
              <a:rPr lang="pl-PL" altLang="it-IT" sz="2000">
                <a:solidFill>
                  <a:schemeClr val="accent2"/>
                </a:solidFill>
              </a:rPr>
              <a:t>: </a:t>
            </a:r>
            <a:r>
              <a:rPr lang="it-IT" altLang="it-IT" sz="2000">
                <a:solidFill>
                  <a:schemeClr val="accent2"/>
                </a:solidFill>
              </a:rPr>
              <a:t>XXX anno revolutio</a:t>
            </a:r>
          </a:p>
          <a:p>
            <a:pPr eaLnBrk="1" hangingPunct="1">
              <a:spcBef>
                <a:spcPct val="0"/>
              </a:spcBef>
              <a:buFontTx/>
              <a:buNone/>
            </a:pPr>
            <a:endParaRPr lang="it-IT" altLang="it-IT" sz="2000">
              <a:solidFill>
                <a:schemeClr val="accent2"/>
              </a:solidFill>
            </a:endParaRPr>
          </a:p>
          <a:p>
            <a:pPr eaLnBrk="1" hangingPunct="1">
              <a:spcBef>
                <a:spcPct val="0"/>
              </a:spcBef>
              <a:buFontTx/>
              <a:buNone/>
            </a:pPr>
            <a:r>
              <a:rPr lang="it-IT" altLang="it-IT" sz="2000">
                <a:solidFill>
                  <a:schemeClr val="accent2"/>
                </a:solidFill>
              </a:rPr>
              <a:t>Stelle fisse sfera immobile</a:t>
            </a:r>
            <a:endParaRPr lang="pl-PL" altLang="it-IT" sz="2200">
              <a:solidFill>
                <a:schemeClr val="accent2"/>
              </a:solidFill>
            </a:endParaRPr>
          </a:p>
        </p:txBody>
      </p:sp>
      <p:pic>
        <p:nvPicPr>
          <p:cNvPr id="28676" name="Picture 4">
            <a:extLst>
              <a:ext uri="{FF2B5EF4-FFF2-40B4-BE49-F238E27FC236}">
                <a16:creationId xmlns:a16="http://schemas.microsoft.com/office/drawing/2014/main" id="{8B2B1131-76BC-5C87-694C-8489D65C18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9888" y="1076325"/>
            <a:ext cx="4738687"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a:extLst>
              <a:ext uri="{FF2B5EF4-FFF2-40B4-BE49-F238E27FC236}">
                <a16:creationId xmlns:a16="http://schemas.microsoft.com/office/drawing/2014/main" id="{44E9A531-59A1-464B-C834-2205D038FD10}"/>
              </a:ext>
            </a:extLst>
          </p:cNvPr>
          <p:cNvSpPr txBox="1">
            <a:spLocks noChangeArrowheads="1"/>
          </p:cNvSpPr>
          <p:nvPr/>
        </p:nvSpPr>
        <p:spPr bwMode="auto">
          <a:xfrm>
            <a:off x="2892425" y="6076950"/>
            <a:ext cx="591185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r>
              <a:rPr lang="en-AU" altLang="it-IT" sz="1600" i="1">
                <a:solidFill>
                  <a:srgbClr val="0033CC"/>
                </a:solidFill>
              </a:rPr>
              <a:t>De revolutionibus orbium coelestits,  </a:t>
            </a:r>
            <a:r>
              <a:rPr lang="en-AU" altLang="it-IT" sz="1600">
                <a:solidFill>
                  <a:srgbClr val="0033CC"/>
                </a:solidFill>
              </a:rPr>
              <a:t>Norymberga, 1543, str. 16</a:t>
            </a:r>
            <a:endParaRPr lang="en-AU" altLang="it-IT" sz="1600" i="1">
              <a:solidFill>
                <a:srgbClr val="0033CC"/>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0A1E86E-5EB9-F463-2030-FB72F438C738}"/>
              </a:ext>
            </a:extLst>
          </p:cNvPr>
          <p:cNvSpPr>
            <a:spLocks noGrp="1" noChangeArrowheads="1"/>
          </p:cNvSpPr>
          <p:nvPr>
            <p:ph type="title"/>
          </p:nvPr>
        </p:nvSpPr>
        <p:spPr/>
        <p:txBody>
          <a:bodyPr/>
          <a:lstStyle/>
          <a:p>
            <a:r>
              <a:rPr lang="pl-PL" altLang="it-IT" sz="3200"/>
              <a:t>Uzasadnienie </a:t>
            </a:r>
            <a:r>
              <a:rPr lang="pl-PL" altLang="it-IT" sz="3200">
                <a:solidFill>
                  <a:srgbClr val="FF0000"/>
                </a:solidFill>
              </a:rPr>
              <a:t>trojakiego</a:t>
            </a:r>
            <a:r>
              <a:rPr lang="pl-PL" altLang="it-IT" sz="3200"/>
              <a:t> ruchu Ziemi</a:t>
            </a:r>
            <a:endParaRPr lang="en-AU" altLang="it-IT" sz="3200"/>
          </a:p>
        </p:txBody>
      </p:sp>
      <p:sp>
        <p:nvSpPr>
          <p:cNvPr id="30723" name="Rectangle 3">
            <a:extLst>
              <a:ext uri="{FF2B5EF4-FFF2-40B4-BE49-F238E27FC236}">
                <a16:creationId xmlns:a16="http://schemas.microsoft.com/office/drawing/2014/main" id="{ED78E5DC-FBAB-60AE-C489-C5186D9D821C}"/>
              </a:ext>
            </a:extLst>
          </p:cNvPr>
          <p:cNvSpPr>
            <a:spLocks noGrp="1" noChangeArrowheads="1"/>
          </p:cNvSpPr>
          <p:nvPr>
            <p:ph type="body" idx="1"/>
          </p:nvPr>
        </p:nvSpPr>
        <p:spPr>
          <a:xfrm>
            <a:off x="457200" y="1557338"/>
            <a:ext cx="8229600" cy="5589587"/>
          </a:xfrm>
        </p:spPr>
        <p:txBody>
          <a:bodyPr/>
          <a:lstStyle/>
          <a:p>
            <a:pPr>
              <a:buFontTx/>
              <a:buNone/>
            </a:pPr>
            <a:r>
              <a:rPr lang="pl-PL" altLang="it-IT" sz="2000"/>
              <a:t>W ogóle trzeba przyjąć, że jest on [ruch Ziemi] trojaki. Pierwszy, który Grecy – jak powiedzieliśmy – nazywają </a:t>
            </a:r>
            <a:r>
              <a:rPr lang="pl-PL" altLang="it-IT" sz="2000" i="1"/>
              <a:t>nychtomerinos</a:t>
            </a:r>
            <a:r>
              <a:rPr lang="pl-PL" altLang="it-IT" sz="2000"/>
              <a:t>, to jest ruchem noco-dziennym [dobowym], jest obrotem swoistym dla dnia i nocy, dokonującym się dookoła osi ziemskiej z zachodu na wschód, wobec czego ma się wrażenie, że świat obraca się w przeciwnym kierunku.</a:t>
            </a:r>
          </a:p>
          <a:p>
            <a:pPr>
              <a:buFontTx/>
              <a:buNone/>
            </a:pPr>
            <a:r>
              <a:rPr lang="pl-PL" altLang="it-IT" sz="2000"/>
              <a:t>Drugi jest roczny ruch środka Ziemi, który zakreśla koło zodiaku dookoła Słońca, również z zachodu na wschód, to jest za porządkiem znaków zwierzyńca, przebiegając – jak powiedzieliśmy – pomiędzy Wenus i Marsem wraz ze wszystkim, co do Ziemi należy [kwiaty, domy, ludzie].</a:t>
            </a:r>
          </a:p>
          <a:p>
            <a:pPr>
              <a:buFontTx/>
              <a:buNone/>
            </a:pPr>
            <a:r>
              <a:rPr lang="pl-PL" altLang="it-IT" sz="2000"/>
              <a:t>Z kolei zatem idzie ruch nachylenia jako trzeci ruch</a:t>
            </a:r>
          </a:p>
          <a:p>
            <a:pPr>
              <a:buFontTx/>
              <a:buNone/>
            </a:pPr>
            <a:endParaRPr lang="en-AU" altLang="it-IT" sz="2000"/>
          </a:p>
        </p:txBody>
      </p:sp>
    </p:spTree>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867</TotalTime>
  <Words>2347</Words>
  <Application>Microsoft Office PowerPoint</Application>
  <PresentationFormat>Pokaz na ekranie (4:3)</PresentationFormat>
  <Paragraphs>197</Paragraphs>
  <Slides>49</Slides>
  <Notes>15</Notes>
  <HiddenSlides>3</HiddenSlides>
  <MMClips>0</MMClips>
  <ScaleCrop>false</ScaleCrop>
  <HeadingPairs>
    <vt:vector size="6" baseType="variant">
      <vt:variant>
        <vt:lpstr>Używane czcionki</vt:lpstr>
      </vt:variant>
      <vt:variant>
        <vt:i4>4</vt:i4>
      </vt:variant>
      <vt:variant>
        <vt:lpstr>Motyw</vt:lpstr>
      </vt:variant>
      <vt:variant>
        <vt:i4>2</vt:i4>
      </vt:variant>
      <vt:variant>
        <vt:lpstr>Tytuły slajdów</vt:lpstr>
      </vt:variant>
      <vt:variant>
        <vt:i4>49</vt:i4>
      </vt:variant>
    </vt:vector>
  </HeadingPairs>
  <TitlesOfParts>
    <vt:vector size="55" baseType="lpstr">
      <vt:lpstr>Arial</vt:lpstr>
      <vt:lpstr>Calibri</vt:lpstr>
      <vt:lpstr>Calibri Light</vt:lpstr>
      <vt:lpstr>Verdana</vt:lpstr>
      <vt:lpstr>Motyw pakietu Office</vt:lpstr>
      <vt:lpstr>1_Projekt domyślny</vt:lpstr>
      <vt:lpstr>Prezentacja programu PowerPoint</vt:lpstr>
      <vt:lpstr>Prezentacja programu PowerPoint</vt:lpstr>
      <vt:lpstr>Planety, czyli błądzące gwiazdy
</vt:lpstr>
      <vt:lpstr>Czy widziałeś już planetę?</vt:lpstr>
      <vt:lpstr>Co zrobił Kopernik?</vt:lpstr>
      <vt:lpstr>The principle of relativity</vt:lpstr>
      <vt:lpstr>Ziemia to jedna z planet (!)</vt:lpstr>
      <vt:lpstr>Copernicus system: planets move around Sun</vt:lpstr>
      <vt:lpstr>Uzasadnienie trojakiego ruchu Ziemi</vt:lpstr>
      <vt:lpstr>I due sistemi più grandi
</vt:lpstr>
      <vt:lpstr>Uzasadnienie trojakiego ruchu Ziemi</vt:lpstr>
      <vt:lpstr>De revolutionibus</vt:lpstr>
      <vt:lpstr>Układ Słoneczny: 8 planet i nieco więcej</vt:lpstr>
      <vt:lpstr>Czym jest planeta?</vt:lpstr>
      <vt:lpstr>Prezentacja programu PowerPoint</vt:lpstr>
      <vt:lpstr>Aleksander Wolszczan  (+D.Frail,1992)</vt:lpstr>
      <vt:lpstr>Prezentacja programu PowerPoint</vt:lpstr>
      <vt:lpstr>Prezentacja programu PowerPoint</vt:lpstr>
      <vt:lpstr>Odkrycie planety wokół gwiazdy podobnej do Słońca - 1995</vt:lpstr>
      <vt:lpstr>Planety pozasłoneczne</vt:lpstr>
      <vt:lpstr>Prezentacja programu PowerPoint</vt:lpstr>
      <vt:lpstr>Główne metody poszukiwania</vt:lpstr>
      <vt:lpstr>Efekt Dopplera</vt:lpstr>
      <vt:lpstr>Tranzyty</vt:lpstr>
      <vt:lpstr> Mikrosoczewkowanie grawitacyjne</vt:lpstr>
      <vt:lpstr>Prezentacja programu PowerPoint</vt:lpstr>
      <vt:lpstr>Czym jest życie?</vt:lpstr>
      <vt:lpstr>Strefa życia wokół gwiazdy (ekostrefa, strefa Złotowłosej)</vt:lpstr>
      <vt:lpstr>Porównanie wielkości stref życia wokół gwiazd o różnych rozmiarach</vt:lpstr>
      <vt:lpstr>Strefa życia wokół gwiazdy </vt:lpstr>
      <vt:lpstr>Strefa życia wokół gwiazdy </vt:lpstr>
      <vt:lpstr>Strefa życia wokół gwiazdy </vt:lpstr>
      <vt:lpstr>08/06/2018 Życie na Marsie?</vt:lpstr>
      <vt:lpstr>Prezentacja programu PowerPoint</vt:lpstr>
      <vt:lpstr>Prezentacja programu PowerPoint</vt:lpstr>
      <vt:lpstr>Prezentacja programu PowerPoint</vt:lpstr>
      <vt:lpstr>Prezentacja programu PowerPoint</vt:lpstr>
      <vt:lpstr>Nie tylko odległość  od gwiazdy ma znaczenie dla życia… Atmosfera i ”pozytywny„ efekt cieplarniany </vt:lpstr>
      <vt:lpstr>Nie tylko odległość  od gwiazdy ma znaczenie dla życia… Pole magnetyczne planety </vt:lpstr>
      <vt:lpstr>Życie przychodzi z gwiazd (?) </vt:lpstr>
      <vt:lpstr>Prezentacja programu PowerPoint</vt:lpstr>
      <vt:lpstr>węgiel + woda + światło = życie </vt:lpstr>
      <vt:lpstr>Projekt SETI (Search for Extraterrestrial Intelligence) </vt:lpstr>
      <vt:lpstr>Prezentacja programu PowerPoint</vt:lpstr>
      <vt:lpstr>Prezentacja programu PowerPoint</vt:lpstr>
      <vt:lpstr>Ile jest tych galaktyk?</vt:lpstr>
      <vt:lpstr>Wiki: „Fingers of God”  (=Galaxy filaments)</vt:lpstr>
      <vt:lpstr>Porządek sfer niebieskich</vt:lpstr>
      <vt:lpstr>Granice Wszechświata?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Kpcen Toruń</dc:creator>
  <cp:lastModifiedBy>Maria Karwasz</cp:lastModifiedBy>
  <cp:revision>94</cp:revision>
  <dcterms:created xsi:type="dcterms:W3CDTF">2023-02-02T08:20:57Z</dcterms:created>
  <dcterms:modified xsi:type="dcterms:W3CDTF">2024-02-08T07:13:21Z</dcterms:modified>
</cp:coreProperties>
</file>