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95" r:id="rId3"/>
    <p:sldId id="287" r:id="rId4"/>
    <p:sldId id="294" r:id="rId5"/>
    <p:sldId id="354" r:id="rId6"/>
    <p:sldId id="289" r:id="rId7"/>
    <p:sldId id="291" r:id="rId8"/>
    <p:sldId id="357" r:id="rId9"/>
    <p:sldId id="358" r:id="rId10"/>
    <p:sldId id="359" r:id="rId11"/>
    <p:sldId id="360" r:id="rId12"/>
    <p:sldId id="361" r:id="rId13"/>
    <p:sldId id="338" r:id="rId14"/>
    <p:sldId id="332" r:id="rId15"/>
    <p:sldId id="330" r:id="rId16"/>
    <p:sldId id="331" r:id="rId17"/>
    <p:sldId id="333" r:id="rId18"/>
    <p:sldId id="343" r:id="rId19"/>
    <p:sldId id="337" r:id="rId20"/>
    <p:sldId id="340" r:id="rId21"/>
    <p:sldId id="352" r:id="rId22"/>
    <p:sldId id="351" r:id="rId23"/>
    <p:sldId id="280" r:id="rId24"/>
    <p:sldId id="302" r:id="rId25"/>
    <p:sldId id="305" r:id="rId26"/>
    <p:sldId id="303" r:id="rId27"/>
    <p:sldId id="304" r:id="rId28"/>
    <p:sldId id="316" r:id="rId29"/>
    <p:sldId id="317" r:id="rId30"/>
    <p:sldId id="318" r:id="rId31"/>
    <p:sldId id="315" r:id="rId32"/>
    <p:sldId id="346" r:id="rId33"/>
    <p:sldId id="347" r:id="rId34"/>
    <p:sldId id="334" r:id="rId35"/>
    <p:sldId id="345" r:id="rId36"/>
    <p:sldId id="313" r:id="rId37"/>
    <p:sldId id="362" r:id="rId38"/>
    <p:sldId id="322" r:id="rId39"/>
    <p:sldId id="326" r:id="rId40"/>
    <p:sldId id="308" r:id="rId41"/>
    <p:sldId id="356" r:id="rId42"/>
    <p:sldId id="348" r:id="rId43"/>
    <p:sldId id="349" r:id="rId44"/>
    <p:sldId id="282" r:id="rId45"/>
    <p:sldId id="341" r:id="rId46"/>
    <p:sldId id="342" r:id="rId47"/>
    <p:sldId id="319" r:id="rId48"/>
    <p:sldId id="321" r:id="rId49"/>
    <p:sldId id="285" r:id="rId50"/>
    <p:sldId id="275" r:id="rId51"/>
    <p:sldId id="273" r:id="rId52"/>
    <p:sldId id="277" r:id="rId53"/>
    <p:sldId id="272" r:id="rId54"/>
    <p:sldId id="269" r:id="rId55"/>
    <p:sldId id="353" r:id="rId56"/>
    <p:sldId id="329" r:id="rId57"/>
    <p:sldId id="297" r:id="rId58"/>
    <p:sldId id="339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8" autoAdjust="0"/>
    <p:restoredTop sz="94660"/>
  </p:normalViewPr>
  <p:slideViewPr>
    <p:cSldViewPr>
      <p:cViewPr varScale="1">
        <p:scale>
          <a:sx n="62" d="100"/>
          <a:sy n="62" d="100"/>
        </p:scale>
        <p:origin x="133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1DDD0-F07A-4EA4-A7FC-FDDC105AA1DE}" type="datetimeFigureOut">
              <a:rPr lang="en-US"/>
              <a:pPr>
                <a:defRPr/>
              </a:pPr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4CD2B-EABD-46EE-93AE-1B32C356E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10666-7A9B-497A-9FF7-4574B572959B}" type="datetimeFigureOut">
              <a:rPr lang="en-US"/>
              <a:pPr>
                <a:defRPr/>
              </a:pPr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C448D-AB68-4333-B578-038AB59D2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2A84F-9D29-43BD-AD43-87DB0F0E656B}" type="datetimeFigureOut">
              <a:rPr lang="en-US"/>
              <a:pPr>
                <a:defRPr/>
              </a:pPr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9473C-F044-4BEA-98D0-189F34F1A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A7F15-4BFC-4FD4-85E5-EB1F30D65001}" type="datetimeFigureOut">
              <a:rPr lang="en-US"/>
              <a:pPr>
                <a:defRPr/>
              </a:pPr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54820-DFD7-4E2A-AA62-9B10FECC5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18F9D-8FD4-4F3F-AD18-05761EFDE7B5}" type="datetimeFigureOut">
              <a:rPr lang="en-US"/>
              <a:pPr>
                <a:defRPr/>
              </a:pPr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2C5FF-817F-4903-B55F-85669E9BD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530FE-C2CB-445B-A8DE-7E8737DD141A}" type="datetimeFigureOut">
              <a:rPr lang="en-US"/>
              <a:pPr>
                <a:defRPr/>
              </a:pPr>
              <a:t>6/6/2024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1AA57-CD72-41CB-9C2E-D1D42739F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C9F86-29DE-4079-AE36-A3C443C789FD}" type="datetimeFigureOut">
              <a:rPr lang="en-US"/>
              <a:pPr>
                <a:defRPr/>
              </a:pPr>
              <a:t>6/6/2024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22B1E-2A43-42EB-B253-14450535B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D87FF-0B6A-4159-BA04-C91D4809EFA0}" type="datetimeFigureOut">
              <a:rPr lang="en-US"/>
              <a:pPr>
                <a:defRPr/>
              </a:pPr>
              <a:t>6/6/2024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8E41B-7D25-4AA2-8F36-137BD085A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65FBA-EFE0-4992-9300-2BAED83A6307}" type="datetimeFigureOut">
              <a:rPr lang="en-US"/>
              <a:pPr>
                <a:defRPr/>
              </a:pPr>
              <a:t>6/6/2024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87708-DBFB-40A2-969B-EB9B632B8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B3D55-2B74-4572-A87D-FE8683828907}" type="datetimeFigureOut">
              <a:rPr lang="en-US"/>
              <a:pPr>
                <a:defRPr/>
              </a:pPr>
              <a:t>6/6/2024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00895-8494-481F-A6BB-7B06B06C2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71B1A-1224-400C-B37B-D990CCF67F12}" type="datetimeFigureOut">
              <a:rPr lang="en-US"/>
              <a:pPr>
                <a:defRPr/>
              </a:pPr>
              <a:t>6/6/2024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F8D18-3E20-4C5C-91E1-2BE2D358C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319016-23CE-4707-8677-120DF2E1E35F}" type="datetimeFigureOut">
              <a:rPr lang="en-US"/>
              <a:pPr>
                <a:defRPr/>
              </a:pPr>
              <a:t>6/6/2024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678CBB-B54C-423E-A9C9-54B31886D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8.wmf"/><Relationship Id="rId7" Type="http://schemas.openxmlformats.org/officeDocument/2006/relationships/oleObject" Target="../embeddings/oleObject3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wmf"/><Relationship Id="rId4" Type="http://schemas.openxmlformats.org/officeDocument/2006/relationships/oleObject" Target="../embeddings/oleObject6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76.wmf"/><Relationship Id="rId7" Type="http://schemas.openxmlformats.org/officeDocument/2006/relationships/image" Target="../media/image78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77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79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wmf"/><Relationship Id="rId4" Type="http://schemas.openxmlformats.org/officeDocument/2006/relationships/oleObject" Target="../embeddings/oleObject12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7" Type="http://schemas.openxmlformats.org/officeDocument/2006/relationships/image" Target="../media/image85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84.wmf"/><Relationship Id="rId4" Type="http://schemas.openxmlformats.org/officeDocument/2006/relationships/oleObject" Target="../embeddings/oleObject14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jpeg"/><Relationship Id="rId5" Type="http://schemas.openxmlformats.org/officeDocument/2006/relationships/hyperlink" Target="http://upload.wikimedia.org/wikipedia/commons/1/1a/Torun03MonumentToCopernicus.JPG" TargetMode="External"/><Relationship Id="rId4" Type="http://schemas.openxmlformats.org/officeDocument/2006/relationships/image" Target="../media/image1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579438" y="685800"/>
            <a:ext cx="7772400" cy="2133600"/>
          </a:xfrm>
        </p:spPr>
        <p:txBody>
          <a:bodyPr/>
          <a:lstStyle/>
          <a:p>
            <a:pPr eaLnBrk="1" hangingPunct="1"/>
            <a:r>
              <a:rPr lang="pl-PL" b="1" dirty="0" err="1">
                <a:solidFill>
                  <a:srgbClr val="FF0000"/>
                </a:solidFill>
              </a:rPr>
              <a:t>Atomic</a:t>
            </a:r>
            <a:r>
              <a:rPr lang="pl-PL" b="1" dirty="0">
                <a:solidFill>
                  <a:srgbClr val="FF0000"/>
                </a:solidFill>
              </a:rPr>
              <a:t> </a:t>
            </a:r>
            <a:r>
              <a:rPr lang="pl-PL" b="1" dirty="0" err="1">
                <a:solidFill>
                  <a:srgbClr val="FF0000"/>
                </a:solidFill>
              </a:rPr>
              <a:t>Physics</a:t>
            </a:r>
            <a:r>
              <a:rPr lang="pl-PL" b="1" dirty="0">
                <a:solidFill>
                  <a:srgbClr val="FF0000"/>
                </a:solidFill>
              </a:rPr>
              <a:t> for ITER</a:t>
            </a:r>
            <a:br>
              <a:rPr lang="en-US" sz="4000" dirty="0"/>
            </a:br>
            <a:endParaRPr lang="en-US" sz="4000" u="sng" dirty="0"/>
          </a:p>
        </p:txBody>
      </p:sp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609600" y="5473700"/>
            <a:ext cx="1301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659438"/>
            <a:ext cx="1301750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914400" y="3081338"/>
            <a:ext cx="78486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Grzegorz P. Karwasz </a:t>
            </a:r>
          </a:p>
          <a:p>
            <a:pPr algn="ctr"/>
            <a:r>
              <a:rPr lang="en-US" sz="2000" i="1" dirty="0">
                <a:latin typeface="Calibri" pitchFamily="34" charset="0"/>
              </a:rPr>
              <a:t>Institute of Physics</a:t>
            </a:r>
          </a:p>
          <a:p>
            <a:pPr algn="ctr"/>
            <a:r>
              <a:rPr lang="en-US" sz="2000" i="1" dirty="0">
                <a:latin typeface="Calibri" pitchFamily="34" charset="0"/>
              </a:rPr>
              <a:t>Faculty of Physics, Astronomy and Applied Informatics,</a:t>
            </a:r>
          </a:p>
          <a:p>
            <a:pPr algn="ctr"/>
            <a:r>
              <a:rPr lang="en-US" sz="2000" i="1" dirty="0">
                <a:latin typeface="Calibri" pitchFamily="34" charset="0"/>
              </a:rPr>
              <a:t>University Nicolaus Copernicus , 87100 Torun, Poland</a:t>
            </a:r>
          </a:p>
          <a:p>
            <a:pPr algn="ctr"/>
            <a:endParaRPr lang="en-US" sz="2000" i="1" dirty="0">
              <a:latin typeface="Calibri" pitchFamily="34" charset="0"/>
            </a:endParaRPr>
          </a:p>
          <a:p>
            <a:endParaRPr lang="en-US" i="1" dirty="0">
              <a:latin typeface="Calibri" pitchFamily="34" charset="0"/>
            </a:endParaRP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6019800" y="6019800"/>
            <a:ext cx="18475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dirty="0" err="1"/>
              <a:t>KazNU</a:t>
            </a:r>
            <a:r>
              <a:rPr lang="pl-PL" dirty="0"/>
              <a:t>, </a:t>
            </a:r>
            <a:r>
              <a:rPr lang="pl-PL" dirty="0" err="1"/>
              <a:t>Almaty</a:t>
            </a:r>
            <a:r>
              <a:rPr lang="pl-PL"/>
              <a:t>, </a:t>
            </a:r>
            <a:endParaRPr lang="pl-PL" dirty="0"/>
          </a:p>
          <a:p>
            <a:r>
              <a:rPr lang="pl-PL"/>
              <a:t>15.06.2024 </a:t>
            </a:r>
            <a:endParaRPr lang="en-US" dirty="0"/>
          </a:p>
        </p:txBody>
      </p:sp>
      <p:pic>
        <p:nvPicPr>
          <p:cNvPr id="1331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19800"/>
            <a:ext cx="45815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ctrTitle" idx="4294967295"/>
          </p:nvPr>
        </p:nvSpPr>
        <p:spPr>
          <a:xfrm>
            <a:off x="304800" y="-228600"/>
            <a:ext cx="8686800" cy="1470025"/>
          </a:xfrm>
        </p:spPr>
        <p:txBody>
          <a:bodyPr/>
          <a:lstStyle/>
          <a:p>
            <a:pPr eaLnBrk="1" hangingPunct="1"/>
            <a:r>
              <a:rPr lang="pl-PL" sz="3600">
                <a:latin typeface="Arial" charset="0"/>
              </a:rPr>
              <a:t> Databases</a:t>
            </a:r>
            <a:endParaRPr lang="en-US" sz="3600">
              <a:latin typeface="Arial" charset="0"/>
            </a:endParaRPr>
          </a:p>
        </p:txBody>
      </p:sp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609600" y="5473700"/>
            <a:ext cx="1301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659438"/>
            <a:ext cx="1301750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447800"/>
            <a:ext cx="5438775" cy="454342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5084763"/>
            <a:ext cx="1524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12700"/>
            <a:ext cx="9151938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762000" y="5562600"/>
            <a:ext cx="751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FF00"/>
                </a:solidFill>
              </a:rPr>
              <a:t>https://www-amdis.iaea.org/meetings/.../</a:t>
            </a:r>
            <a:r>
              <a:rPr lang="en-US" b="1" i="1">
                <a:solidFill>
                  <a:srgbClr val="FFFF00"/>
                </a:solidFill>
              </a:rPr>
              <a:t>Mason</a:t>
            </a:r>
            <a:r>
              <a:rPr lang="en-US" i="1">
                <a:solidFill>
                  <a:srgbClr val="FFFF00"/>
                </a:solidFill>
              </a:rPr>
              <a:t>-</a:t>
            </a:r>
            <a:r>
              <a:rPr lang="en-US" b="1" i="1">
                <a:solidFill>
                  <a:srgbClr val="FFFF00"/>
                </a:solidFill>
              </a:rPr>
              <a:t>VAMDC</a:t>
            </a:r>
            <a:r>
              <a:rPr lang="en-US" i="1">
                <a:solidFill>
                  <a:srgbClr val="FFFF00"/>
                </a:solidFill>
              </a:rPr>
              <a:t>-2012-09-06.pd</a:t>
            </a:r>
            <a:r>
              <a:rPr lang="pl-PL" i="1">
                <a:solidFill>
                  <a:srgbClr val="FFFF00"/>
                </a:solidFill>
              </a:rPr>
              <a:t>f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4400" y="-700088"/>
            <a:ext cx="10731500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6" descr="T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459163"/>
            <a:ext cx="43434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itle 1"/>
          <p:cNvSpPr>
            <a:spLocks/>
          </p:cNvSpPr>
          <p:nvPr/>
        </p:nvSpPr>
        <p:spPr bwMode="auto">
          <a:xfrm>
            <a:off x="365125" y="-63500"/>
            <a:ext cx="8686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/>
              <a:t>Experimental methods: </a:t>
            </a:r>
            <a:r>
              <a:rPr lang="pl-PL" sz="3600"/>
              <a:t>total</a:t>
            </a:r>
            <a:endParaRPr lang="en-US" sz="3600"/>
          </a:p>
        </p:txBody>
      </p:sp>
      <p:pic>
        <p:nvPicPr>
          <p:cNvPr id="2560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0"/>
            <a:ext cx="5181600" cy="2124075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25604" name="Text Box 9"/>
          <p:cNvSpPr txBox="1">
            <a:spLocks noChangeArrowheads="1"/>
          </p:cNvSpPr>
          <p:nvPr/>
        </p:nvSpPr>
        <p:spPr bwMode="auto">
          <a:xfrm>
            <a:off x="1219200" y="1054100"/>
            <a:ext cx="5927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/>
              <a:t>attenuation method </a:t>
            </a:r>
            <a:r>
              <a:rPr lang="pl-PL" sz="2000" i="1"/>
              <a:t>I </a:t>
            </a:r>
            <a:r>
              <a:rPr lang="pl-PL" sz="2000"/>
              <a:t>= </a:t>
            </a:r>
            <a:r>
              <a:rPr lang="pl-PL" sz="2000" i="1"/>
              <a:t>I</a:t>
            </a:r>
            <a:r>
              <a:rPr lang="pl-PL" sz="2000" baseline="-25000"/>
              <a:t>0</a:t>
            </a:r>
            <a:r>
              <a:rPr lang="pl-PL" sz="2000"/>
              <a:t> exp(-</a:t>
            </a:r>
            <a:r>
              <a:rPr lang="el-GR" sz="2000"/>
              <a:t>σ</a:t>
            </a:r>
            <a:r>
              <a:rPr lang="pl-PL" sz="2000" i="1"/>
              <a:t>nL</a:t>
            </a:r>
            <a:r>
              <a:rPr lang="pl-PL" sz="2000"/>
              <a:t>);  precision &lt;5%</a:t>
            </a:r>
            <a:endParaRPr lang="el-GR" sz="2000"/>
          </a:p>
        </p:txBody>
      </p:sp>
      <p:sp>
        <p:nvSpPr>
          <p:cNvPr id="25605" name="Rectangle 2"/>
          <p:cNvSpPr>
            <a:spLocks noChangeArrowheads="1"/>
          </p:cNvSpPr>
          <p:nvPr/>
        </p:nvSpPr>
        <p:spPr bwMode="auto">
          <a:xfrm>
            <a:off x="546100" y="6521450"/>
            <a:ext cx="8597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600"/>
              <a:t>M.-Y. Song et al., to be published		B. Goswami et al. PRA </a:t>
            </a:r>
            <a:r>
              <a:rPr lang="pl-PL" sz="1600" b="1"/>
              <a:t>88 </a:t>
            </a:r>
            <a:r>
              <a:rPr lang="pl-PL" sz="1600"/>
              <a:t>(2013) 032707  </a:t>
            </a:r>
            <a:endParaRPr lang="fr-FR" sz="1600"/>
          </a:p>
        </p:txBody>
      </p:sp>
      <p:pic>
        <p:nvPicPr>
          <p:cNvPr id="19462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3505200"/>
            <a:ext cx="32766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Rectangle 8"/>
          <p:cNvSpPr>
            <a:spLocks noChangeArrowheads="1"/>
          </p:cNvSpPr>
          <p:nvPr/>
        </p:nvSpPr>
        <p:spPr bwMode="auto">
          <a:xfrm>
            <a:off x="6629400" y="3962400"/>
            <a:ext cx="573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NF</a:t>
            </a:r>
            <a:r>
              <a:rPr lang="pl-PL" baseline="-25000"/>
              <a:t>3</a:t>
            </a:r>
            <a:endParaRPr lang="en-US"/>
          </a:p>
        </p:txBody>
      </p:sp>
      <p:sp>
        <p:nvSpPr>
          <p:cNvPr id="25608" name="Rectangle 2"/>
          <p:cNvSpPr>
            <a:spLocks noChangeArrowheads="1"/>
          </p:cNvSpPr>
          <p:nvPr/>
        </p:nvSpPr>
        <p:spPr bwMode="auto">
          <a:xfrm>
            <a:off x="5562600" y="1676400"/>
            <a:ext cx="3275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Calibri" pitchFamily="34" charset="0"/>
              </a:rPr>
              <a:t>H. Nishimura et al., </a:t>
            </a:r>
          </a:p>
          <a:p>
            <a:r>
              <a:rPr lang="pl-PL">
                <a:latin typeface="Calibri" pitchFamily="34" charset="0"/>
              </a:rPr>
              <a:t>J.Phys. Soc. Japan </a:t>
            </a:r>
            <a:r>
              <a:rPr lang="pl-PL" b="1">
                <a:latin typeface="Calibri" pitchFamily="34" charset="0"/>
              </a:rPr>
              <a:t>72</a:t>
            </a:r>
            <a:r>
              <a:rPr lang="pl-PL">
                <a:latin typeface="Calibri" pitchFamily="34" charset="0"/>
              </a:rPr>
              <a:t> (2003) 1080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/>
          </p:cNvSpPr>
          <p:nvPr/>
        </p:nvSpPr>
        <p:spPr bwMode="auto">
          <a:xfrm>
            <a:off x="365125" y="-63500"/>
            <a:ext cx="8686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/>
              <a:t>Experimental methods: elastic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27013" y="6248400"/>
            <a:ext cx="5668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I. Linert, B. Mielewska, G. King, and M. Zubek, PRA (2006)</a:t>
            </a:r>
            <a:endParaRPr lang="fr-FR" b="1">
              <a:latin typeface="Calibri" pitchFamily="34" charset="0"/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1304925"/>
            <a:ext cx="42291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7300" y="3579813"/>
            <a:ext cx="3848100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7300" y="990600"/>
            <a:ext cx="3690938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/>
          </p:cNvSpPr>
          <p:nvPr/>
        </p:nvSpPr>
        <p:spPr bwMode="auto">
          <a:xfrm>
            <a:off x="365125" y="-63500"/>
            <a:ext cx="8686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/>
              <a:t>Experimental methods: excitation (electronic, </a:t>
            </a:r>
            <a:r>
              <a:rPr lang="en-US" sz="3600" u="sng"/>
              <a:t>vibrational</a:t>
            </a:r>
            <a:r>
              <a:rPr lang="en-US" sz="3600"/>
              <a:t>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25" y="1600200"/>
            <a:ext cx="49228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196850" y="5562600"/>
            <a:ext cx="467995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b="1">
                <a:latin typeface="Calibri" pitchFamily="34" charset="0"/>
              </a:rPr>
              <a:t>Experiments by:</a:t>
            </a:r>
          </a:p>
          <a:p>
            <a:r>
              <a:rPr lang="fr-FR">
                <a:latin typeface="Calibri" pitchFamily="34" charset="0"/>
              </a:rPr>
              <a:t>I. Linert, M. Zubek (Gdansk) J. Phys. B </a:t>
            </a:r>
            <a:r>
              <a:rPr lang="fr-FR" b="1">
                <a:latin typeface="Calibri" pitchFamily="34" charset="0"/>
              </a:rPr>
              <a:t>39</a:t>
            </a:r>
            <a:r>
              <a:rPr lang="fr-FR">
                <a:latin typeface="Calibri" pitchFamily="34" charset="0"/>
              </a:rPr>
              <a:t> (2006)</a:t>
            </a:r>
          </a:p>
          <a:p>
            <a:r>
              <a:rPr lang="fr-FR">
                <a:latin typeface="Calibri" pitchFamily="34" charset="0"/>
              </a:rPr>
              <a:t>M. Khakoo et al. (Fullerton California)</a:t>
            </a:r>
          </a:p>
          <a:p>
            <a:r>
              <a:rPr lang="fr-FR">
                <a:latin typeface="Calibri" pitchFamily="34" charset="0"/>
              </a:rPr>
              <a:t>M. Allan  (Freiburg University) 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3113" y="739775"/>
            <a:ext cx="2944812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2150" y="2760663"/>
            <a:ext cx="284956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2"/>
          <p:cNvSpPr>
            <a:spLocks noChangeArrowheads="1"/>
          </p:cNvSpPr>
          <p:nvPr/>
        </p:nvSpPr>
        <p:spPr bwMode="auto">
          <a:xfrm>
            <a:off x="720725" y="4991100"/>
            <a:ext cx="468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latin typeface="Calibri" pitchFamily="34" charset="0"/>
              </a:rPr>
              <a:t>e</a:t>
            </a:r>
            <a:r>
              <a:rPr lang="fr-FR" sz="2400" baseline="30000">
                <a:latin typeface="Calibri" pitchFamily="34" charset="0"/>
              </a:rPr>
              <a:t>-</a:t>
            </a:r>
            <a:r>
              <a:rPr lang="fr-FR" sz="2400">
                <a:latin typeface="Calibri" pitchFamily="34" charset="0"/>
              </a:rPr>
              <a:t> + O</a:t>
            </a:r>
            <a:r>
              <a:rPr lang="fr-FR" sz="2400" baseline="-25000">
                <a:latin typeface="Calibri" pitchFamily="34" charset="0"/>
              </a:rPr>
              <a:t>2</a:t>
            </a:r>
            <a:r>
              <a:rPr lang="fr-FR" sz="2400">
                <a:latin typeface="Calibri" pitchFamily="34" charset="0"/>
              </a:rPr>
              <a:t> (v=0) – e</a:t>
            </a:r>
            <a:r>
              <a:rPr lang="fr-FR" sz="2400" baseline="30000">
                <a:latin typeface="Calibri" pitchFamily="34" charset="0"/>
              </a:rPr>
              <a:t>-</a:t>
            </a:r>
            <a:r>
              <a:rPr lang="fr-FR" sz="2400">
                <a:latin typeface="Calibri" pitchFamily="34" charset="0"/>
              </a:rPr>
              <a:t> + O</a:t>
            </a:r>
            <a:r>
              <a:rPr lang="fr-FR" sz="2400" baseline="-25000">
                <a:latin typeface="Calibri" pitchFamily="34" charset="0"/>
              </a:rPr>
              <a:t>2</a:t>
            </a:r>
            <a:r>
              <a:rPr lang="fr-FR" sz="2400">
                <a:latin typeface="Calibri" pitchFamily="34" charset="0"/>
              </a:rPr>
              <a:t> (v=0, 1, 2, etc.)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/>
          </p:cNvSpPr>
          <p:nvPr/>
        </p:nvSpPr>
        <p:spPr bwMode="auto">
          <a:xfrm>
            <a:off x="365125" y="-63500"/>
            <a:ext cx="8686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/>
              <a:t>Experimental methods: </a:t>
            </a:r>
            <a:r>
              <a:rPr lang="en-US" sz="3600" u="sng"/>
              <a:t>electronic</a:t>
            </a:r>
            <a:r>
              <a:rPr lang="en-US" sz="3600"/>
              <a:t>, vibrational</a:t>
            </a:r>
            <a:r>
              <a:rPr lang="pl-PL" sz="3600"/>
              <a:t>, </a:t>
            </a:r>
            <a:r>
              <a:rPr lang="pl-PL" sz="3600" u="sng"/>
              <a:t>DA</a:t>
            </a:r>
            <a:endParaRPr lang="en-US" sz="3600" u="sng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27013" y="6248400"/>
            <a:ext cx="792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M. Allan, O. Zatsarinny. K. Bartschat, PRA (2011</a:t>
            </a:r>
            <a:r>
              <a:rPr lang="fr-FR" b="1">
                <a:latin typeface="Calibri" pitchFamily="34" charset="0"/>
              </a:rPr>
              <a:t>) Kr: experiment and Dirac R-matrix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915988"/>
            <a:ext cx="3798888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25600"/>
            <a:ext cx="52832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/>
          </p:cNvSpPr>
          <p:nvPr/>
        </p:nvSpPr>
        <p:spPr bwMode="auto">
          <a:xfrm>
            <a:off x="365125" y="-63500"/>
            <a:ext cx="8686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/>
              <a:t>Experimental methods: </a:t>
            </a:r>
            <a:r>
              <a:rPr lang="pl-PL" sz="3600"/>
              <a:t>ionization (1)</a:t>
            </a:r>
            <a:endParaRPr lang="en-US" sz="360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27013" y="6248400"/>
            <a:ext cx="715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R. Basner, M. Schmidt, K. Becker, Int. J. Mass Spectr. 233 (2004) 25</a:t>
            </a:r>
            <a:endParaRPr lang="fr-FR"/>
          </a:p>
        </p:txBody>
      </p:sp>
      <p:pic>
        <p:nvPicPr>
          <p:cNvPr id="2969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5410200" cy="2146300"/>
          </a:xfrm>
          <a:prstGeom prst="rect">
            <a:avLst/>
          </a:prstGeom>
          <a:noFill/>
          <a:ln w="9525">
            <a:solidFill>
              <a:srgbClr val="CCFFCC"/>
            </a:solidFill>
            <a:miter lim="800000"/>
            <a:headEnd/>
            <a:tailEnd/>
          </a:ln>
        </p:spPr>
      </p:pic>
      <p:sp>
        <p:nvSpPr>
          <p:cNvPr id="29700" name="Text Box 9"/>
          <p:cNvSpPr txBox="1">
            <a:spLocks noChangeArrowheads="1"/>
          </p:cNvSpPr>
          <p:nvPr/>
        </p:nvSpPr>
        <p:spPr bwMode="auto">
          <a:xfrm>
            <a:off x="457200" y="3859213"/>
            <a:ext cx="20161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pl-PL" sz="2000"/>
              <a:t>WF</a:t>
            </a:r>
            <a:r>
              <a:rPr lang="pl-PL" sz="2000" baseline="-25000"/>
              <a:t>6</a:t>
            </a:r>
            <a:r>
              <a:rPr lang="pl-PL" sz="2000"/>
              <a:t>→</a:t>
            </a:r>
          </a:p>
          <a:p>
            <a:pPr>
              <a:lnSpc>
                <a:spcPct val="130000"/>
              </a:lnSpc>
            </a:pPr>
            <a:r>
              <a:rPr lang="pl-PL" sz="2000"/>
              <a:t>WF</a:t>
            </a:r>
            <a:r>
              <a:rPr lang="pl-PL" sz="2000" baseline="-25000"/>
              <a:t>5</a:t>
            </a:r>
            <a:r>
              <a:rPr lang="pl-PL" sz="2000" baseline="30000"/>
              <a:t>+</a:t>
            </a:r>
            <a:r>
              <a:rPr lang="pl-PL" sz="2000"/>
              <a:t> &gt; WF</a:t>
            </a:r>
            <a:r>
              <a:rPr lang="pl-PL" sz="2000" baseline="-25000"/>
              <a:t>2</a:t>
            </a:r>
            <a:r>
              <a:rPr lang="pl-PL" sz="2000" baseline="30000"/>
              <a:t>+</a:t>
            </a:r>
            <a:r>
              <a:rPr lang="pl-PL" sz="2000"/>
              <a:t>&gt; </a:t>
            </a:r>
          </a:p>
          <a:p>
            <a:pPr>
              <a:lnSpc>
                <a:spcPct val="130000"/>
              </a:lnSpc>
            </a:pPr>
            <a:r>
              <a:rPr lang="pl-PL" sz="2000"/>
              <a:t>WF</a:t>
            </a:r>
            <a:r>
              <a:rPr lang="pl-PL" sz="2000" baseline="-25000"/>
              <a:t>3</a:t>
            </a:r>
            <a:r>
              <a:rPr lang="pl-PL" sz="2000" baseline="30000"/>
              <a:t>+</a:t>
            </a:r>
            <a:r>
              <a:rPr lang="pl-PL" sz="2000"/>
              <a:t> ≈ WF</a:t>
            </a:r>
            <a:r>
              <a:rPr lang="pl-PL" sz="2000" baseline="-25000"/>
              <a:t>4</a:t>
            </a:r>
            <a:r>
              <a:rPr lang="pl-PL" sz="2000" baseline="30000"/>
              <a:t>+</a:t>
            </a:r>
            <a:endParaRPr lang="pl-PL" sz="2000"/>
          </a:p>
          <a:p>
            <a:pPr>
              <a:lnSpc>
                <a:spcPct val="130000"/>
              </a:lnSpc>
            </a:pPr>
            <a:endParaRPr lang="pl-PL" sz="2000"/>
          </a:p>
          <a:p>
            <a:pPr>
              <a:lnSpc>
                <a:spcPct val="130000"/>
              </a:lnSpc>
            </a:pPr>
            <a:r>
              <a:rPr lang="pl-PL" sz="2000"/>
              <a:t>Accuracy: </a:t>
            </a:r>
            <a:r>
              <a:rPr lang="en-US" sz="2000"/>
              <a:t>±</a:t>
            </a:r>
            <a:r>
              <a:rPr lang="pl-PL" sz="2000"/>
              <a:t>15%</a:t>
            </a:r>
            <a:endParaRPr lang="en-US" sz="2000"/>
          </a:p>
        </p:txBody>
      </p:sp>
      <p:pic>
        <p:nvPicPr>
          <p:cNvPr id="2970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286000"/>
            <a:ext cx="4848225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/>
          </p:cNvSpPr>
          <p:nvPr/>
        </p:nvSpPr>
        <p:spPr bwMode="auto">
          <a:xfrm>
            <a:off x="365125" y="-63500"/>
            <a:ext cx="8686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/>
              <a:t>Experimental methods: </a:t>
            </a:r>
            <a:r>
              <a:rPr lang="pl-PL" sz="3600"/>
              <a:t>ionization (2)</a:t>
            </a:r>
            <a:endParaRPr lang="en-US" sz="3600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98450" y="6413500"/>
            <a:ext cx="884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B. G. Lindsay et al., JCP </a:t>
            </a:r>
            <a:r>
              <a:rPr lang="pl-PL" b="1"/>
              <a:t>129</a:t>
            </a:r>
            <a:r>
              <a:rPr lang="pl-PL"/>
              <a:t> (2004), S J King nad S D Price, JCP</a:t>
            </a:r>
            <a:r>
              <a:rPr lang="pl-PL" b="1"/>
              <a:t>134</a:t>
            </a:r>
            <a:r>
              <a:rPr lang="pl-PL"/>
              <a:t> (2011) 074311 </a:t>
            </a:r>
            <a:endParaRPr lang="fr-FR"/>
          </a:p>
        </p:txBody>
      </p:sp>
      <p:pic>
        <p:nvPicPr>
          <p:cNvPr id="3072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6400800" cy="2081213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3072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594100"/>
            <a:ext cx="419100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05200"/>
            <a:ext cx="396240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2"/>
          <p:cNvSpPr>
            <a:spLocks noChangeArrowheads="1"/>
          </p:cNvSpPr>
          <p:nvPr/>
        </p:nvSpPr>
        <p:spPr bwMode="auto">
          <a:xfrm>
            <a:off x="3276600" y="3200400"/>
            <a:ext cx="520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SiCl</a:t>
            </a:r>
            <a:r>
              <a:rPr lang="pl-PL" baseline="30000"/>
              <a:t>+ </a:t>
            </a:r>
            <a:r>
              <a:rPr lang="pl-PL"/>
              <a:t>from single, double, triple ionization of SiCl</a:t>
            </a:r>
            <a:r>
              <a:rPr lang="pl-PL" baseline="-25000"/>
              <a:t>4</a:t>
            </a:r>
            <a:r>
              <a:rPr lang="pl-PL"/>
              <a:t> </a:t>
            </a:r>
            <a:endParaRPr lang="fr-F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 idx="4294967295"/>
          </p:nvPr>
        </p:nvSpPr>
        <p:spPr>
          <a:xfrm>
            <a:off x="684213" y="0"/>
            <a:ext cx="8459787" cy="1143000"/>
          </a:xfrm>
        </p:spPr>
        <p:txBody>
          <a:bodyPr/>
          <a:lstStyle/>
          <a:p>
            <a:r>
              <a:rPr lang="pl-PL" sz="3600">
                <a:latin typeface="Arial" charset="0"/>
              </a:rPr>
              <a:t>Dissociation into neutrals (CF</a:t>
            </a:r>
            <a:r>
              <a:rPr lang="pl-PL" sz="3600" baseline="-25000">
                <a:latin typeface="Arial" charset="0"/>
              </a:rPr>
              <a:t>4</a:t>
            </a:r>
            <a:r>
              <a:rPr lang="pl-PL" sz="3600">
                <a:latin typeface="Arial" charset="0"/>
              </a:rPr>
              <a:t>, CH</a:t>
            </a:r>
            <a:r>
              <a:rPr lang="pl-PL" sz="3600" baseline="-25000">
                <a:latin typeface="Arial" charset="0"/>
              </a:rPr>
              <a:t>3</a:t>
            </a:r>
            <a:r>
              <a:rPr lang="pl-PL" sz="3600">
                <a:latin typeface="Arial" charset="0"/>
              </a:rPr>
              <a:t>F</a:t>
            </a:r>
            <a:r>
              <a:rPr lang="pl-PL" sz="3600"/>
              <a:t>…</a:t>
            </a:r>
            <a:r>
              <a:rPr lang="pl-PL" sz="3600">
                <a:latin typeface="Arial" charset="0"/>
              </a:rPr>
              <a:t>)</a:t>
            </a:r>
          </a:p>
        </p:txBody>
      </p:sp>
      <p:pic>
        <p:nvPicPr>
          <p:cNvPr id="31746" name="Picture 4" descr="motl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4000" y="1533525"/>
            <a:ext cx="661193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5" descr="motl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908050"/>
            <a:ext cx="2835275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685800" y="1066800"/>
            <a:ext cx="396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l-PL" sz="2400">
                <a:solidFill>
                  <a:schemeClr val="hlink"/>
                </a:solidFill>
                <a:latin typeface="Arial Unicode MS" pitchFamily="34" charset="-128"/>
              </a:rPr>
              <a:t>volatile organotellurides</a:t>
            </a:r>
            <a:endParaRPr lang="en-US" sz="2400">
              <a:solidFill>
                <a:schemeClr val="hlink"/>
              </a:solidFill>
              <a:latin typeface="Arial Unicode MS" pitchFamily="34" charset="-128"/>
            </a:endParaRPr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381000" y="5105400"/>
            <a:ext cx="44180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l-PL" sz="2400">
                <a:solidFill>
                  <a:srgbClr val="FF0000"/>
                </a:solidFill>
                <a:latin typeface="Arial Unicode MS" pitchFamily="34" charset="-128"/>
              </a:rPr>
              <a:t>Additivity rule: </a:t>
            </a:r>
          </a:p>
          <a:p>
            <a:pPr eaLnBrk="0" hangingPunct="0"/>
            <a:r>
              <a:rPr lang="pl-PL" sz="2400">
                <a:solidFill>
                  <a:srgbClr val="FF0000"/>
                </a:solidFill>
                <a:latin typeface="Arial Unicode MS" pitchFamily="34" charset="-128"/>
              </a:rPr>
              <a:t>cross section </a:t>
            </a:r>
            <a:r>
              <a:rPr lang="en-US" sz="2400">
                <a:solidFill>
                  <a:srgbClr val="FF0000"/>
                </a:solidFill>
                <a:latin typeface="Arial Unicode MS" pitchFamily="34" charset="-128"/>
              </a:rPr>
              <a:t>= sum </a:t>
            </a:r>
            <a:r>
              <a:rPr lang="pl-PL" sz="2400">
                <a:solidFill>
                  <a:srgbClr val="FF0000"/>
                </a:solidFill>
                <a:latin typeface="Arial Unicode MS" pitchFamily="34" charset="-128"/>
              </a:rPr>
              <a:t>of paths</a:t>
            </a:r>
            <a:endParaRPr lang="en-US" sz="2400">
              <a:solidFill>
                <a:srgbClr val="FF0000"/>
              </a:solidFill>
              <a:latin typeface="Arial Unicode MS" pitchFamily="34" charset="-128"/>
            </a:endParaRPr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auto">
          <a:xfrm flipH="1">
            <a:off x="7596188" y="1484313"/>
            <a:ext cx="1079500" cy="0"/>
          </a:xfrm>
          <a:prstGeom prst="line">
            <a:avLst/>
          </a:prstGeom>
          <a:noFill/>
          <a:ln w="12700">
            <a:solidFill>
              <a:srgbClr val="3333CC"/>
            </a:solidFill>
            <a:round/>
            <a:headEnd/>
            <a:tailEnd type="triangle" w="med" len="med"/>
          </a:ln>
          <a:effectLst>
            <a:outerShdw dist="45791" dir="2021404" algn="ctr" rotWithShape="0">
              <a:srgbClr val="9999FF"/>
            </a:outerShdw>
          </a:effectLst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 flipH="1">
            <a:off x="7696200" y="3429000"/>
            <a:ext cx="1008063" cy="0"/>
          </a:xfrm>
          <a:prstGeom prst="line">
            <a:avLst/>
          </a:prstGeom>
          <a:noFill/>
          <a:ln w="12700">
            <a:solidFill>
              <a:srgbClr val="3333CC"/>
            </a:solidFill>
            <a:round/>
            <a:headEnd/>
            <a:tailEnd type="triangle" w="med" len="med"/>
          </a:ln>
          <a:effectLst>
            <a:outerShdw dist="45791" dir="2021404" algn="ctr" rotWithShape="0">
              <a:srgbClr val="9999FF"/>
            </a:outerShdw>
          </a:effectLst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 flipH="1">
            <a:off x="7697788" y="3860800"/>
            <a:ext cx="1008062" cy="0"/>
          </a:xfrm>
          <a:prstGeom prst="line">
            <a:avLst/>
          </a:prstGeom>
          <a:noFill/>
          <a:ln w="12700">
            <a:solidFill>
              <a:srgbClr val="3333CC"/>
            </a:solidFill>
            <a:round/>
            <a:headEnd/>
            <a:tailEnd type="triangle" w="med" len="med"/>
          </a:ln>
          <a:effectLst>
            <a:outerShdw dist="45791" dir="2021404" algn="ctr" rotWithShape="0">
              <a:srgbClr val="9999FF"/>
            </a:outerShdw>
          </a:effectLst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1753" name="Rectangle 11"/>
          <p:cNvSpPr>
            <a:spLocks noChangeArrowheads="1"/>
          </p:cNvSpPr>
          <p:nvPr/>
        </p:nvSpPr>
        <p:spPr bwMode="auto">
          <a:xfrm>
            <a:off x="7956550" y="2924175"/>
            <a:ext cx="93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x 2</a:t>
            </a:r>
          </a:p>
        </p:txBody>
      </p:sp>
      <p:sp>
        <p:nvSpPr>
          <p:cNvPr id="31754" name="Rectangle 12"/>
          <p:cNvSpPr>
            <a:spLocks noChangeArrowheads="1"/>
          </p:cNvSpPr>
          <p:nvPr/>
        </p:nvSpPr>
        <p:spPr bwMode="auto">
          <a:xfrm>
            <a:off x="7956550" y="1052513"/>
            <a:ext cx="93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x 3</a:t>
            </a:r>
          </a:p>
        </p:txBody>
      </p:sp>
      <p:sp>
        <p:nvSpPr>
          <p:cNvPr id="31755" name="Rectangle 13"/>
          <p:cNvSpPr>
            <a:spLocks noChangeArrowheads="1"/>
          </p:cNvSpPr>
          <p:nvPr/>
        </p:nvSpPr>
        <p:spPr bwMode="auto">
          <a:xfrm>
            <a:off x="7956550" y="3429000"/>
            <a:ext cx="93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x 1</a:t>
            </a:r>
          </a:p>
        </p:txBody>
      </p:sp>
      <p:sp>
        <p:nvSpPr>
          <p:cNvPr id="31756" name="Rectangle 2"/>
          <p:cNvSpPr>
            <a:spLocks noChangeArrowheads="1"/>
          </p:cNvSpPr>
          <p:nvPr/>
        </p:nvSpPr>
        <p:spPr bwMode="auto">
          <a:xfrm>
            <a:off x="227013" y="6248400"/>
            <a:ext cx="426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Motlagh and Moore, JCP</a:t>
            </a:r>
            <a:r>
              <a:rPr lang="pl-PL" b="1"/>
              <a:t>109</a:t>
            </a:r>
            <a:r>
              <a:rPr lang="pl-PL"/>
              <a:t> (1988) 432</a:t>
            </a:r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/>
          </p:cNvSpPr>
          <p:nvPr/>
        </p:nvSpPr>
        <p:spPr bwMode="auto">
          <a:xfrm>
            <a:off x="457200" y="228600"/>
            <a:ext cx="8686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3600" b="1"/>
              <a:t>Outline:</a:t>
            </a:r>
            <a:r>
              <a:rPr lang="pl-PL" sz="3600"/>
              <a:t>  </a:t>
            </a:r>
          </a:p>
        </p:txBody>
      </p:sp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228600" y="1371600"/>
            <a:ext cx="8572500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pl-PL" sz="2800">
                <a:solidFill>
                  <a:schemeClr val="hlink"/>
                </a:solidFill>
              </a:rPr>
              <a:t>Rationale: what is needed?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pl-PL" sz="2800">
                <a:solidFill>
                  <a:schemeClr val="hlink"/>
                </a:solidFill>
              </a:rPr>
              <a:t>Experimental methods for electron-molecule cross</a:t>
            </a:r>
          </a:p>
          <a:p>
            <a:pPr marL="342900" indent="-342900">
              <a:lnSpc>
                <a:spcPct val="150000"/>
              </a:lnSpc>
            </a:pPr>
            <a:r>
              <a:rPr lang="pl-PL" sz="2800">
                <a:solidFill>
                  <a:schemeClr val="hlink"/>
                </a:solidFill>
              </a:rPr>
              <a:t> 	sections</a:t>
            </a:r>
          </a:p>
          <a:p>
            <a:pPr marL="342900" indent="-342900">
              <a:lnSpc>
                <a:spcPct val="150000"/>
              </a:lnSpc>
            </a:pPr>
            <a:r>
              <a:rPr lang="pl-PL" sz="2800">
                <a:solidFill>
                  <a:schemeClr val="hlink"/>
                </a:solidFill>
              </a:rPr>
              <a:t>4. Case study: recommended CSs for  e</a:t>
            </a:r>
            <a:r>
              <a:rPr lang="pl-PL" sz="2800" baseline="30000">
                <a:solidFill>
                  <a:schemeClr val="hlink"/>
                </a:solidFill>
              </a:rPr>
              <a:t>- </a:t>
            </a:r>
            <a:r>
              <a:rPr lang="pl-PL" sz="2800">
                <a:solidFill>
                  <a:schemeClr val="hlink"/>
                </a:solidFill>
              </a:rPr>
              <a:t>+ CH</a:t>
            </a:r>
            <a:r>
              <a:rPr lang="pl-PL" sz="2800" baseline="-25000">
                <a:solidFill>
                  <a:schemeClr val="hlink"/>
                </a:solidFill>
              </a:rPr>
              <a:t>4</a:t>
            </a:r>
            <a:endParaRPr lang="pl-PL" sz="2800">
              <a:solidFill>
                <a:schemeClr val="hlink"/>
              </a:solidFill>
            </a:endParaRPr>
          </a:p>
          <a:p>
            <a:pPr marL="342900" indent="-342900">
              <a:lnSpc>
                <a:spcPct val="150000"/>
              </a:lnSpc>
            </a:pPr>
            <a:r>
              <a:rPr lang="pl-PL" sz="2800">
                <a:solidFill>
                  <a:schemeClr val="hlink"/>
                </a:solidFill>
              </a:rPr>
              <a:t>5. Semiempirical estimations: C, Be, W – like species</a:t>
            </a:r>
          </a:p>
          <a:p>
            <a:pPr marL="342900" indent="-342900">
              <a:lnSpc>
                <a:spcPct val="150000"/>
              </a:lnSpc>
            </a:pPr>
            <a:r>
              <a:rPr lang="pl-PL" sz="2800">
                <a:solidFill>
                  <a:schemeClr val="hlink"/>
                </a:solidFill>
              </a:rPr>
              <a:t>6. Theoretical progress (for ligth targets)</a:t>
            </a:r>
          </a:p>
          <a:p>
            <a:pPr marL="342900" indent="-342900">
              <a:lnSpc>
                <a:spcPct val="150000"/>
              </a:lnSpc>
            </a:pPr>
            <a:r>
              <a:rPr lang="pl-PL" sz="2800">
                <a:solidFill>
                  <a:schemeClr val="hlink"/>
                </a:solidFill>
              </a:rPr>
              <a:t>7. Theory for C, Be, W, ...</a:t>
            </a:r>
          </a:p>
          <a:p>
            <a:pPr marL="342900" indent="-342900">
              <a:lnSpc>
                <a:spcPct val="150000"/>
              </a:lnSpc>
            </a:pPr>
            <a:r>
              <a:rPr lang="pl-PL" sz="2800">
                <a:solidFill>
                  <a:schemeClr val="hlink"/>
                </a:solidFill>
              </a:rPr>
              <a:t>8.  Conclusions: how to proceed?</a:t>
            </a:r>
            <a:endParaRPr lang="en-US" sz="280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32" name="Rectangle 2"/>
          <p:cNvSpPr>
            <a:spLocks noChangeArrowheads="1"/>
          </p:cNvSpPr>
          <p:nvPr/>
        </p:nvSpPr>
        <p:spPr bwMode="auto">
          <a:xfrm>
            <a:off x="0" y="3211513"/>
            <a:ext cx="914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000">
                <a:latin typeface="Times New Roman" pitchFamily="18" charset="0"/>
                <a:cs typeface="Times New Roman" pitchFamily="18" charset="0"/>
              </a:rPr>
              <a:t> </a:t>
            </a:r>
            <a:endParaRPr lang="it-IT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5433" name="Rectangle 3"/>
          <p:cNvSpPr>
            <a:spLocks noChangeArrowheads="1"/>
          </p:cNvSpPr>
          <p:nvPr/>
        </p:nvSpPr>
        <p:spPr bwMode="auto">
          <a:xfrm>
            <a:off x="3859213" y="3189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45434" name="Rectangle 4"/>
          <p:cNvSpPr>
            <a:spLocks noChangeArrowheads="1"/>
          </p:cNvSpPr>
          <p:nvPr/>
        </p:nvSpPr>
        <p:spPr bwMode="auto">
          <a:xfrm>
            <a:off x="3513138" y="3189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436938" y="3181350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pl-PL"/>
          </a:p>
        </p:txBody>
      </p:sp>
      <p:graphicFrame>
        <p:nvGraphicFramePr>
          <p:cNvPr id="145429" name="Object 21"/>
          <p:cNvGraphicFramePr>
            <a:graphicFrameLocks noChangeAspect="1"/>
          </p:cNvGraphicFramePr>
          <p:nvPr/>
        </p:nvGraphicFramePr>
        <p:xfrm>
          <a:off x="4572000" y="3429000"/>
          <a:ext cx="42672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9" r:id="rId2" imgW="2273300" imgH="495300" progId="Equation.3">
                  <p:embed/>
                </p:oleObj>
              </mc:Choice>
              <mc:Fallback>
                <p:oleObj r:id="rId2" imgW="2273300" imgH="495300" progId="Equation.3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429000"/>
                        <a:ext cx="4267200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3486150" y="3181350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pl-PL"/>
          </a:p>
        </p:txBody>
      </p:sp>
      <p:graphicFrame>
        <p:nvGraphicFramePr>
          <p:cNvPr id="145430" name="Object 22"/>
          <p:cNvGraphicFramePr>
            <a:graphicFrameLocks noChangeAspect="1"/>
          </p:cNvGraphicFramePr>
          <p:nvPr/>
        </p:nvGraphicFramePr>
        <p:xfrm>
          <a:off x="4572000" y="5105400"/>
          <a:ext cx="40386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0" r:id="rId4" imgW="2171700" imgH="495300" progId="Equation.3">
                  <p:embed/>
                </p:oleObj>
              </mc:Choice>
              <mc:Fallback>
                <p:oleObj r:id="rId4" imgW="2171700" imgH="495300" progId="Equation.3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105400"/>
                        <a:ext cx="4038600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543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2819400"/>
            <a:ext cx="3930650" cy="3794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2297113" y="3189288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pl-PL"/>
          </a:p>
        </p:txBody>
      </p:sp>
      <p:graphicFrame>
        <p:nvGraphicFramePr>
          <p:cNvPr id="145431" name="Object 23"/>
          <p:cNvGraphicFramePr>
            <a:graphicFrameLocks noChangeAspect="1"/>
          </p:cNvGraphicFramePr>
          <p:nvPr/>
        </p:nvGraphicFramePr>
        <p:xfrm>
          <a:off x="381000" y="1752600"/>
          <a:ext cx="7924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1" r:id="rId7" imgW="4546600" imgH="482600" progId="Equation.3">
                  <p:embed/>
                </p:oleObj>
              </mc:Choice>
              <mc:Fallback>
                <p:oleObj r:id="rId7" imgW="4546600" imgH="48260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52600"/>
                        <a:ext cx="79248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39" name="Rectangle 12"/>
          <p:cNvSpPr>
            <a:spLocks noChangeArrowheads="1"/>
          </p:cNvSpPr>
          <p:nvPr/>
        </p:nvSpPr>
        <p:spPr bwMode="auto">
          <a:xfrm>
            <a:off x="971550" y="1889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3200">
                <a:cs typeface="Times New Roman" pitchFamily="18" charset="0"/>
              </a:rPr>
              <a:t>Diffusion coefficients → electronic distribution function </a:t>
            </a:r>
            <a:r>
              <a:rPr lang="pl-PL" sz="3200" i="1">
                <a:cs typeface="Times New Roman" pitchFamily="18" charset="0"/>
              </a:rPr>
              <a:t>n</a:t>
            </a:r>
            <a:r>
              <a:rPr lang="pl-PL" sz="3200" baseline="-25000">
                <a:cs typeface="Times New Roman" pitchFamily="18" charset="0"/>
              </a:rPr>
              <a:t>e</a:t>
            </a:r>
            <a:r>
              <a:rPr lang="pl-PL" sz="3200" i="1" baseline="-25000">
                <a:cs typeface="Times New Roman" pitchFamily="18" charset="0"/>
              </a:rPr>
              <a:t> </a:t>
            </a:r>
            <a:r>
              <a:rPr lang="pl-PL" sz="3200">
                <a:cs typeface="Times New Roman" pitchFamily="18" charset="0"/>
              </a:rPr>
              <a:t>(</a:t>
            </a:r>
            <a:r>
              <a:rPr lang="pl-PL" sz="3200" b="1" i="1">
                <a:cs typeface="Times New Roman" pitchFamily="18" charset="0"/>
              </a:rPr>
              <a:t>r</a:t>
            </a:r>
            <a:r>
              <a:rPr lang="pl-PL" sz="3200">
                <a:cs typeface="Times New Roman" pitchFamily="18" charset="0"/>
              </a:rPr>
              <a:t>, </a:t>
            </a:r>
            <a:r>
              <a:rPr lang="pl-PL" sz="3200" b="1" i="1">
                <a:cs typeface="Times New Roman" pitchFamily="18" charset="0"/>
              </a:rPr>
              <a:t>v</a:t>
            </a:r>
            <a:r>
              <a:rPr lang="pl-PL" sz="3200">
                <a:cs typeface="Times New Roman" pitchFamily="18" charset="0"/>
              </a:rPr>
              <a:t>, </a:t>
            </a:r>
            <a:r>
              <a:rPr lang="pl-PL" sz="3200" i="1">
                <a:cs typeface="Times New Roman" pitchFamily="18" charset="0"/>
              </a:rPr>
              <a:t>t</a:t>
            </a:r>
            <a:r>
              <a:rPr lang="pl-PL" sz="3200">
                <a:cs typeface="Times New Roman" pitchFamily="18" charset="0"/>
              </a:rPr>
              <a:t>)</a:t>
            </a:r>
            <a:endParaRPr lang="pl-PL" sz="3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l-PL"/>
              <a:t>Methane: swarm in mixtures</a:t>
            </a:r>
            <a:endParaRPr lang="en-US"/>
          </a:p>
        </p:txBody>
      </p:sp>
      <p:pic>
        <p:nvPicPr>
          <p:cNvPr id="21197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4495800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3900" y="981075"/>
            <a:ext cx="44196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700" y="3733800"/>
            <a:ext cx="4419600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973" name="Text Box 8"/>
          <p:cNvSpPr txBox="1">
            <a:spLocks noChangeArrowheads="1"/>
          </p:cNvSpPr>
          <p:nvPr/>
        </p:nvSpPr>
        <p:spPr bwMode="auto">
          <a:xfrm>
            <a:off x="5029200" y="4165600"/>
            <a:ext cx="3587750" cy="152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/>
              <a:t>0%, 1.03%, 5.13% Ar</a:t>
            </a:r>
          </a:p>
          <a:p>
            <a:endParaRPr lang="pl-PL" sz="2000"/>
          </a:p>
          <a:p>
            <a:endParaRPr lang="pl-PL"/>
          </a:p>
          <a:p>
            <a:r>
              <a:rPr lang="pl-PL"/>
              <a:t>Y. Nakamura, in M.-Y.Song et al.,</a:t>
            </a:r>
          </a:p>
          <a:p>
            <a:r>
              <a:rPr lang="pl-PL"/>
              <a:t>to be publisked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7" name="Picture 2" descr="C2H2_MTCS_Vi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855663"/>
            <a:ext cx="8135937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018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/>
              <a:t>Acetylene: swarm ↔ beam:</a:t>
            </a:r>
            <a:br>
              <a:rPr lang="pl-PL" sz="3600"/>
            </a:br>
            <a:r>
              <a:rPr lang="pl-PL" sz="3200"/>
              <a:t>vibrational, MTCS</a:t>
            </a:r>
            <a:endParaRPr lang="en-US" sz="3200"/>
          </a:p>
        </p:txBody>
      </p:sp>
      <p:sp>
        <p:nvSpPr>
          <p:cNvPr id="214019" name="Text Box 4"/>
          <p:cNvSpPr txBox="1">
            <a:spLocks noChangeArrowheads="1"/>
          </p:cNvSpPr>
          <p:nvPr/>
        </p:nvSpPr>
        <p:spPr bwMode="auto">
          <a:xfrm>
            <a:off x="22225" y="6196013"/>
            <a:ext cx="6254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solidFill>
                  <a:srgbClr val="FF0000"/>
                </a:solidFill>
              </a:rPr>
              <a:t>Swarm MTCS and vibrational (Nakamura, 2010) </a:t>
            </a:r>
          </a:p>
          <a:p>
            <a:r>
              <a:rPr lang="pl-PL">
                <a:solidFill>
                  <a:srgbClr val="FF0000"/>
                </a:solidFill>
              </a:rPr>
              <a:t>seem to be better than beam measurement (Kochem, 1986)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le 1"/>
          <p:cNvSpPr>
            <a:spLocks noGrp="1"/>
          </p:cNvSpPr>
          <p:nvPr>
            <p:ph type="ctrTitle"/>
          </p:nvPr>
        </p:nvSpPr>
        <p:spPr>
          <a:xfrm>
            <a:off x="33338" y="-304800"/>
            <a:ext cx="8686800" cy="1470025"/>
          </a:xfrm>
        </p:spPr>
        <p:txBody>
          <a:bodyPr/>
          <a:lstStyle/>
          <a:p>
            <a:pPr eaLnBrk="1" hangingPunct="1"/>
            <a:r>
              <a:rPr lang="pl-PL" sz="3600"/>
              <a:t>Review case study: CH</a:t>
            </a:r>
            <a:r>
              <a:rPr lang="pl-PL" sz="3600" baseline="-25000"/>
              <a:t>4</a:t>
            </a:r>
            <a:endParaRPr lang="en-US" sz="3600"/>
          </a:p>
        </p:txBody>
      </p:sp>
      <p:sp>
        <p:nvSpPr>
          <p:cNvPr id="5" name="Rectangle 4"/>
          <p:cNvSpPr/>
          <p:nvPr/>
        </p:nvSpPr>
        <p:spPr>
          <a:xfrm>
            <a:off x="609600" y="5659438"/>
            <a:ext cx="1301750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8483" name="Picture 6" descr="T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0" y="977900"/>
            <a:ext cx="7208838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4" name="Text Box 7"/>
          <p:cNvSpPr txBox="1">
            <a:spLocks noChangeArrowheads="1"/>
          </p:cNvSpPr>
          <p:nvPr/>
        </p:nvSpPr>
        <p:spPr bwMode="auto">
          <a:xfrm>
            <a:off x="517525" y="950913"/>
            <a:ext cx="3227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/>
              <a:t>1. Total cross section: </a:t>
            </a:r>
            <a:r>
              <a:rPr lang="en-US" sz="2000"/>
              <a:t>±</a:t>
            </a:r>
            <a:r>
              <a:rPr lang="pl-PL" sz="2000"/>
              <a:t>5%</a:t>
            </a:r>
            <a:endParaRPr lang="en-US" sz="2000"/>
          </a:p>
        </p:txBody>
      </p:sp>
      <p:sp>
        <p:nvSpPr>
          <p:cNvPr id="148485" name="Rectangle 2"/>
          <p:cNvSpPr>
            <a:spLocks noChangeArrowheads="1"/>
          </p:cNvSpPr>
          <p:nvPr/>
        </p:nvSpPr>
        <p:spPr bwMode="auto">
          <a:xfrm>
            <a:off x="227013" y="6248400"/>
            <a:ext cx="8832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Calibri" pitchFamily="34" charset="0"/>
              </a:rPr>
              <a:t>M.-Y. Song, J. S. Yoon, H. Cho, Y. Itikawa, G. Karwasz, V. Kukooulin, Y. Nakamura, J. Tennyson,</a:t>
            </a:r>
          </a:p>
          <a:p>
            <a:r>
              <a:rPr lang="pl-PL">
                <a:latin typeface="Calibri" pitchFamily="34" charset="0"/>
              </a:rPr>
              <a:t>to be published </a:t>
            </a:r>
            <a:endParaRPr lang="fr-FR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itle 1"/>
          <p:cNvSpPr>
            <a:spLocks noGrp="1"/>
          </p:cNvSpPr>
          <p:nvPr>
            <p:ph type="ctrTitle" idx="4294967295"/>
          </p:nvPr>
        </p:nvSpPr>
        <p:spPr>
          <a:xfrm>
            <a:off x="33338" y="-304800"/>
            <a:ext cx="8686800" cy="1470025"/>
          </a:xfrm>
        </p:spPr>
        <p:txBody>
          <a:bodyPr/>
          <a:lstStyle/>
          <a:p>
            <a:pPr eaLnBrk="1" hangingPunct="1"/>
            <a:r>
              <a:rPr lang="pl-PL" sz="3600"/>
              <a:t>Review case study: CH</a:t>
            </a:r>
            <a:r>
              <a:rPr lang="pl-PL" sz="3600" baseline="-25000"/>
              <a:t>4</a:t>
            </a:r>
            <a:endParaRPr lang="en-US" sz="3600"/>
          </a:p>
        </p:txBody>
      </p:sp>
      <p:sp>
        <p:nvSpPr>
          <p:cNvPr id="5" name="Rectangle 4"/>
          <p:cNvSpPr/>
          <p:nvPr/>
        </p:nvSpPr>
        <p:spPr>
          <a:xfrm>
            <a:off x="609600" y="5659438"/>
            <a:ext cx="1301750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9507" name="Text Box 6"/>
          <p:cNvSpPr txBox="1">
            <a:spLocks noChangeArrowheads="1"/>
          </p:cNvSpPr>
          <p:nvPr/>
        </p:nvSpPr>
        <p:spPr bwMode="auto">
          <a:xfrm>
            <a:off x="517525" y="950913"/>
            <a:ext cx="6580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/>
              <a:t>2. Momentum transfer (and elastic) cross sections: </a:t>
            </a:r>
            <a:r>
              <a:rPr lang="en-US" sz="2000"/>
              <a:t>±</a:t>
            </a:r>
            <a:r>
              <a:rPr lang="pl-PL" sz="2000"/>
              <a:t>15%</a:t>
            </a:r>
            <a:endParaRPr lang="en-US" sz="2000"/>
          </a:p>
        </p:txBody>
      </p:sp>
      <p:pic>
        <p:nvPicPr>
          <p:cNvPr id="149508" name="Picture 7" descr="MTCS_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1349375"/>
            <a:ext cx="7212013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9" name="Rectangle 2"/>
          <p:cNvSpPr>
            <a:spLocks noChangeArrowheads="1"/>
          </p:cNvSpPr>
          <p:nvPr/>
        </p:nvSpPr>
        <p:spPr bwMode="auto">
          <a:xfrm>
            <a:off x="227013" y="6248400"/>
            <a:ext cx="8832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Calibri" pitchFamily="34" charset="0"/>
              </a:rPr>
              <a:t>M.-Y. Song, J. S. Yoon, H. Cho, Y. Itikawa, G. Karwasz, V. Kukooulin, Y. Nakamura, J. Tennyson,</a:t>
            </a:r>
          </a:p>
          <a:p>
            <a:r>
              <a:rPr lang="pl-PL">
                <a:latin typeface="Calibri" pitchFamily="34" charset="0"/>
              </a:rPr>
              <a:t>to be published </a:t>
            </a:r>
            <a:endParaRPr lang="fr-FR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itle 1"/>
          <p:cNvSpPr>
            <a:spLocks noGrp="1"/>
          </p:cNvSpPr>
          <p:nvPr>
            <p:ph type="ctrTitle" idx="4294967295"/>
          </p:nvPr>
        </p:nvSpPr>
        <p:spPr>
          <a:xfrm>
            <a:off x="33338" y="-304800"/>
            <a:ext cx="8686800" cy="1470025"/>
          </a:xfrm>
        </p:spPr>
        <p:txBody>
          <a:bodyPr/>
          <a:lstStyle/>
          <a:p>
            <a:pPr eaLnBrk="1" hangingPunct="1"/>
            <a:r>
              <a:rPr lang="pl-PL" sz="3600"/>
              <a:t>Review case study: CH</a:t>
            </a:r>
            <a:r>
              <a:rPr lang="pl-PL" sz="3600" baseline="-25000"/>
              <a:t>4</a:t>
            </a:r>
            <a:endParaRPr lang="en-US" sz="3600"/>
          </a:p>
        </p:txBody>
      </p:sp>
      <p:sp>
        <p:nvSpPr>
          <p:cNvPr id="5" name="Rectangle 4"/>
          <p:cNvSpPr/>
          <p:nvPr/>
        </p:nvSpPr>
        <p:spPr>
          <a:xfrm>
            <a:off x="609600" y="5659438"/>
            <a:ext cx="1301750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0531" name="Text Box 5"/>
          <p:cNvSpPr txBox="1">
            <a:spLocks noChangeArrowheads="1"/>
          </p:cNvSpPr>
          <p:nvPr/>
        </p:nvSpPr>
        <p:spPr bwMode="auto">
          <a:xfrm>
            <a:off x="517525" y="950913"/>
            <a:ext cx="2889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/>
              <a:t>3. Ionization total: </a:t>
            </a:r>
            <a:r>
              <a:rPr lang="en-US" sz="2000"/>
              <a:t>±</a:t>
            </a:r>
            <a:r>
              <a:rPr lang="pl-PL" sz="2000"/>
              <a:t>10%</a:t>
            </a:r>
            <a:endParaRPr lang="en-US" sz="2000"/>
          </a:p>
        </p:txBody>
      </p:sp>
      <p:pic>
        <p:nvPicPr>
          <p:cNvPr id="150532" name="Picture 7" descr="Grap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95400"/>
            <a:ext cx="7126288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3" name="Rectangle 2"/>
          <p:cNvSpPr>
            <a:spLocks noChangeArrowheads="1"/>
          </p:cNvSpPr>
          <p:nvPr/>
        </p:nvSpPr>
        <p:spPr bwMode="auto">
          <a:xfrm>
            <a:off x="227013" y="6248400"/>
            <a:ext cx="8832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Calibri" pitchFamily="34" charset="0"/>
              </a:rPr>
              <a:t>M.-Y. Song, J. S. Yoon, H. Cho, Y. Itikawa, G. Karwasz, V. Kukooulin, Y. Nakamura, J. Tennyson,</a:t>
            </a:r>
          </a:p>
          <a:p>
            <a:r>
              <a:rPr lang="pl-PL">
                <a:latin typeface="Calibri" pitchFamily="34" charset="0"/>
              </a:rPr>
              <a:t>to be published </a:t>
            </a:r>
            <a:endParaRPr lang="fr-FR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1"/>
          <p:cNvSpPr>
            <a:spLocks noGrp="1"/>
          </p:cNvSpPr>
          <p:nvPr>
            <p:ph type="ctrTitle" idx="4294967295"/>
          </p:nvPr>
        </p:nvSpPr>
        <p:spPr>
          <a:xfrm>
            <a:off x="33338" y="-304800"/>
            <a:ext cx="8686800" cy="1470025"/>
          </a:xfrm>
        </p:spPr>
        <p:txBody>
          <a:bodyPr/>
          <a:lstStyle/>
          <a:p>
            <a:pPr eaLnBrk="1" hangingPunct="1"/>
            <a:r>
              <a:rPr lang="pl-PL" sz="3600"/>
              <a:t>Review case study: CH</a:t>
            </a:r>
            <a:r>
              <a:rPr lang="pl-PL" sz="3600" baseline="-25000"/>
              <a:t>4</a:t>
            </a:r>
            <a:endParaRPr lang="en-US" sz="3600"/>
          </a:p>
        </p:txBody>
      </p:sp>
      <p:sp>
        <p:nvSpPr>
          <p:cNvPr id="5" name="Rectangle 4"/>
          <p:cNvSpPr/>
          <p:nvPr/>
        </p:nvSpPr>
        <p:spPr>
          <a:xfrm>
            <a:off x="609600" y="5659438"/>
            <a:ext cx="1301750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1555" name="Text Box 5"/>
          <p:cNvSpPr txBox="1">
            <a:spLocks noChangeArrowheads="1"/>
          </p:cNvSpPr>
          <p:nvPr/>
        </p:nvSpPr>
        <p:spPr bwMode="auto">
          <a:xfrm>
            <a:off x="517525" y="950913"/>
            <a:ext cx="3243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/>
              <a:t>3a. Ionization partial: </a:t>
            </a:r>
            <a:r>
              <a:rPr lang="en-US" sz="2000"/>
              <a:t>±</a:t>
            </a:r>
            <a:r>
              <a:rPr lang="pl-PL" sz="2000"/>
              <a:t>10%</a:t>
            </a:r>
            <a:endParaRPr lang="en-US" sz="2000"/>
          </a:p>
        </p:txBody>
      </p:sp>
      <p:pic>
        <p:nvPicPr>
          <p:cNvPr id="151556" name="Picture 7" descr="CH4_Ion_LB_B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" y="1289050"/>
            <a:ext cx="7208838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7" name="Rectangle 2"/>
          <p:cNvSpPr>
            <a:spLocks noChangeArrowheads="1"/>
          </p:cNvSpPr>
          <p:nvPr/>
        </p:nvSpPr>
        <p:spPr bwMode="auto">
          <a:xfrm>
            <a:off x="227013" y="6248400"/>
            <a:ext cx="8832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Calibri" pitchFamily="34" charset="0"/>
              </a:rPr>
              <a:t>M.-Y. Song, J. S. Yoon, H. Cho, Y. Itikawa, G. Karwasz, V. Kukooulin, Y. Nakamura, J. Tennyson,</a:t>
            </a:r>
          </a:p>
          <a:p>
            <a:r>
              <a:rPr lang="pl-PL">
                <a:latin typeface="Calibri" pitchFamily="34" charset="0"/>
              </a:rPr>
              <a:t>to be published </a:t>
            </a:r>
            <a:endParaRPr lang="fr-FR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itle 1"/>
          <p:cNvSpPr>
            <a:spLocks noGrp="1"/>
          </p:cNvSpPr>
          <p:nvPr>
            <p:ph type="ctrTitle" idx="4294967295"/>
          </p:nvPr>
        </p:nvSpPr>
        <p:spPr>
          <a:xfrm>
            <a:off x="33338" y="-304800"/>
            <a:ext cx="8686800" cy="1470025"/>
          </a:xfrm>
        </p:spPr>
        <p:txBody>
          <a:bodyPr/>
          <a:lstStyle/>
          <a:p>
            <a:pPr eaLnBrk="1" hangingPunct="1"/>
            <a:r>
              <a:rPr lang="pl-PL" sz="3600"/>
              <a:t>Review case study: CH</a:t>
            </a:r>
            <a:r>
              <a:rPr lang="pl-PL" sz="3600" baseline="-25000"/>
              <a:t>4</a:t>
            </a:r>
            <a:endParaRPr lang="en-US" sz="3600"/>
          </a:p>
        </p:txBody>
      </p:sp>
      <p:sp>
        <p:nvSpPr>
          <p:cNvPr id="5" name="Rectangle 4"/>
          <p:cNvSpPr/>
          <p:nvPr/>
        </p:nvSpPr>
        <p:spPr>
          <a:xfrm>
            <a:off x="609600" y="5659438"/>
            <a:ext cx="1301750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2579" name="Rectangle 2"/>
          <p:cNvSpPr>
            <a:spLocks noChangeArrowheads="1"/>
          </p:cNvSpPr>
          <p:nvPr/>
        </p:nvSpPr>
        <p:spPr bwMode="auto">
          <a:xfrm>
            <a:off x="227013" y="6248400"/>
            <a:ext cx="1851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400">
                <a:solidFill>
                  <a:srgbClr val="FF0000"/>
                </a:solidFill>
                <a:latin typeface="Calibri" pitchFamily="34" charset="0"/>
              </a:rPr>
              <a:t>to be </a:t>
            </a:r>
            <a:r>
              <a:rPr lang="pl-PL" sz="2400" b="1">
                <a:solidFill>
                  <a:srgbClr val="FF0000"/>
                </a:solidFill>
                <a:latin typeface="Calibri" pitchFamily="34" charset="0"/>
              </a:rPr>
              <a:t>done...</a:t>
            </a:r>
            <a:r>
              <a:rPr lang="pl-PL" sz="2400">
                <a:latin typeface="Calibri" pitchFamily="34" charset="0"/>
              </a:rPr>
              <a:t> </a:t>
            </a:r>
            <a:endParaRPr lang="fr-FR" sz="2400">
              <a:latin typeface="Calibri" pitchFamily="34" charset="0"/>
            </a:endParaRPr>
          </a:p>
        </p:txBody>
      </p:sp>
      <p:sp>
        <p:nvSpPr>
          <p:cNvPr id="152580" name="Text Box 5"/>
          <p:cNvSpPr txBox="1">
            <a:spLocks noChangeArrowheads="1"/>
          </p:cNvSpPr>
          <p:nvPr/>
        </p:nvSpPr>
        <p:spPr bwMode="auto">
          <a:xfrm>
            <a:off x="517525" y="950913"/>
            <a:ext cx="4851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3a. </a:t>
            </a:r>
            <a:r>
              <a:rPr lang="pl-PL" b="1"/>
              <a:t>Ionization partial</a:t>
            </a:r>
            <a:r>
              <a:rPr lang="pl-PL"/>
              <a:t>: </a:t>
            </a:r>
            <a:r>
              <a:rPr lang="pl-PL">
                <a:solidFill>
                  <a:srgbClr val="FF0000"/>
                </a:solidFill>
              </a:rPr>
              <a:t>channel resolved</a:t>
            </a:r>
            <a:r>
              <a:rPr lang="pl-PL"/>
              <a:t> </a:t>
            </a:r>
          </a:p>
          <a:p>
            <a:r>
              <a:rPr lang="pl-PL"/>
              <a:t>e.g.   e + CH</a:t>
            </a:r>
            <a:r>
              <a:rPr lang="pl-PL" baseline="-25000"/>
              <a:t>4 </a:t>
            </a:r>
            <a:r>
              <a:rPr lang="pl-PL"/>
              <a:t>→ CH</a:t>
            </a:r>
            <a:r>
              <a:rPr lang="pl-PL" baseline="-25000"/>
              <a:t>3</a:t>
            </a:r>
            <a:r>
              <a:rPr lang="pl-PL" baseline="30000"/>
              <a:t>+</a:t>
            </a:r>
            <a:r>
              <a:rPr lang="pl-PL"/>
              <a:t> + H</a:t>
            </a:r>
            <a:r>
              <a:rPr lang="pl-PL" baseline="30000"/>
              <a:t>+</a:t>
            </a:r>
            <a:r>
              <a:rPr lang="pl-PL"/>
              <a:t> + 2e </a:t>
            </a:r>
          </a:p>
          <a:p>
            <a:r>
              <a:rPr lang="pl-PL"/>
              <a:t>or     e + CH</a:t>
            </a:r>
            <a:r>
              <a:rPr lang="pl-PL" baseline="-25000"/>
              <a:t>4</a:t>
            </a:r>
            <a:r>
              <a:rPr lang="pl-PL"/>
              <a:t> → (CH</a:t>
            </a:r>
            <a:r>
              <a:rPr lang="pl-PL" baseline="-25000"/>
              <a:t>4</a:t>
            </a:r>
            <a:r>
              <a:rPr lang="pl-PL" baseline="30000"/>
              <a:t>+</a:t>
            </a:r>
            <a:r>
              <a:rPr lang="pl-PL"/>
              <a:t>)</a:t>
            </a:r>
            <a:r>
              <a:rPr lang="pl-PL" baseline="30000"/>
              <a:t>*</a:t>
            </a:r>
            <a:r>
              <a:rPr lang="pl-PL"/>
              <a:t> + e → CH</a:t>
            </a:r>
            <a:r>
              <a:rPr lang="pl-PL" baseline="-25000"/>
              <a:t>3</a:t>
            </a:r>
            <a:r>
              <a:rPr lang="pl-PL" baseline="30000"/>
              <a:t>+</a:t>
            </a:r>
            <a:r>
              <a:rPr lang="pl-PL"/>
              <a:t> + H</a:t>
            </a:r>
            <a:r>
              <a:rPr lang="pl-PL" baseline="30000"/>
              <a:t>+</a:t>
            </a:r>
            <a:r>
              <a:rPr lang="pl-PL"/>
              <a:t> + 2e</a:t>
            </a:r>
          </a:p>
          <a:p>
            <a:r>
              <a:rPr lang="pl-PL"/>
              <a:t>or     e + CH</a:t>
            </a:r>
            <a:r>
              <a:rPr lang="pl-PL" baseline="-25000"/>
              <a:t>4</a:t>
            </a:r>
            <a:r>
              <a:rPr lang="pl-PL"/>
              <a:t> → CH</a:t>
            </a:r>
            <a:r>
              <a:rPr lang="pl-PL" baseline="-25000"/>
              <a:t>3</a:t>
            </a:r>
            <a:r>
              <a:rPr lang="pl-PL"/>
              <a:t> + H</a:t>
            </a:r>
            <a:r>
              <a:rPr lang="pl-PL" baseline="30000"/>
              <a:t>+</a:t>
            </a:r>
            <a:r>
              <a:rPr lang="pl-PL"/>
              <a:t> + e</a:t>
            </a:r>
            <a:endParaRPr lang="pl-PL" baseline="30000"/>
          </a:p>
        </p:txBody>
      </p:sp>
      <p:pic>
        <p:nvPicPr>
          <p:cNvPr id="152581" name="Picture 8" descr="ward1"/>
          <p:cNvPicPr>
            <a:picLocks noChangeAspect="1" noChangeArrowheads="1"/>
          </p:cNvPicPr>
          <p:nvPr/>
        </p:nvPicPr>
        <p:blipFill>
          <a:blip r:embed="rId2">
            <a:lum contrast="-6000"/>
          </a:blip>
          <a:srcRect/>
          <a:stretch>
            <a:fillRect/>
          </a:stretch>
        </p:blipFill>
        <p:spPr bwMode="auto">
          <a:xfrm>
            <a:off x="1981200" y="2209800"/>
            <a:ext cx="617855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2" name="Rectangle 2"/>
          <p:cNvSpPr>
            <a:spLocks noChangeArrowheads="1"/>
          </p:cNvSpPr>
          <p:nvPr/>
        </p:nvSpPr>
        <p:spPr bwMode="auto">
          <a:xfrm>
            <a:off x="2514600" y="2438400"/>
            <a:ext cx="6342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Calibri" pitchFamily="34" charset="0"/>
              </a:rPr>
              <a:t>Experimental data (coincidence measurements): Ward et al.. 2011</a:t>
            </a:r>
            <a:endParaRPr lang="fr-FR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itle 1"/>
          <p:cNvSpPr>
            <a:spLocks noGrp="1"/>
          </p:cNvSpPr>
          <p:nvPr>
            <p:ph type="ctrTitle" idx="4294967295"/>
          </p:nvPr>
        </p:nvSpPr>
        <p:spPr>
          <a:xfrm>
            <a:off x="33338" y="-304800"/>
            <a:ext cx="8686800" cy="1470025"/>
          </a:xfrm>
        </p:spPr>
        <p:txBody>
          <a:bodyPr/>
          <a:lstStyle/>
          <a:p>
            <a:pPr eaLnBrk="1" hangingPunct="1"/>
            <a:r>
              <a:rPr lang="pl-PL" sz="3600"/>
              <a:t>Review case study: CH</a:t>
            </a:r>
            <a:r>
              <a:rPr lang="pl-PL" sz="3600" baseline="-25000"/>
              <a:t>4</a:t>
            </a:r>
            <a:endParaRPr lang="en-US" sz="3600"/>
          </a:p>
        </p:txBody>
      </p:sp>
      <p:sp>
        <p:nvSpPr>
          <p:cNvPr id="5" name="Rectangle 4"/>
          <p:cNvSpPr/>
          <p:nvPr/>
        </p:nvSpPr>
        <p:spPr>
          <a:xfrm>
            <a:off x="609600" y="5659438"/>
            <a:ext cx="1301750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03" name="Text Box 4"/>
          <p:cNvSpPr txBox="1">
            <a:spLocks noChangeArrowheads="1"/>
          </p:cNvSpPr>
          <p:nvPr/>
        </p:nvSpPr>
        <p:spPr bwMode="auto">
          <a:xfrm>
            <a:off x="517525" y="950913"/>
            <a:ext cx="6935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 b="1"/>
              <a:t>4. Vibrational:</a:t>
            </a:r>
            <a:r>
              <a:rPr lang="pl-PL" sz="2000"/>
              <a:t> disagreement between swarm, beam, theory</a:t>
            </a:r>
            <a:endParaRPr lang="en-US" sz="2000"/>
          </a:p>
        </p:txBody>
      </p:sp>
      <p:sp>
        <p:nvSpPr>
          <p:cNvPr id="153604" name="Rectangle 2"/>
          <p:cNvSpPr>
            <a:spLocks noChangeArrowheads="1"/>
          </p:cNvSpPr>
          <p:nvPr/>
        </p:nvSpPr>
        <p:spPr bwMode="auto">
          <a:xfrm>
            <a:off x="227013" y="6248400"/>
            <a:ext cx="8832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Calibri" pitchFamily="34" charset="0"/>
              </a:rPr>
              <a:t>M.-Y. Song, J. S. Yoon, H. Cho, Y. Itikawa, G. Karwasz, V. Kukooulin, Y. Nakamura, J. Tennyson,</a:t>
            </a:r>
          </a:p>
          <a:p>
            <a:r>
              <a:rPr lang="pl-PL">
                <a:latin typeface="Calibri" pitchFamily="34" charset="0"/>
              </a:rPr>
              <a:t>to be published </a:t>
            </a:r>
            <a:endParaRPr lang="fr-FR">
              <a:latin typeface="Calibri" pitchFamily="34" charset="0"/>
            </a:endParaRPr>
          </a:p>
        </p:txBody>
      </p:sp>
      <p:pic>
        <p:nvPicPr>
          <p:cNvPr id="153605" name="Picture 7" descr="Ni2Ni4_Re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4791075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4" name="Picture 8" descr="Ni1Ni3_Re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940050"/>
            <a:ext cx="4495800" cy="3141663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le 1"/>
          <p:cNvSpPr>
            <a:spLocks noGrp="1"/>
          </p:cNvSpPr>
          <p:nvPr>
            <p:ph type="ctrTitle" idx="4294967295"/>
          </p:nvPr>
        </p:nvSpPr>
        <p:spPr>
          <a:xfrm>
            <a:off x="33338" y="-304800"/>
            <a:ext cx="8686800" cy="1470025"/>
          </a:xfrm>
        </p:spPr>
        <p:txBody>
          <a:bodyPr/>
          <a:lstStyle/>
          <a:p>
            <a:pPr eaLnBrk="1" hangingPunct="1"/>
            <a:r>
              <a:rPr lang="pl-PL" sz="3600"/>
              <a:t>Review case study: CH</a:t>
            </a:r>
            <a:r>
              <a:rPr lang="pl-PL" sz="3600" baseline="-25000"/>
              <a:t>4</a:t>
            </a:r>
            <a:endParaRPr lang="en-US" sz="3600"/>
          </a:p>
        </p:txBody>
      </p:sp>
      <p:sp>
        <p:nvSpPr>
          <p:cNvPr id="5" name="Rectangle 4"/>
          <p:cNvSpPr/>
          <p:nvPr/>
        </p:nvSpPr>
        <p:spPr>
          <a:xfrm>
            <a:off x="609600" y="5659438"/>
            <a:ext cx="1301750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4627" name="Text Box 4"/>
          <p:cNvSpPr txBox="1">
            <a:spLocks noChangeArrowheads="1"/>
          </p:cNvSpPr>
          <p:nvPr/>
        </p:nvSpPr>
        <p:spPr bwMode="auto">
          <a:xfrm>
            <a:off x="517525" y="950913"/>
            <a:ext cx="7169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 b="1"/>
              <a:t>5. Electronic excitation:</a:t>
            </a:r>
            <a:r>
              <a:rPr lang="pl-PL" sz="2000"/>
              <a:t> reasonable agreement between </a:t>
            </a:r>
          </a:p>
          <a:p>
            <a:r>
              <a:rPr lang="pl-PL" sz="2000"/>
              <a:t>dissociation into-neutrals experiment and R-Matrix calculation </a:t>
            </a:r>
            <a:endParaRPr lang="en-US" sz="2000"/>
          </a:p>
        </p:txBody>
      </p:sp>
      <p:sp>
        <p:nvSpPr>
          <p:cNvPr id="154628" name="Rectangle 2"/>
          <p:cNvSpPr>
            <a:spLocks noChangeArrowheads="1"/>
          </p:cNvSpPr>
          <p:nvPr/>
        </p:nvSpPr>
        <p:spPr bwMode="auto">
          <a:xfrm>
            <a:off x="228600" y="5715000"/>
            <a:ext cx="3606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Calibri" pitchFamily="34" charset="0"/>
              </a:rPr>
              <a:t>W. J. Brigg, J. Tennyson, M. Plummer</a:t>
            </a:r>
          </a:p>
          <a:p>
            <a:r>
              <a:rPr lang="pl-PL">
                <a:latin typeface="Calibri" pitchFamily="34" charset="0"/>
              </a:rPr>
              <a:t>J. Phys. B </a:t>
            </a:r>
            <a:r>
              <a:rPr lang="pl-PL" b="1">
                <a:latin typeface="Calibri" pitchFamily="34" charset="0"/>
              </a:rPr>
              <a:t>47</a:t>
            </a:r>
            <a:r>
              <a:rPr lang="pl-PL">
                <a:latin typeface="Calibri" pitchFamily="34" charset="0"/>
              </a:rPr>
              <a:t> (2014) 185203</a:t>
            </a:r>
          </a:p>
          <a:p>
            <a:r>
              <a:rPr lang="pl-PL">
                <a:latin typeface="Calibri" pitchFamily="34" charset="0"/>
              </a:rPr>
              <a:t>R-Matrix</a:t>
            </a:r>
            <a:endParaRPr lang="fr-FR">
              <a:latin typeface="Calibri" pitchFamily="34" charset="0"/>
            </a:endParaRPr>
          </a:p>
        </p:txBody>
      </p:sp>
      <p:pic>
        <p:nvPicPr>
          <p:cNvPr id="15462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938338"/>
            <a:ext cx="48768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3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5435600"/>
            <a:ext cx="41370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 idx="4294967295"/>
          </p:nvPr>
        </p:nvSpPr>
        <p:spPr>
          <a:xfrm>
            <a:off x="304800" y="-228600"/>
            <a:ext cx="8686800" cy="1470025"/>
          </a:xfrm>
        </p:spPr>
        <p:txBody>
          <a:bodyPr/>
          <a:lstStyle/>
          <a:p>
            <a:pPr eaLnBrk="1" hangingPunct="1"/>
            <a:r>
              <a:rPr lang="pl-PL" sz="3600">
                <a:latin typeface="Arial" charset="0"/>
              </a:rPr>
              <a:t>Rationale: edge and divertor plasma</a:t>
            </a:r>
            <a:endParaRPr lang="en-US" sz="3600">
              <a:latin typeface="Arial" charset="0"/>
            </a:endParaRPr>
          </a:p>
        </p:txBody>
      </p:sp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609600" y="5473700"/>
            <a:ext cx="1301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659438"/>
            <a:ext cx="1301750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2441575"/>
            <a:ext cx="60960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0" y="6491288"/>
            <a:ext cx="4972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Guillemaut et al. Nucl.Fusion </a:t>
            </a:r>
            <a:r>
              <a:rPr lang="pl-PL" b="1"/>
              <a:t>54</a:t>
            </a:r>
            <a:r>
              <a:rPr lang="pl-PL"/>
              <a:t> (2014) 093012</a:t>
            </a:r>
            <a:endParaRPr lang="en-US"/>
          </a:p>
        </p:txBody>
      </p:sp>
      <p:pic>
        <p:nvPicPr>
          <p:cNvPr id="1536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90600"/>
            <a:ext cx="42672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1143000"/>
            <a:ext cx="2405063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Line 11"/>
          <p:cNvSpPr>
            <a:spLocks noChangeShapeType="1"/>
          </p:cNvSpPr>
          <p:nvPr/>
        </p:nvSpPr>
        <p:spPr bwMode="auto">
          <a:xfrm>
            <a:off x="2895600" y="1828800"/>
            <a:ext cx="15240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5369" name="Line 12"/>
          <p:cNvSpPr>
            <a:spLocks noChangeShapeType="1"/>
          </p:cNvSpPr>
          <p:nvPr/>
        </p:nvSpPr>
        <p:spPr bwMode="auto">
          <a:xfrm>
            <a:off x="609600" y="2101850"/>
            <a:ext cx="19812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Title 1"/>
          <p:cNvSpPr>
            <a:spLocks noGrp="1"/>
          </p:cNvSpPr>
          <p:nvPr>
            <p:ph type="ctrTitle" idx="4294967295"/>
          </p:nvPr>
        </p:nvSpPr>
        <p:spPr>
          <a:xfrm>
            <a:off x="33338" y="-304800"/>
            <a:ext cx="8686800" cy="1470025"/>
          </a:xfrm>
        </p:spPr>
        <p:txBody>
          <a:bodyPr/>
          <a:lstStyle/>
          <a:p>
            <a:pPr eaLnBrk="1" hangingPunct="1"/>
            <a:r>
              <a:rPr lang="pl-PL" sz="3600"/>
              <a:t>Review case study: CH</a:t>
            </a:r>
            <a:r>
              <a:rPr lang="pl-PL" sz="3600" baseline="-25000"/>
              <a:t>4</a:t>
            </a:r>
            <a:endParaRPr lang="en-US" sz="3600"/>
          </a:p>
        </p:txBody>
      </p:sp>
      <p:sp>
        <p:nvSpPr>
          <p:cNvPr id="5" name="Rectangle 4"/>
          <p:cNvSpPr/>
          <p:nvPr/>
        </p:nvSpPr>
        <p:spPr>
          <a:xfrm>
            <a:off x="609600" y="5659438"/>
            <a:ext cx="1301750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5651" name="Text Box 4"/>
          <p:cNvSpPr txBox="1">
            <a:spLocks noChangeArrowheads="1"/>
          </p:cNvSpPr>
          <p:nvPr/>
        </p:nvSpPr>
        <p:spPr bwMode="auto">
          <a:xfrm>
            <a:off x="517525" y="950913"/>
            <a:ext cx="75422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 b="1"/>
              <a:t>6. Rotational excitation:</a:t>
            </a:r>
            <a:r>
              <a:rPr lang="pl-PL" sz="2000"/>
              <a:t> experiment (Kochem et al.. 1985) really</a:t>
            </a:r>
          </a:p>
          <a:p>
            <a:r>
              <a:rPr lang="pl-PL" sz="2000"/>
              <a:t>difficult; cross sections from R-matrix calculations adopted</a:t>
            </a:r>
            <a:endParaRPr lang="en-US" sz="2000"/>
          </a:p>
        </p:txBody>
      </p:sp>
      <p:sp>
        <p:nvSpPr>
          <p:cNvPr id="155652" name="Rectangle 2"/>
          <p:cNvSpPr>
            <a:spLocks noChangeArrowheads="1"/>
          </p:cNvSpPr>
          <p:nvPr/>
        </p:nvSpPr>
        <p:spPr bwMode="auto">
          <a:xfrm>
            <a:off x="152400" y="5867400"/>
            <a:ext cx="708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W. J. Brigg, J. Tennyson, M. Plummer</a:t>
            </a:r>
            <a:r>
              <a:rPr lang="pl-PL"/>
              <a:t>, </a:t>
            </a:r>
            <a:r>
              <a:rPr lang="pl-PL">
                <a:latin typeface="Calibri" pitchFamily="34" charset="0"/>
              </a:rPr>
              <a:t>J. Phys. B </a:t>
            </a:r>
            <a:r>
              <a:rPr lang="pl-PL" b="1">
                <a:latin typeface="Calibri" pitchFamily="34" charset="0"/>
              </a:rPr>
              <a:t>47</a:t>
            </a:r>
            <a:r>
              <a:rPr lang="pl-PL">
                <a:latin typeface="Calibri" pitchFamily="34" charset="0"/>
              </a:rPr>
              <a:t> (2014) 185203</a:t>
            </a:r>
          </a:p>
          <a:p>
            <a:r>
              <a:rPr lang="pl-PL">
                <a:latin typeface="Calibri" pitchFamily="34" charset="0"/>
              </a:rPr>
              <a:t>R-Matrix</a:t>
            </a:r>
            <a:endParaRPr lang="fr-FR">
              <a:latin typeface="Calibri" pitchFamily="34" charset="0"/>
            </a:endParaRPr>
          </a:p>
        </p:txBody>
      </p:sp>
      <p:pic>
        <p:nvPicPr>
          <p:cNvPr id="15565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311400"/>
            <a:ext cx="42672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Title 1"/>
          <p:cNvSpPr>
            <a:spLocks noGrp="1"/>
          </p:cNvSpPr>
          <p:nvPr>
            <p:ph type="ctrTitle" idx="4294967295"/>
          </p:nvPr>
        </p:nvSpPr>
        <p:spPr>
          <a:xfrm>
            <a:off x="33338" y="-304800"/>
            <a:ext cx="8686800" cy="1470025"/>
          </a:xfrm>
        </p:spPr>
        <p:txBody>
          <a:bodyPr/>
          <a:lstStyle/>
          <a:p>
            <a:pPr eaLnBrk="1" hangingPunct="1"/>
            <a:r>
              <a:rPr lang="pl-PL" sz="3600"/>
              <a:t>CH</a:t>
            </a:r>
            <a:r>
              <a:rPr lang="pl-PL" sz="3600" baseline="-25000"/>
              <a:t>4 </a:t>
            </a:r>
            <a:r>
              <a:rPr lang="pl-PL" sz="3600" baseline="30000"/>
              <a:t> </a:t>
            </a:r>
            <a:r>
              <a:rPr lang="pl-PL" sz="3600"/>
              <a:t> - overview</a:t>
            </a:r>
            <a:endParaRPr lang="en-US" sz="3600"/>
          </a:p>
        </p:txBody>
      </p:sp>
      <p:sp>
        <p:nvSpPr>
          <p:cNvPr id="5" name="Rectangle 4"/>
          <p:cNvSpPr/>
          <p:nvPr/>
        </p:nvSpPr>
        <p:spPr>
          <a:xfrm>
            <a:off x="609600" y="5659438"/>
            <a:ext cx="1301750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6675" name="Rectangle 2"/>
          <p:cNvSpPr>
            <a:spLocks noChangeArrowheads="1"/>
          </p:cNvSpPr>
          <p:nvPr/>
        </p:nvSpPr>
        <p:spPr bwMode="auto">
          <a:xfrm>
            <a:off x="227013" y="6248400"/>
            <a:ext cx="8832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Calibri" pitchFamily="34" charset="0"/>
              </a:rPr>
              <a:t>M.-Y. Song, J. S. Yoon, H. Cho, Y. Itikawa, G. Karwasz, V. Kukooulin, Y. Nakamura, J. Tennyson,</a:t>
            </a:r>
          </a:p>
          <a:p>
            <a:r>
              <a:rPr lang="pl-PL">
                <a:latin typeface="Calibri" pitchFamily="34" charset="0"/>
              </a:rPr>
              <a:t>to be published </a:t>
            </a:r>
            <a:endParaRPr lang="fr-FR">
              <a:latin typeface="Calibri" pitchFamily="34" charset="0"/>
            </a:endParaRPr>
          </a:p>
        </p:txBody>
      </p:sp>
      <p:pic>
        <p:nvPicPr>
          <p:cNvPr id="15667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19138"/>
            <a:ext cx="8305800" cy="55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5659438"/>
            <a:ext cx="1301750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7698" name="Picture 6" descr="C2H2_IA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850"/>
            <a:ext cx="9144000" cy="638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699" name="Rectangle 2"/>
          <p:cNvSpPr>
            <a:spLocks noChangeArrowheads="1"/>
          </p:cNvSpPr>
          <p:nvPr/>
        </p:nvSpPr>
        <p:spPr bwMode="auto">
          <a:xfrm>
            <a:off x="227013" y="6248400"/>
            <a:ext cx="8832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Calibri" pitchFamily="34" charset="0"/>
              </a:rPr>
              <a:t>M.-Y. Song, J. S. Yoon, H. Cho, Y. Itikawa, G. Karwasz, V. Kukooulin, Y. Nakamura, J. Tennyson,</a:t>
            </a:r>
          </a:p>
          <a:p>
            <a:r>
              <a:rPr lang="pl-PL">
                <a:latin typeface="Calibri" pitchFamily="34" charset="0"/>
              </a:rPr>
              <a:t>work in progress </a:t>
            </a:r>
            <a:endParaRPr lang="fr-FR">
              <a:latin typeface="Calibri" pitchFamily="34" charset="0"/>
            </a:endParaRPr>
          </a:p>
        </p:txBody>
      </p:sp>
      <p:sp>
        <p:nvSpPr>
          <p:cNvPr id="157700" name="Title 1"/>
          <p:cNvSpPr>
            <a:spLocks noGrp="1"/>
          </p:cNvSpPr>
          <p:nvPr>
            <p:ph type="ctrTitle" idx="4294967295"/>
          </p:nvPr>
        </p:nvSpPr>
        <p:spPr>
          <a:xfrm>
            <a:off x="33338" y="-304800"/>
            <a:ext cx="8686800" cy="1470025"/>
          </a:xfrm>
        </p:spPr>
        <p:txBody>
          <a:bodyPr/>
          <a:lstStyle/>
          <a:p>
            <a:pPr eaLnBrk="1" hangingPunct="1"/>
            <a:r>
              <a:rPr lang="pl-PL" sz="3600"/>
              <a:t>C</a:t>
            </a:r>
            <a:r>
              <a:rPr lang="pl-PL" sz="3600" baseline="-25000">
                <a:latin typeface="Arial" charset="0"/>
              </a:rPr>
              <a:t>2</a:t>
            </a:r>
            <a:r>
              <a:rPr lang="pl-PL" sz="3600"/>
              <a:t>H</a:t>
            </a:r>
            <a:r>
              <a:rPr lang="pl-PL" sz="3600" baseline="-25000">
                <a:latin typeface="Arial" charset="0"/>
              </a:rPr>
              <a:t>2</a:t>
            </a:r>
            <a:r>
              <a:rPr lang="pl-PL" sz="3600" baseline="-25000"/>
              <a:t> </a:t>
            </a:r>
            <a:r>
              <a:rPr lang="pl-PL" sz="3600" baseline="30000"/>
              <a:t> </a:t>
            </a:r>
            <a:r>
              <a:rPr lang="pl-PL" sz="3600"/>
              <a:t> - </a:t>
            </a:r>
            <a:r>
              <a:rPr lang="pl-PL" sz="3600">
                <a:latin typeface="Arial" charset="0"/>
              </a:rPr>
              <a:t>preliminary</a:t>
            </a:r>
            <a:endParaRPr lang="en-US" sz="36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Picture 6" descr="WF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363"/>
            <a:ext cx="9144000" cy="638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5659438"/>
            <a:ext cx="1301750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8723" name="Rectangle 2"/>
          <p:cNvSpPr>
            <a:spLocks noChangeArrowheads="1"/>
          </p:cNvSpPr>
          <p:nvPr/>
        </p:nvSpPr>
        <p:spPr bwMode="auto">
          <a:xfrm>
            <a:off x="227013" y="6248400"/>
            <a:ext cx="210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Calibri" pitchFamily="34" charset="0"/>
              </a:rPr>
              <a:t>GK, work in progress</a:t>
            </a:r>
            <a:endParaRPr lang="fr-FR">
              <a:latin typeface="Calibri" pitchFamily="34" charset="0"/>
            </a:endParaRPr>
          </a:p>
        </p:txBody>
      </p:sp>
      <p:sp>
        <p:nvSpPr>
          <p:cNvPr id="158724" name="Title 1"/>
          <p:cNvSpPr>
            <a:spLocks noGrp="1"/>
          </p:cNvSpPr>
          <p:nvPr>
            <p:ph type="ctrTitle" idx="4294967295"/>
          </p:nvPr>
        </p:nvSpPr>
        <p:spPr>
          <a:xfrm>
            <a:off x="33338" y="-304800"/>
            <a:ext cx="8686800" cy="1470025"/>
          </a:xfrm>
        </p:spPr>
        <p:txBody>
          <a:bodyPr/>
          <a:lstStyle/>
          <a:p>
            <a:pPr eaLnBrk="1" hangingPunct="1"/>
            <a:r>
              <a:rPr lang="pl-PL" sz="3600"/>
              <a:t>WF</a:t>
            </a:r>
            <a:r>
              <a:rPr lang="pl-PL" sz="3600" baseline="-25000"/>
              <a:t>6 </a:t>
            </a:r>
            <a:r>
              <a:rPr lang="pl-PL" sz="3600" baseline="30000"/>
              <a:t> </a:t>
            </a:r>
            <a:r>
              <a:rPr lang="pl-PL" sz="3600"/>
              <a:t> - few data</a:t>
            </a:r>
            <a:endParaRPr lang="en-US" sz="3600"/>
          </a:p>
        </p:txBody>
      </p:sp>
      <p:sp>
        <p:nvSpPr>
          <p:cNvPr id="158725" name="Line 7"/>
          <p:cNvSpPr>
            <a:spLocks noChangeShapeType="1"/>
          </p:cNvSpPr>
          <p:nvPr/>
        </p:nvSpPr>
        <p:spPr bwMode="auto">
          <a:xfrm flipH="1" flipV="1">
            <a:off x="2197100" y="1219200"/>
            <a:ext cx="914400" cy="762000"/>
          </a:xfrm>
          <a:prstGeom prst="line">
            <a:avLst/>
          </a:prstGeom>
          <a:noFill/>
          <a:ln w="34925">
            <a:solidFill>
              <a:srgbClr val="00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58726" name="Line 8"/>
          <p:cNvSpPr>
            <a:spLocks noChangeShapeType="1"/>
          </p:cNvSpPr>
          <p:nvPr/>
        </p:nvSpPr>
        <p:spPr bwMode="auto">
          <a:xfrm flipV="1">
            <a:off x="3962400" y="1981200"/>
            <a:ext cx="0" cy="13716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58727" name="Text Box 9"/>
          <p:cNvSpPr txBox="1">
            <a:spLocks noChangeArrowheads="1"/>
          </p:cNvSpPr>
          <p:nvPr/>
        </p:nvSpPr>
        <p:spPr bwMode="auto">
          <a:xfrm>
            <a:off x="4038600" y="2743200"/>
            <a:ext cx="24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>
                <a:solidFill>
                  <a:srgbClr val="FF0000"/>
                </a:solidFill>
              </a:rPr>
              <a:t>?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58728" name="Text Box 9"/>
          <p:cNvSpPr txBox="1">
            <a:spLocks noChangeArrowheads="1"/>
          </p:cNvSpPr>
          <p:nvPr/>
        </p:nvSpPr>
        <p:spPr bwMode="auto">
          <a:xfrm>
            <a:off x="2590800" y="1143000"/>
            <a:ext cx="24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>
                <a:solidFill>
                  <a:schemeClr val="hlink"/>
                </a:solidFill>
              </a:rPr>
              <a:t>?</a:t>
            </a:r>
            <a:endParaRPr lang="en-US" sz="240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itle 1"/>
          <p:cNvSpPr>
            <a:spLocks/>
          </p:cNvSpPr>
          <p:nvPr/>
        </p:nvSpPr>
        <p:spPr bwMode="auto">
          <a:xfrm>
            <a:off x="33338" y="38100"/>
            <a:ext cx="911066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3200">
                <a:latin typeface="Calibri" pitchFamily="34" charset="0"/>
              </a:rPr>
              <a:t>Semi-empirical methods - zero-energy cross section: </a:t>
            </a:r>
          </a:p>
          <a:p>
            <a:pPr algn="ctr"/>
            <a:r>
              <a:rPr lang="pl-PL" sz="3200">
                <a:latin typeface="Calibri" pitchFamily="34" charset="0"/>
              </a:rPr>
              <a:t>Langevin, Voigth-Wannier</a:t>
            </a:r>
            <a:endParaRPr lang="en-US" sz="3200">
              <a:latin typeface="Calibri" pitchFamily="34" charset="0"/>
            </a:endParaRPr>
          </a:p>
        </p:txBody>
      </p:sp>
      <p:pic>
        <p:nvPicPr>
          <p:cNvPr id="15974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05000"/>
            <a:ext cx="49784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7" name="Text Box 4"/>
          <p:cNvSpPr txBox="1">
            <a:spLocks noChangeArrowheads="1"/>
          </p:cNvSpPr>
          <p:nvPr/>
        </p:nvSpPr>
        <p:spPr bwMode="auto">
          <a:xfrm>
            <a:off x="136525" y="6284913"/>
            <a:ext cx="457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Allan et al., Advances At. Mol. Phys. (2004)</a:t>
            </a:r>
            <a:endParaRPr lang="en-US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eaLnBrk="1" hangingPunct="1"/>
            <a:r>
              <a:rPr lang="pl-PL" sz="3600"/>
              <a:t>Searching a</a:t>
            </a:r>
            <a:r>
              <a:rPr lang="it-IT" sz="3600"/>
              <a:t>nalogies</a:t>
            </a:r>
            <a:r>
              <a:rPr lang="pl-PL" sz="3600"/>
              <a:t> (2):</a:t>
            </a:r>
            <a:br>
              <a:rPr lang="pl-PL" sz="3600"/>
            </a:br>
            <a:r>
              <a:rPr lang="pl-PL" sz="3200"/>
              <a:t> „resonances” in total cross sections </a:t>
            </a:r>
            <a:r>
              <a:rPr lang="it-IT"/>
              <a:t> </a:t>
            </a:r>
          </a:p>
        </p:txBody>
      </p:sp>
      <p:pic>
        <p:nvPicPr>
          <p:cNvPr id="16077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52600"/>
            <a:ext cx="57912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771" name="Rectangle 2"/>
          <p:cNvSpPr>
            <a:spLocks noChangeArrowheads="1"/>
          </p:cNvSpPr>
          <p:nvPr/>
        </p:nvSpPr>
        <p:spPr bwMode="auto">
          <a:xfrm>
            <a:off x="227013" y="6248400"/>
            <a:ext cx="8231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Calibri" pitchFamily="34" charset="0"/>
              </a:rPr>
              <a:t>G. Karwasz, K. Fedus, FS&amp;T (2013), experimental data: Szmytkowski and collaborators  </a:t>
            </a:r>
            <a:endParaRPr lang="fr-FR">
              <a:latin typeface="Calibri" pitchFamily="34" charset="0"/>
            </a:endParaRPr>
          </a:p>
        </p:txBody>
      </p:sp>
      <p:sp>
        <p:nvSpPr>
          <p:cNvPr id="160772" name="Line 10"/>
          <p:cNvSpPr>
            <a:spLocks noChangeShapeType="1"/>
          </p:cNvSpPr>
          <p:nvPr/>
        </p:nvSpPr>
        <p:spPr bwMode="auto">
          <a:xfrm flipH="1">
            <a:off x="5486400" y="3683000"/>
            <a:ext cx="152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60773" name="Line 11"/>
          <p:cNvSpPr>
            <a:spLocks noChangeShapeType="1"/>
          </p:cNvSpPr>
          <p:nvPr/>
        </p:nvSpPr>
        <p:spPr bwMode="auto">
          <a:xfrm flipH="1">
            <a:off x="5334000" y="2057400"/>
            <a:ext cx="152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60774" name="Line 7"/>
          <p:cNvSpPr>
            <a:spLocks noChangeShapeType="1"/>
          </p:cNvSpPr>
          <p:nvPr/>
        </p:nvSpPr>
        <p:spPr bwMode="auto">
          <a:xfrm>
            <a:off x="3467100" y="1435100"/>
            <a:ext cx="0" cy="10668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" y="1320800"/>
            <a:ext cx="6805613" cy="488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4" name="Title 1"/>
          <p:cNvSpPr>
            <a:spLocks noGrp="1"/>
          </p:cNvSpPr>
          <p:nvPr>
            <p:ph type="ctrTitle" idx="4294967295"/>
          </p:nvPr>
        </p:nvSpPr>
        <p:spPr>
          <a:xfrm>
            <a:off x="33338" y="-304800"/>
            <a:ext cx="8686800" cy="1470025"/>
          </a:xfrm>
        </p:spPr>
        <p:txBody>
          <a:bodyPr/>
          <a:lstStyle/>
          <a:p>
            <a:pPr eaLnBrk="1" hangingPunct="1"/>
            <a:r>
              <a:rPr lang="pl-PL" sz="3600"/>
              <a:t>Semi-empirical methods: elastic (MERT)</a:t>
            </a:r>
            <a:endParaRPr lang="en-US" sz="3600"/>
          </a:p>
        </p:txBody>
      </p:sp>
      <p:sp>
        <p:nvSpPr>
          <p:cNvPr id="5" name="Rectangle 4"/>
          <p:cNvSpPr/>
          <p:nvPr/>
        </p:nvSpPr>
        <p:spPr>
          <a:xfrm>
            <a:off x="609600" y="5659438"/>
            <a:ext cx="1301750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1796" name="Rectangle 2"/>
          <p:cNvSpPr>
            <a:spLocks noChangeArrowheads="1"/>
          </p:cNvSpPr>
          <p:nvPr/>
        </p:nvSpPr>
        <p:spPr bwMode="auto">
          <a:xfrm>
            <a:off x="227013" y="6248400"/>
            <a:ext cx="429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Calibri" pitchFamily="34" charset="0"/>
              </a:rPr>
              <a:t>K. Fedus, G. Karwasz, Eur. J. Phys. D  (2014)  </a:t>
            </a:r>
            <a:endParaRPr lang="fr-FR">
              <a:latin typeface="Calibri" pitchFamily="34" charset="0"/>
            </a:endParaRPr>
          </a:p>
        </p:txBody>
      </p:sp>
      <p:sp>
        <p:nvSpPr>
          <p:cNvPr id="161797" name="Text Box 4"/>
          <p:cNvSpPr txBox="1">
            <a:spLocks noChangeArrowheads="1"/>
          </p:cNvSpPr>
          <p:nvPr/>
        </p:nvSpPr>
        <p:spPr bwMode="auto">
          <a:xfrm>
            <a:off x="187325" y="950913"/>
            <a:ext cx="8828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 b="1"/>
              <a:t>Link between elastic, total, MTCS:</a:t>
            </a:r>
            <a:r>
              <a:rPr lang="pl-PL" sz="2000"/>
              <a:t> in some simple cases, and low energies</a:t>
            </a:r>
            <a:endParaRPr lang="en-US" sz="2000"/>
          </a:p>
        </p:txBody>
      </p:sp>
      <p:sp>
        <p:nvSpPr>
          <p:cNvPr id="161798" name="Text Box 7"/>
          <p:cNvSpPr txBox="1">
            <a:spLocks noChangeArrowheads="1"/>
          </p:cNvSpPr>
          <p:nvPr/>
        </p:nvSpPr>
        <p:spPr bwMode="auto">
          <a:xfrm>
            <a:off x="4327525" y="2322513"/>
            <a:ext cx="598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CH</a:t>
            </a:r>
            <a:r>
              <a:rPr lang="pl-PL" baseline="-25000"/>
              <a:t>4</a:t>
            </a: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itle 1"/>
          <p:cNvSpPr>
            <a:spLocks noGrp="1"/>
          </p:cNvSpPr>
          <p:nvPr>
            <p:ph type="ctrTitle" idx="4294967295"/>
          </p:nvPr>
        </p:nvSpPr>
        <p:spPr>
          <a:xfrm>
            <a:off x="33338" y="-304800"/>
            <a:ext cx="8686800" cy="1470025"/>
          </a:xfrm>
        </p:spPr>
        <p:txBody>
          <a:bodyPr/>
          <a:lstStyle/>
          <a:p>
            <a:pPr eaLnBrk="1" hangingPunct="1"/>
            <a:r>
              <a:rPr lang="pl-PL" sz="3600"/>
              <a:t>Semi-empirical methods: elastic (MERT)</a:t>
            </a:r>
            <a:endParaRPr lang="en-US" sz="3600"/>
          </a:p>
        </p:txBody>
      </p:sp>
      <p:sp>
        <p:nvSpPr>
          <p:cNvPr id="5" name="Rectangle 4"/>
          <p:cNvSpPr/>
          <p:nvPr/>
        </p:nvSpPr>
        <p:spPr>
          <a:xfrm>
            <a:off x="609600" y="5659438"/>
            <a:ext cx="1301750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2819" name="Rectangle 2"/>
          <p:cNvSpPr>
            <a:spLocks noChangeArrowheads="1"/>
          </p:cNvSpPr>
          <p:nvPr/>
        </p:nvSpPr>
        <p:spPr bwMode="auto">
          <a:xfrm>
            <a:off x="227013" y="6248400"/>
            <a:ext cx="429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Calibri" pitchFamily="34" charset="0"/>
              </a:rPr>
              <a:t>K. Fedus, G. Karwasz, Eur. J. Phys. D  (2014)  </a:t>
            </a:r>
            <a:endParaRPr lang="fr-FR">
              <a:latin typeface="Calibri" pitchFamily="34" charset="0"/>
            </a:endParaRPr>
          </a:p>
        </p:txBody>
      </p:sp>
      <p:pic>
        <p:nvPicPr>
          <p:cNvPr id="162820" name="Picture 6" descr="fi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7010400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1" name="Text Box 4"/>
          <p:cNvSpPr txBox="1">
            <a:spLocks noChangeArrowheads="1"/>
          </p:cNvSpPr>
          <p:nvPr/>
        </p:nvSpPr>
        <p:spPr bwMode="auto">
          <a:xfrm>
            <a:off x="187325" y="950913"/>
            <a:ext cx="8828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 b="1"/>
              <a:t>Link between elastic, total, MTCS:</a:t>
            </a:r>
            <a:r>
              <a:rPr lang="pl-PL" sz="2000"/>
              <a:t> in some simple cases, and low energies</a:t>
            </a:r>
            <a:endParaRPr lang="en-US" sz="2000"/>
          </a:p>
        </p:txBody>
      </p:sp>
      <p:sp>
        <p:nvSpPr>
          <p:cNvPr id="162822" name="Text Box 7"/>
          <p:cNvSpPr txBox="1">
            <a:spLocks noChangeArrowheads="1"/>
          </p:cNvSpPr>
          <p:nvPr/>
        </p:nvSpPr>
        <p:spPr bwMode="auto">
          <a:xfrm>
            <a:off x="4327525" y="2322513"/>
            <a:ext cx="598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CH</a:t>
            </a:r>
            <a:r>
              <a:rPr lang="pl-PL" baseline="-25000"/>
              <a:t>4</a:t>
            </a: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606" name="Object 22"/>
          <p:cNvGraphicFramePr>
            <a:graphicFrameLocks noGrp="1" noChangeAspect="1"/>
          </p:cNvGraphicFramePr>
          <p:nvPr>
            <p:ph idx="4294967295"/>
          </p:nvPr>
        </p:nvGraphicFramePr>
        <p:xfrm>
          <a:off x="-261938" y="431800"/>
          <a:ext cx="9405938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6" name="Graph" r:id="rId2" imgW="6127200" imgH="4370400" progId="Origin50.Graph">
                  <p:embed/>
                </p:oleObj>
              </mc:Choice>
              <mc:Fallback>
                <p:oleObj name="Graph" r:id="rId2" imgW="6127200" imgH="4370400" progId="Origin50.Graph">
                  <p:embed/>
                  <p:pic>
                    <p:nvPicPr>
                      <p:cNvPr id="0" name="Picture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1938" y="431800"/>
                        <a:ext cx="9405938" cy="670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2B2B2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3333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45791" dir="2021404" algn="ctr" rotWithShape="0">
                                <a:srgbClr val="9999FF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607" name="Title 1"/>
          <p:cNvSpPr>
            <a:spLocks/>
          </p:cNvSpPr>
          <p:nvPr/>
        </p:nvSpPr>
        <p:spPr bwMode="auto">
          <a:xfrm>
            <a:off x="33338" y="-304800"/>
            <a:ext cx="8686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3600">
                <a:latin typeface="Calibri" pitchFamily="34" charset="0"/>
              </a:rPr>
              <a:t>Semi-empirical methods: vibrational (Born)</a:t>
            </a:r>
            <a:endParaRPr lang="en-US" sz="3600">
              <a:latin typeface="Calibri" pitchFamily="34" charset="0"/>
            </a:endParaRPr>
          </a:p>
        </p:txBody>
      </p:sp>
      <p:sp>
        <p:nvSpPr>
          <p:cNvPr id="67608" name="Rectangle 2"/>
          <p:cNvSpPr>
            <a:spLocks noChangeArrowheads="1"/>
          </p:cNvSpPr>
          <p:nvPr/>
        </p:nvSpPr>
        <p:spPr bwMode="auto">
          <a:xfrm>
            <a:off x="152400" y="6286500"/>
            <a:ext cx="902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G.P.Karwasz, A.Zecca, R.S.Brusa, La Rivista del Nuovo Cimento 24 No.4 (2001) 1-101</a:t>
            </a:r>
            <a:endParaRPr lang="fr-FR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Title 1"/>
          <p:cNvSpPr>
            <a:spLocks/>
          </p:cNvSpPr>
          <p:nvPr/>
        </p:nvSpPr>
        <p:spPr bwMode="auto">
          <a:xfrm>
            <a:off x="317500" y="381000"/>
            <a:ext cx="8686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>
                <a:latin typeface="Calibri" pitchFamily="34" charset="0"/>
              </a:rPr>
              <a:t>Rotational, very low energy limit</a:t>
            </a:r>
            <a:r>
              <a:rPr lang="pl-PL" sz="3600">
                <a:latin typeface="Calibri" pitchFamily="34" charset="0"/>
              </a:rPr>
              <a:t> (Born)</a:t>
            </a:r>
            <a:r>
              <a:rPr lang="en-US" sz="3600">
                <a:latin typeface="Calibri" pitchFamily="34" charset="0"/>
              </a:rPr>
              <a:t>:</a:t>
            </a:r>
          </a:p>
          <a:p>
            <a:pPr algn="ctr"/>
            <a:endParaRPr lang="en-US" sz="3600">
              <a:latin typeface="Calibri" pitchFamily="34" charset="0"/>
            </a:endParaRPr>
          </a:p>
        </p:txBody>
      </p:sp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203200" y="6248400"/>
            <a:ext cx="4786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N C Jones et al. Intr. J. Mass Spectr. 277 (2008) 91</a:t>
            </a:r>
            <a:endParaRPr lang="fr-FR">
              <a:latin typeface="Calibri" pitchFamily="34" charset="0"/>
            </a:endParaRPr>
          </a:p>
        </p:txBody>
      </p:sp>
      <p:pic>
        <p:nvPicPr>
          <p:cNvPr id="16486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675" y="2667000"/>
            <a:ext cx="44243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6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3963" y="1112838"/>
            <a:ext cx="3652837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6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9038" y="3868738"/>
            <a:ext cx="3687762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70" name="Rectangle 2"/>
          <p:cNvSpPr>
            <a:spLocks noChangeArrowheads="1"/>
          </p:cNvSpPr>
          <p:nvPr/>
        </p:nvSpPr>
        <p:spPr bwMode="auto">
          <a:xfrm>
            <a:off x="355600" y="1851025"/>
            <a:ext cx="2224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>
                <a:latin typeface="Calibri" pitchFamily="34" charset="0"/>
              </a:rPr>
              <a:t>Polar molecules</a:t>
            </a:r>
            <a:r>
              <a:rPr lang="fr-FR">
                <a:latin typeface="Calibri" pitchFamily="34" charset="0"/>
              </a:rPr>
              <a:t>:</a:t>
            </a:r>
          </a:p>
        </p:txBody>
      </p:sp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175" y="4648200"/>
            <a:ext cx="27241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 idx="4294967295"/>
          </p:nvPr>
        </p:nvSpPr>
        <p:spPr>
          <a:xfrm>
            <a:off x="0" y="38100"/>
            <a:ext cx="8991600" cy="1470025"/>
          </a:xfrm>
        </p:spPr>
        <p:txBody>
          <a:bodyPr/>
          <a:lstStyle/>
          <a:p>
            <a:pPr algn="l" eaLnBrk="1" hangingPunct="1"/>
            <a:r>
              <a:rPr lang="pl-PL" sz="3600">
                <a:latin typeface="Arial" charset="0"/>
              </a:rPr>
              <a:t>Rationale: electron T </a:t>
            </a:r>
            <a:br>
              <a:rPr lang="pl-PL" sz="3600">
                <a:latin typeface="Arial" charset="0"/>
              </a:rPr>
            </a:br>
            <a:r>
              <a:rPr lang="pl-PL" sz="3600">
                <a:latin typeface="Arial" charset="0"/>
              </a:rPr>
              <a:t>and power irradiated</a:t>
            </a:r>
            <a:endParaRPr lang="en-US" sz="3600">
              <a:latin typeface="Arial" charset="0"/>
            </a:endParaRPr>
          </a:p>
        </p:txBody>
      </p:sp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609600" y="5473700"/>
            <a:ext cx="1301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659438"/>
            <a:ext cx="1301750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0" y="6491288"/>
            <a:ext cx="382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Guillemaut et al. Nucl.Fusion (2014)</a:t>
            </a:r>
            <a:endParaRPr lang="en-US"/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4724400" y="6248400"/>
            <a:ext cx="4464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Power irradiated (0.5-1.5 MW) simulation: </a:t>
            </a:r>
          </a:p>
          <a:p>
            <a:r>
              <a:rPr lang="pl-PL" b="1">
                <a:solidFill>
                  <a:schemeClr val="hlink"/>
                </a:solidFill>
              </a:rPr>
              <a:t>JET-C &lt;10%    </a:t>
            </a:r>
            <a:r>
              <a:rPr lang="pl-PL" b="1">
                <a:solidFill>
                  <a:srgbClr val="FF0000"/>
                </a:solidFill>
              </a:rPr>
              <a:t>JET-ILW  factor 3!</a:t>
            </a:r>
            <a:endParaRPr lang="en-US" b="1">
              <a:solidFill>
                <a:schemeClr val="hlink"/>
              </a:solidFill>
            </a:endParaRP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838200" y="5410200"/>
            <a:ext cx="30797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Electron temperature during </a:t>
            </a:r>
          </a:p>
          <a:p>
            <a:r>
              <a:rPr lang="pl-PL"/>
              <a:t>three points of density ramp:</a:t>
            </a:r>
          </a:p>
          <a:p>
            <a:r>
              <a:rPr lang="pl-PL"/>
              <a:t>good agreement</a:t>
            </a:r>
            <a:endParaRPr lang="en-US"/>
          </a:p>
        </p:txBody>
      </p:sp>
      <p:pic>
        <p:nvPicPr>
          <p:cNvPr id="16391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2800" y="339725"/>
            <a:ext cx="35972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5975" y="2530475"/>
            <a:ext cx="3597275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600200"/>
            <a:ext cx="40386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533400"/>
            <a:ext cx="8382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2743200"/>
            <a:ext cx="10668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89" name="Picture 7" descr="Abstract_G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397000"/>
            <a:ext cx="48768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" y="1765300"/>
            <a:ext cx="3886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1" name="Title 1"/>
          <p:cNvSpPr>
            <a:spLocks noGrp="1"/>
          </p:cNvSpPr>
          <p:nvPr>
            <p:ph type="ctrTitle" idx="4294967295"/>
          </p:nvPr>
        </p:nvSpPr>
        <p:spPr>
          <a:xfrm>
            <a:off x="33338" y="-304800"/>
            <a:ext cx="8686800" cy="1470025"/>
          </a:xfrm>
        </p:spPr>
        <p:txBody>
          <a:bodyPr/>
          <a:lstStyle/>
          <a:p>
            <a:pPr eaLnBrk="1" hangingPunct="1"/>
            <a:r>
              <a:rPr lang="pl-PL" sz="3600"/>
              <a:t>Ionization: semiempirical formulae</a:t>
            </a:r>
            <a:endParaRPr lang="en-US" sz="3600"/>
          </a:p>
        </p:txBody>
      </p:sp>
      <p:sp>
        <p:nvSpPr>
          <p:cNvPr id="5" name="Rectangle 4"/>
          <p:cNvSpPr/>
          <p:nvPr/>
        </p:nvSpPr>
        <p:spPr>
          <a:xfrm>
            <a:off x="609600" y="5659438"/>
            <a:ext cx="1301750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5893" name="Rectangle 2"/>
          <p:cNvSpPr>
            <a:spLocks noChangeArrowheads="1"/>
          </p:cNvSpPr>
          <p:nvPr/>
        </p:nvSpPr>
        <p:spPr bwMode="auto">
          <a:xfrm>
            <a:off x="609600" y="5943600"/>
            <a:ext cx="6659563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600"/>
              <a:t>Y.-K. Kim and M. E. Rudd, Phys. Rev. A 50 (1994) 3954 </a:t>
            </a:r>
          </a:p>
          <a:p>
            <a:r>
              <a:rPr lang="pl-PL">
                <a:latin typeface="Calibri" pitchFamily="34" charset="0"/>
              </a:rPr>
              <a:t>G. Karwasz, P. Mozejko, M.-Y. Song, Int. J. Mass Spectrometry (2014)  </a:t>
            </a:r>
            <a:endParaRPr lang="fr-FR">
              <a:latin typeface="Calibri" pitchFamily="34" charset="0"/>
            </a:endParaRPr>
          </a:p>
        </p:txBody>
      </p:sp>
      <p:pic>
        <p:nvPicPr>
          <p:cNvPr id="1658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685800"/>
            <a:ext cx="6446838" cy="109855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6589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648200"/>
            <a:ext cx="7564438" cy="8001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228600" y="5522913"/>
            <a:ext cx="853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/>
              <a:t>Normalized energies:  </a:t>
            </a:r>
            <a:r>
              <a:rPr lang="pl-PL" i="1"/>
              <a:t>t= E/I</a:t>
            </a:r>
            <a:r>
              <a:rPr lang="pl-PL" i="1" baseline="-25000"/>
              <a:t>n</a:t>
            </a:r>
            <a:r>
              <a:rPr lang="pl-PL" i="1" baseline="30000"/>
              <a:t>, </a:t>
            </a:r>
            <a:r>
              <a:rPr lang="pl-PL" baseline="-25000"/>
              <a:t>    </a:t>
            </a:r>
            <a:r>
              <a:rPr lang="pl-PL" i="1"/>
              <a:t>u</a:t>
            </a:r>
            <a:r>
              <a:rPr lang="pl-PL" baseline="-25000"/>
              <a:t>n</a:t>
            </a:r>
            <a:r>
              <a:rPr lang="pl-PL"/>
              <a:t>=</a:t>
            </a:r>
            <a:r>
              <a:rPr lang="pl-PL" i="1"/>
              <a:t>E</a:t>
            </a:r>
            <a:r>
              <a:rPr lang="pl-PL" i="1" baseline="-25000"/>
              <a:t>kin</a:t>
            </a:r>
            <a:r>
              <a:rPr lang="pl-PL" baseline="-25000"/>
              <a:t> </a:t>
            </a:r>
            <a:r>
              <a:rPr lang="pl-PL" i="1"/>
              <a:t>/ I</a:t>
            </a:r>
            <a:r>
              <a:rPr lang="pl-PL" baseline="-25000"/>
              <a:t>n       </a:t>
            </a:r>
            <a:r>
              <a:rPr lang="pl-PL"/>
              <a:t>Only two values needed from QCh</a:t>
            </a:r>
            <a:endParaRPr lang="en-US" i="1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Title 1"/>
          <p:cNvSpPr>
            <a:spLocks noGrp="1"/>
          </p:cNvSpPr>
          <p:nvPr>
            <p:ph type="ctrTitle" idx="4294967295"/>
          </p:nvPr>
        </p:nvSpPr>
        <p:spPr>
          <a:xfrm>
            <a:off x="33338" y="-304800"/>
            <a:ext cx="8686800" cy="1470025"/>
          </a:xfrm>
        </p:spPr>
        <p:txBody>
          <a:bodyPr/>
          <a:lstStyle/>
          <a:p>
            <a:pPr eaLnBrk="1" hangingPunct="1"/>
            <a:r>
              <a:rPr lang="pl-PL" sz="3600"/>
              <a:t> </a:t>
            </a:r>
            <a:r>
              <a:rPr lang="en-US" sz="3600"/>
              <a:t>Electron detachment</a:t>
            </a:r>
            <a:r>
              <a:rPr lang="pl-PL" sz="3600"/>
              <a:t>(</a:t>
            </a:r>
            <a:r>
              <a:rPr lang="en-US" sz="3600"/>
              <a:t>D-M)</a:t>
            </a:r>
            <a:r>
              <a:rPr lang="pl-PL" sz="3600"/>
              <a:t>: </a:t>
            </a:r>
            <a:r>
              <a:rPr lang="en-US" sz="3600"/>
              <a:t>B</a:t>
            </a:r>
            <a:r>
              <a:rPr lang="en-US" sz="3600" baseline="-25000"/>
              <a:t>2</a:t>
            </a:r>
            <a:r>
              <a:rPr lang="en-US" sz="3600" baseline="30000"/>
              <a:t>-,</a:t>
            </a:r>
            <a:r>
              <a:rPr lang="en-US" sz="3600"/>
              <a:t> BO</a:t>
            </a:r>
            <a:r>
              <a:rPr lang="en-US" sz="3600" baseline="30000"/>
              <a:t>-</a:t>
            </a:r>
            <a:r>
              <a:rPr lang="en-US" sz="3600"/>
              <a:t>, O</a:t>
            </a:r>
            <a:r>
              <a:rPr lang="en-US" sz="3600" baseline="-25000"/>
              <a:t>2</a:t>
            </a:r>
            <a:r>
              <a:rPr lang="en-US" sz="3600" baseline="30000"/>
              <a:t>-</a:t>
            </a:r>
            <a:r>
              <a:rPr lang="en-US" sz="3600"/>
              <a:t>, CN</a:t>
            </a:r>
            <a:r>
              <a:rPr lang="en-US" sz="3600" baseline="30000"/>
              <a:t>-</a:t>
            </a:r>
            <a:r>
              <a:rPr lang="en-US" sz="360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5659438"/>
            <a:ext cx="1301750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6915" name="Rectangle 2"/>
          <p:cNvSpPr>
            <a:spLocks noChangeArrowheads="1"/>
          </p:cNvSpPr>
          <p:nvPr/>
        </p:nvSpPr>
        <p:spPr bwMode="auto">
          <a:xfrm>
            <a:off x="227013" y="6248400"/>
            <a:ext cx="5072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H. Deutsch et al. Int. J. Mass Spectr. </a:t>
            </a:r>
            <a:r>
              <a:rPr lang="en-US" b="1">
                <a:latin typeface="Calibri" pitchFamily="34" charset="0"/>
              </a:rPr>
              <a:t>277 </a:t>
            </a:r>
            <a:r>
              <a:rPr lang="en-US">
                <a:latin typeface="Calibri" pitchFamily="34" charset="0"/>
              </a:rPr>
              <a:t>(2008) 151</a:t>
            </a:r>
            <a:r>
              <a:rPr lang="pl-PL">
                <a:latin typeface="Calibri" pitchFamily="34" charset="0"/>
              </a:rPr>
              <a:t>  </a:t>
            </a:r>
            <a:endParaRPr lang="fr-FR">
              <a:latin typeface="Calibri" pitchFamily="34" charset="0"/>
            </a:endParaRPr>
          </a:p>
        </p:txBody>
      </p:sp>
      <p:sp>
        <p:nvSpPr>
          <p:cNvPr id="166916" name="Text Box 5"/>
          <p:cNvSpPr txBox="1">
            <a:spLocks noChangeArrowheads="1"/>
          </p:cNvSpPr>
          <p:nvPr/>
        </p:nvSpPr>
        <p:spPr bwMode="auto">
          <a:xfrm>
            <a:off x="517525" y="950913"/>
            <a:ext cx="2813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Deutsche-Mark formalism</a:t>
            </a:r>
          </a:p>
        </p:txBody>
      </p:sp>
      <p:pic>
        <p:nvPicPr>
          <p:cNvPr id="16691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5" y="1600200"/>
            <a:ext cx="3381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1581150"/>
            <a:ext cx="20574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1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11350" y="2535238"/>
            <a:ext cx="46101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7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eaLnBrk="1" hangingPunct="1"/>
            <a:r>
              <a:rPr lang="pl-PL" sz="3600"/>
              <a:t>Searching a</a:t>
            </a:r>
            <a:r>
              <a:rPr lang="it-IT" sz="3600"/>
              <a:t>nalogies</a:t>
            </a:r>
            <a:r>
              <a:rPr lang="pl-PL" sz="3600"/>
              <a:t> (1):</a:t>
            </a:r>
            <a:br>
              <a:rPr lang="pl-PL" sz="3600"/>
            </a:br>
            <a:r>
              <a:rPr lang="pl-PL" sz="3200"/>
              <a:t> </a:t>
            </a:r>
            <a:r>
              <a:rPr lang="it-IT" sz="3200"/>
              <a:t>partitioning</a:t>
            </a:r>
            <a:r>
              <a:rPr lang="pl-PL" sz="3200"/>
              <a:t> into elastic &amp; ionization </a:t>
            </a:r>
            <a:r>
              <a:rPr lang="it-IT"/>
              <a:t> </a:t>
            </a: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4953000" y="2209800"/>
          <a:ext cx="3424238" cy="378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75" name="Graph" r:id="rId2" imgW="3423600" imgH="3789000" progId="Origin50.Graph">
                  <p:embed/>
                </p:oleObj>
              </mc:Choice>
              <mc:Fallback>
                <p:oleObj name="Graph" r:id="rId2" imgW="3423600" imgH="3789000" progId="Origin50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209800"/>
                        <a:ext cx="3424238" cy="378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2B2B2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3333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45791" dir="2021404" algn="ctr" rotWithShape="0">
                                <a:srgbClr val="9999FF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990600" y="2286000"/>
          <a:ext cx="3443288" cy="366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76" name="Graph" r:id="rId4" imgW="3443400" imgH="3664800" progId="Origin50.Graph">
                  <p:embed/>
                </p:oleObj>
              </mc:Choice>
              <mc:Fallback>
                <p:oleObj name="Graph" r:id="rId4" imgW="3443400" imgH="3664800" progId="Origin50.Grap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86000"/>
                        <a:ext cx="3443288" cy="366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2B2B2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3333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45791" dir="2021404" algn="ctr" rotWithShape="0">
                                <a:srgbClr val="9999FF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78" name="Line 15"/>
          <p:cNvSpPr>
            <a:spLocks noChangeShapeType="1"/>
          </p:cNvSpPr>
          <p:nvPr/>
        </p:nvSpPr>
        <p:spPr bwMode="auto">
          <a:xfrm>
            <a:off x="609600" y="3200400"/>
            <a:ext cx="1447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207879" name="Line 16"/>
          <p:cNvSpPr>
            <a:spLocks noChangeShapeType="1"/>
          </p:cNvSpPr>
          <p:nvPr/>
        </p:nvSpPr>
        <p:spPr bwMode="auto">
          <a:xfrm flipH="1">
            <a:off x="7467600" y="4724400"/>
            <a:ext cx="152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207880" name="Rectangle 2"/>
          <p:cNvSpPr>
            <a:spLocks noChangeArrowheads="1"/>
          </p:cNvSpPr>
          <p:nvPr/>
        </p:nvSpPr>
        <p:spPr bwMode="auto">
          <a:xfrm>
            <a:off x="227013" y="5943600"/>
            <a:ext cx="6038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G. P. Karwasz, J.Phys. B 28 (1995) 1301-9</a:t>
            </a:r>
            <a:endParaRPr lang="pl-PL"/>
          </a:p>
          <a:p>
            <a:r>
              <a:rPr lang="en-GB"/>
              <a:t>A. Zecca, G. P. Karwasz, R. S. Brusa and T. Wróblewski, </a:t>
            </a:r>
            <a:endParaRPr lang="pl-PL"/>
          </a:p>
          <a:p>
            <a:r>
              <a:rPr lang="en-GB"/>
              <a:t>Int. J.Mass Spectr. 223-224 (2003) 205</a:t>
            </a:r>
            <a:r>
              <a:rPr lang="pl-PL"/>
              <a:t> </a:t>
            </a:r>
            <a:r>
              <a:rPr lang="en-GB"/>
              <a:t> </a:t>
            </a:r>
            <a:endParaRPr lang="fr-F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898" name="Object 2"/>
          <p:cNvGraphicFramePr>
            <a:graphicFrameLocks noChangeAspect="1"/>
          </p:cNvGraphicFramePr>
          <p:nvPr/>
        </p:nvGraphicFramePr>
        <p:xfrm>
          <a:off x="457200" y="2209800"/>
          <a:ext cx="6477000" cy="430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98" name="Graph" r:id="rId2" imgW="6017400" imgH="3999600" progId="Origin50.Graph">
                  <p:embed/>
                </p:oleObj>
              </mc:Choice>
              <mc:Fallback>
                <p:oleObj name="Graph" r:id="rId2" imgW="6017400" imgH="3999600" progId="Origin50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09800"/>
                        <a:ext cx="6477000" cy="430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2931" name="Object 3"/>
          <p:cNvGraphicFramePr>
            <a:graphicFrameLocks noChangeAspect="1"/>
          </p:cNvGraphicFramePr>
          <p:nvPr/>
        </p:nvGraphicFramePr>
        <p:xfrm>
          <a:off x="4114800" y="1828800"/>
          <a:ext cx="5029200" cy="479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99" name="Graph" r:id="rId4" imgW="3762000" imgH="3583800" progId="Origin50.Graph">
                  <p:embed/>
                </p:oleObj>
              </mc:Choice>
              <mc:Fallback>
                <p:oleObj name="Graph" r:id="rId4" imgW="3762000" imgH="3583800" progId="Origin50.Grap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828800"/>
                        <a:ext cx="5029200" cy="479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932" name="Rectangle 4"/>
          <p:cNvSpPr>
            <a:spLocks noChangeArrowheads="1"/>
          </p:cNvSpPr>
          <p:nvPr/>
        </p:nvSpPr>
        <p:spPr bwMode="auto">
          <a:xfrm>
            <a:off x="3836988" y="3235325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3703638" y="3235325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pl-PL"/>
          </a:p>
        </p:txBody>
      </p:sp>
      <p:graphicFrame>
        <p:nvGraphicFramePr>
          <p:cNvPr id="252934" name="Object 6"/>
          <p:cNvGraphicFramePr>
            <a:graphicFrameLocks noChangeAspect="1"/>
          </p:cNvGraphicFramePr>
          <p:nvPr/>
        </p:nvGraphicFramePr>
        <p:xfrm>
          <a:off x="1219200" y="4876800"/>
          <a:ext cx="160020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02" r:id="rId6" imgW="1091726" imgH="444307" progId="Equation.3">
                  <p:embed/>
                </p:oleObj>
              </mc:Choice>
              <mc:Fallback>
                <p:oleObj r:id="rId6" imgW="1091726" imgH="444307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876800"/>
                        <a:ext cx="1600200" cy="6556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935" name="Rectangle 7"/>
          <p:cNvSpPr>
            <a:spLocks noChangeArrowheads="1"/>
          </p:cNvSpPr>
          <p:nvPr/>
        </p:nvSpPr>
        <p:spPr bwMode="auto">
          <a:xfrm>
            <a:off x="3719513" y="3238500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pl-PL"/>
          </a:p>
        </p:txBody>
      </p:sp>
      <p:sp>
        <p:nvSpPr>
          <p:cNvPr id="252939" name="Rectangle 11"/>
          <p:cNvSpPr>
            <a:spLocks noChangeArrowheads="1"/>
          </p:cNvSpPr>
          <p:nvPr/>
        </p:nvSpPr>
        <p:spPr bwMode="auto">
          <a:xfrm>
            <a:off x="3810000" y="32051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pl-PL"/>
          </a:p>
        </p:txBody>
      </p:sp>
      <p:graphicFrame>
        <p:nvGraphicFramePr>
          <p:cNvPr id="252940" name="Object 12"/>
          <p:cNvGraphicFramePr>
            <a:graphicFrameLocks noChangeAspect="1"/>
          </p:cNvGraphicFramePr>
          <p:nvPr/>
        </p:nvGraphicFramePr>
        <p:xfrm>
          <a:off x="6858000" y="2501900"/>
          <a:ext cx="15240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08" name="Równanie" r:id="rId8" imgW="889000" imgH="508000" progId="Equation.3">
                  <p:embed/>
                </p:oleObj>
              </mc:Choice>
              <mc:Fallback>
                <p:oleObj name="Równanie" r:id="rId8" imgW="889000" imgH="5080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501900"/>
                        <a:ext cx="1524000" cy="749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13" name="Rectangle 1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sz="3200">
                <a:latin typeface="Arial" charset="0"/>
              </a:rPr>
              <a:t>High energies: </a:t>
            </a:r>
            <a:r>
              <a:rPr lang="pl-PL" sz="3200">
                <a:latin typeface="Arial" charset="0"/>
              </a:rPr>
              <a:t>in search for </a:t>
            </a:r>
            <a:r>
              <a:rPr lang="it-IT" sz="3200">
                <a:latin typeface="Arial" charset="0"/>
              </a:rPr>
              <a:t>additivity rule</a:t>
            </a:r>
            <a:br>
              <a:rPr lang="it-IT" sz="3200">
                <a:latin typeface="Arial" charset="0"/>
              </a:rPr>
            </a:br>
            <a:endParaRPr lang="it-IT" sz="3200">
              <a:latin typeface="Arial" charset="0"/>
            </a:endParaRPr>
          </a:p>
        </p:txBody>
      </p:sp>
      <p:sp>
        <p:nvSpPr>
          <p:cNvPr id="208914" name="Rectangle 2"/>
          <p:cNvSpPr>
            <a:spLocks noChangeArrowheads="1"/>
          </p:cNvSpPr>
          <p:nvPr/>
        </p:nvSpPr>
        <p:spPr bwMode="auto">
          <a:xfrm>
            <a:off x="2895600" y="6350000"/>
            <a:ext cx="563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G. Karwasz et al., Phys. Rev. A </a:t>
            </a:r>
            <a:r>
              <a:rPr lang="pl-PL" b="1">
                <a:latin typeface="Calibri" pitchFamily="34" charset="0"/>
              </a:rPr>
              <a:t>59</a:t>
            </a:r>
            <a:r>
              <a:rPr lang="pl-PL">
                <a:latin typeface="Calibri" pitchFamily="34" charset="0"/>
              </a:rPr>
              <a:t> (1999) 1341  </a:t>
            </a:r>
            <a:endParaRPr lang="fr-FR">
              <a:latin typeface="Calibri" pitchFamily="34" charset="0"/>
            </a:endParaRPr>
          </a:p>
        </p:txBody>
      </p:sp>
      <p:sp>
        <p:nvSpPr>
          <p:cNvPr id="208918" name="Text Box 22"/>
          <p:cNvSpPr txBox="1">
            <a:spLocks noChangeArrowheads="1"/>
          </p:cNvSpPr>
          <p:nvPr/>
        </p:nvSpPr>
        <p:spPr bwMode="auto">
          <a:xfrm>
            <a:off x="1371600" y="1143000"/>
            <a:ext cx="6702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800">
                <a:solidFill>
                  <a:srgbClr val="FF0000"/>
                </a:solidFill>
              </a:rPr>
              <a:t>CH</a:t>
            </a:r>
            <a:r>
              <a:rPr lang="pl-PL" sz="2800" baseline="-25000">
                <a:solidFill>
                  <a:srgbClr val="FF0000"/>
                </a:solidFill>
              </a:rPr>
              <a:t>4</a:t>
            </a:r>
            <a:r>
              <a:rPr lang="pl-PL" sz="2800">
                <a:solidFill>
                  <a:srgbClr val="FF0000"/>
                </a:solidFill>
              </a:rPr>
              <a:t>, CF</a:t>
            </a:r>
            <a:r>
              <a:rPr lang="pl-PL" sz="2800" baseline="-25000">
                <a:solidFill>
                  <a:srgbClr val="FF0000"/>
                </a:solidFill>
              </a:rPr>
              <a:t>4</a:t>
            </a:r>
            <a:r>
              <a:rPr lang="pl-PL" sz="2800">
                <a:solidFill>
                  <a:srgbClr val="FF0000"/>
                </a:solidFill>
              </a:rPr>
              <a:t>, SiH</a:t>
            </a:r>
            <a:r>
              <a:rPr lang="pl-PL" sz="2800" baseline="-25000">
                <a:solidFill>
                  <a:srgbClr val="FF0000"/>
                </a:solidFill>
              </a:rPr>
              <a:t>4</a:t>
            </a:r>
            <a:r>
              <a:rPr lang="pl-PL" sz="2800">
                <a:solidFill>
                  <a:srgbClr val="FF0000"/>
                </a:solidFill>
              </a:rPr>
              <a:t>, ... WF</a:t>
            </a:r>
            <a:r>
              <a:rPr lang="pl-PL" sz="2800" baseline="-25000">
                <a:solidFill>
                  <a:srgbClr val="FF0000"/>
                </a:solidFill>
              </a:rPr>
              <a:t>6</a:t>
            </a:r>
            <a:r>
              <a:rPr lang="pl-PL" sz="2800">
                <a:solidFill>
                  <a:srgbClr val="FF0000"/>
                </a:solidFill>
              </a:rPr>
              <a:t> → CH</a:t>
            </a:r>
            <a:r>
              <a:rPr lang="pl-PL" sz="2800" baseline="-25000">
                <a:solidFill>
                  <a:srgbClr val="FF0000"/>
                </a:solidFill>
              </a:rPr>
              <a:t>2</a:t>
            </a:r>
            <a:r>
              <a:rPr lang="pl-PL" sz="2800">
                <a:solidFill>
                  <a:srgbClr val="FF0000"/>
                </a:solidFill>
              </a:rPr>
              <a:t>F</a:t>
            </a:r>
            <a:r>
              <a:rPr lang="pl-PL" sz="2800" baseline="-25000">
                <a:solidFill>
                  <a:srgbClr val="FF0000"/>
                </a:solidFill>
              </a:rPr>
              <a:t>2</a:t>
            </a:r>
            <a:r>
              <a:rPr lang="pl-PL" sz="2800">
                <a:solidFill>
                  <a:srgbClr val="FF0000"/>
                </a:solidFill>
              </a:rPr>
              <a:t>, SiF</a:t>
            </a:r>
            <a:r>
              <a:rPr lang="pl-PL" sz="2800" baseline="-25000">
                <a:solidFill>
                  <a:srgbClr val="FF0000"/>
                </a:solidFill>
              </a:rPr>
              <a:t>4</a:t>
            </a:r>
            <a:r>
              <a:rPr lang="pl-PL" sz="2800">
                <a:solidFill>
                  <a:srgbClr val="FF0000"/>
                </a:solidFill>
              </a:rPr>
              <a:t> ...</a:t>
            </a:r>
            <a:r>
              <a:rPr lang="pl-PL" sz="2800" baseline="-25000">
                <a:solidFill>
                  <a:srgbClr val="FF0000"/>
                </a:solidFill>
              </a:rPr>
              <a:t> </a:t>
            </a:r>
          </a:p>
          <a:p>
            <a:r>
              <a:rPr lang="pl-PL" sz="2800" baseline="-25000">
                <a:solidFill>
                  <a:srgbClr val="FF0000"/>
                </a:solidFill>
              </a:rPr>
              <a:t>			</a:t>
            </a:r>
            <a:r>
              <a:rPr lang="pl-PL" sz="2800">
                <a:solidFill>
                  <a:srgbClr val="FF0000"/>
                </a:solidFill>
              </a:rPr>
              <a:t>→  H, C, Si, ... W</a:t>
            </a:r>
            <a:r>
              <a:rPr lang="pl-PL" sz="2400"/>
              <a:t>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163" y="1187450"/>
            <a:ext cx="80676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922" name="Title 1"/>
          <p:cNvSpPr>
            <a:spLocks noGrp="1"/>
          </p:cNvSpPr>
          <p:nvPr>
            <p:ph type="ctrTitle"/>
          </p:nvPr>
        </p:nvSpPr>
        <p:spPr>
          <a:xfrm>
            <a:off x="33338" y="-304800"/>
            <a:ext cx="8686800" cy="1470025"/>
          </a:xfrm>
        </p:spPr>
        <p:txBody>
          <a:bodyPr/>
          <a:lstStyle/>
          <a:p>
            <a:pPr eaLnBrk="1" hangingPunct="1"/>
            <a:r>
              <a:rPr lang="pl-PL" sz="3600"/>
              <a:t>Theoretical progress: </a:t>
            </a:r>
            <a:br>
              <a:rPr lang="pl-PL" sz="3600"/>
            </a:br>
            <a:r>
              <a:rPr lang="pl-PL" sz="3600"/>
              <a:t>resonances in NO (R-matrix)</a:t>
            </a:r>
            <a:endParaRPr lang="en-US" sz="3600"/>
          </a:p>
        </p:txBody>
      </p:sp>
      <p:sp>
        <p:nvSpPr>
          <p:cNvPr id="5" name="Rectangle 4"/>
          <p:cNvSpPr/>
          <p:nvPr/>
        </p:nvSpPr>
        <p:spPr>
          <a:xfrm>
            <a:off x="609600" y="5659438"/>
            <a:ext cx="1301750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9924" name="Rectangle 2"/>
          <p:cNvSpPr>
            <a:spLocks noChangeArrowheads="1"/>
          </p:cNvSpPr>
          <p:nvPr/>
        </p:nvSpPr>
        <p:spPr bwMode="auto">
          <a:xfrm>
            <a:off x="265113" y="6311900"/>
            <a:ext cx="8383587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Laporta, ... J Tennyson, Plasma Sources Sci. Technol.  21 (2012) 055018</a:t>
            </a:r>
            <a:endParaRPr lang="fr-FR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43" name="Object 11"/>
          <p:cNvGraphicFramePr>
            <a:graphicFrameLocks noChangeAspect="1"/>
          </p:cNvGraphicFramePr>
          <p:nvPr/>
        </p:nvGraphicFramePr>
        <p:xfrm>
          <a:off x="-101600" y="2057400"/>
          <a:ext cx="6781800" cy="367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3" name="Graph" r:id="rId2" imgW="7644600" imgH="4138200" progId="Origin50.Graph">
                  <p:embed/>
                </p:oleObj>
              </mc:Choice>
              <mc:Fallback>
                <p:oleObj name="Graph" r:id="rId2" imgW="7644600" imgH="4138200" progId="Origin50.Graph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1600" y="2057400"/>
                        <a:ext cx="6781800" cy="367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2B2B2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3333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45791" dir="2021404" algn="ctr" rotWithShape="0">
                                <a:srgbClr val="9999FF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4" name="Object 12"/>
          <p:cNvGraphicFramePr>
            <a:graphicFrameLocks noChangeAspect="1"/>
          </p:cNvGraphicFramePr>
          <p:nvPr/>
        </p:nvGraphicFramePr>
        <p:xfrm>
          <a:off x="4191000" y="2133600"/>
          <a:ext cx="5235575" cy="373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44" name="Graph" r:id="rId4" imgW="5235840" imgH="3736800" progId="Origin50.Graph">
                  <p:embed/>
                </p:oleObj>
              </mc:Choice>
              <mc:Fallback>
                <p:oleObj name="Graph" r:id="rId4" imgW="5235840" imgH="3736800" progId="Origin50.Graph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133600"/>
                        <a:ext cx="5235575" cy="373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2B2B2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3333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45791" dir="2021404" algn="ctr" rotWithShape="0">
                                <a:srgbClr val="9999FF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45" name="Title 1"/>
          <p:cNvSpPr>
            <a:spLocks/>
          </p:cNvSpPr>
          <p:nvPr/>
        </p:nvSpPr>
        <p:spPr bwMode="auto">
          <a:xfrm>
            <a:off x="0" y="0"/>
            <a:ext cx="8686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3600">
                <a:latin typeface="Calibri" pitchFamily="34" charset="0"/>
              </a:rPr>
              <a:t>Swarm analysis: resonances in NO</a:t>
            </a:r>
            <a:endParaRPr lang="en-US" sz="3600">
              <a:latin typeface="Calibri" pitchFamily="34" charset="0"/>
            </a:endParaRPr>
          </a:p>
        </p:txBody>
      </p:sp>
      <p:sp>
        <p:nvSpPr>
          <p:cNvPr id="146446" name="Text Box 6"/>
          <p:cNvSpPr txBox="1">
            <a:spLocks noChangeArrowheads="1"/>
          </p:cNvSpPr>
          <p:nvPr/>
        </p:nvSpPr>
        <p:spPr bwMode="auto">
          <a:xfrm>
            <a:off x="288925" y="6284913"/>
            <a:ext cx="857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M. Josic, J. Mechlińska-Drewko, Z. Petrovic, G. Karwasz, Chem. Phys. Lett. (2003)</a:t>
            </a:r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471" name="Object 15"/>
          <p:cNvGraphicFramePr>
            <a:graphicFrameLocks noChangeAspect="1"/>
          </p:cNvGraphicFramePr>
          <p:nvPr/>
        </p:nvGraphicFramePr>
        <p:xfrm>
          <a:off x="0" y="1530350"/>
          <a:ext cx="4800600" cy="408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1" name="Graph" r:id="rId2" imgW="4311000" imgH="3672000" progId="Origin50.Graph">
                  <p:embed/>
                </p:oleObj>
              </mc:Choice>
              <mc:Fallback>
                <p:oleObj name="Graph" r:id="rId2" imgW="4311000" imgH="3672000" progId="Origin50.Graph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30350"/>
                        <a:ext cx="4800600" cy="408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2B2B2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3333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45791" dir="2021404" algn="ctr" rotWithShape="0">
                                <a:srgbClr val="9999FF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2" name="Object 16"/>
          <p:cNvGraphicFramePr>
            <a:graphicFrameLocks noChangeAspect="1"/>
          </p:cNvGraphicFramePr>
          <p:nvPr/>
        </p:nvGraphicFramePr>
        <p:xfrm>
          <a:off x="4724400" y="914400"/>
          <a:ext cx="3429000" cy="244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2" name="Graph" r:id="rId4" imgW="5034600" imgH="3596400" progId="Origin50.Graph">
                  <p:embed/>
                </p:oleObj>
              </mc:Choice>
              <mc:Fallback>
                <p:oleObj name="Graph" r:id="rId4" imgW="5034600" imgH="3596400" progId="Origin50.Graph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914400"/>
                        <a:ext cx="3429000" cy="244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2B2B2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3333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45791" dir="2021404" algn="ctr" rotWithShape="0">
                                <a:srgbClr val="9999FF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73" name="Object 17"/>
          <p:cNvGraphicFramePr>
            <a:graphicFrameLocks noChangeAspect="1"/>
          </p:cNvGraphicFramePr>
          <p:nvPr/>
        </p:nvGraphicFramePr>
        <p:xfrm>
          <a:off x="4724400" y="3505200"/>
          <a:ext cx="35814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3" name="Graph" r:id="rId6" imgW="4969800" imgH="3490200" progId="Origin50.Graph">
                  <p:embed/>
                </p:oleObj>
              </mc:Choice>
              <mc:Fallback>
                <p:oleObj name="Graph" r:id="rId6" imgW="4969800" imgH="3490200" progId="Origin50.Graph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505200"/>
                        <a:ext cx="35814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2B2B2">
                                <a:alpha val="50195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3333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45791" dir="2021404" algn="ctr" rotWithShape="0">
                                <a:srgbClr val="9999FF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7474" name="Text Box 6"/>
          <p:cNvSpPr txBox="1">
            <a:spLocks noChangeArrowheads="1"/>
          </p:cNvSpPr>
          <p:nvPr/>
        </p:nvSpPr>
        <p:spPr bwMode="auto">
          <a:xfrm>
            <a:off x="288925" y="6284913"/>
            <a:ext cx="8578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M. Josic, J. Mechlińska-Drewko, Z. Petrovic, G. Karwasz, Chem. Phys. Lett. (2003)</a:t>
            </a:r>
            <a:endParaRPr lang="en-US"/>
          </a:p>
        </p:txBody>
      </p:sp>
      <p:sp>
        <p:nvSpPr>
          <p:cNvPr id="147475" name="Title 1"/>
          <p:cNvSpPr>
            <a:spLocks/>
          </p:cNvSpPr>
          <p:nvPr/>
        </p:nvSpPr>
        <p:spPr bwMode="auto">
          <a:xfrm>
            <a:off x="0" y="-228600"/>
            <a:ext cx="8686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3600">
                <a:latin typeface="Calibri" pitchFamily="34" charset="0"/>
              </a:rPr>
              <a:t>Overlapping resonances: NO (swar</a:t>
            </a:r>
            <a:r>
              <a:rPr lang="pl-PL" sz="3200"/>
              <a:t>m analysis)</a:t>
            </a:r>
            <a:endParaRPr lang="en-US" sz="32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49400"/>
            <a:ext cx="6194425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42" name="Title 1"/>
          <p:cNvSpPr>
            <a:spLocks noGrp="1"/>
          </p:cNvSpPr>
          <p:nvPr>
            <p:ph type="ctrTitle" idx="4294967295"/>
          </p:nvPr>
        </p:nvSpPr>
        <p:spPr>
          <a:xfrm>
            <a:off x="762000" y="0"/>
            <a:ext cx="8686800" cy="1470025"/>
          </a:xfrm>
        </p:spPr>
        <p:txBody>
          <a:bodyPr/>
          <a:lstStyle/>
          <a:p>
            <a:pPr algn="l" eaLnBrk="1" hangingPunct="1"/>
            <a:r>
              <a:rPr lang="pl-PL" sz="3600">
                <a:latin typeface="Arial" charset="0"/>
              </a:rPr>
              <a:t>Theoretical progress - Kohn variational: </a:t>
            </a:r>
            <a:r>
              <a:rPr lang="pl-PL" sz="3200">
                <a:latin typeface="Arial" charset="0"/>
              </a:rPr>
              <a:t>dissociative attachment (C</a:t>
            </a:r>
            <a:r>
              <a:rPr lang="pl-PL" sz="3200" baseline="-25000">
                <a:latin typeface="Arial" charset="0"/>
              </a:rPr>
              <a:t>2</a:t>
            </a:r>
            <a:r>
              <a:rPr lang="pl-PL" sz="3200">
                <a:latin typeface="Arial" charset="0"/>
              </a:rPr>
              <a:t>H</a:t>
            </a:r>
            <a:r>
              <a:rPr lang="pl-PL" sz="3200" baseline="-25000">
                <a:latin typeface="Arial" charset="0"/>
              </a:rPr>
              <a:t>2</a:t>
            </a:r>
            <a:r>
              <a:rPr lang="pl-PL" sz="3200">
                <a:latin typeface="Arial" charset="0"/>
              </a:rPr>
              <a:t>)</a:t>
            </a:r>
            <a:endParaRPr lang="en-US" sz="320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659438"/>
            <a:ext cx="1301750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044" name="Rectangle 2"/>
          <p:cNvSpPr>
            <a:spLocks noChangeArrowheads="1"/>
          </p:cNvSpPr>
          <p:nvPr/>
        </p:nvSpPr>
        <p:spPr bwMode="auto">
          <a:xfrm>
            <a:off x="227013" y="6248400"/>
            <a:ext cx="559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Calibri" pitchFamily="34" charset="0"/>
              </a:rPr>
              <a:t>S. T. Chorou and A. E. Orel, Phys. Rev. A. </a:t>
            </a:r>
            <a:r>
              <a:rPr lang="pl-PL" b="1">
                <a:latin typeface="Calibri" pitchFamily="34" charset="0"/>
              </a:rPr>
              <a:t>77</a:t>
            </a:r>
            <a:r>
              <a:rPr lang="pl-PL">
                <a:latin typeface="Calibri" pitchFamily="34" charset="0"/>
              </a:rPr>
              <a:t> (2009) 042079</a:t>
            </a:r>
            <a:endParaRPr lang="fr-FR">
              <a:latin typeface="Calibri" pitchFamily="34" charset="0"/>
            </a:endParaRPr>
          </a:p>
        </p:txBody>
      </p:sp>
      <p:pic>
        <p:nvPicPr>
          <p:cNvPr id="21504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819400"/>
            <a:ext cx="3505200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654425"/>
            <a:ext cx="472440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066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0"/>
            <a:ext cx="8686800" cy="1470025"/>
          </a:xfrm>
        </p:spPr>
        <p:txBody>
          <a:bodyPr/>
          <a:lstStyle/>
          <a:p>
            <a:pPr algn="l" eaLnBrk="1" hangingPunct="1"/>
            <a:r>
              <a:rPr lang="pl-PL" sz="3600">
                <a:latin typeface="Arial" charset="0"/>
              </a:rPr>
              <a:t>Theoretical progress: </a:t>
            </a:r>
            <a:br>
              <a:rPr lang="pl-PL" sz="3600">
                <a:latin typeface="Arial" charset="0"/>
              </a:rPr>
            </a:br>
            <a:r>
              <a:rPr lang="pl-PL" sz="3200">
                <a:latin typeface="Arial" charset="0"/>
              </a:rPr>
              <a:t>dissociative recombination (N</a:t>
            </a:r>
            <a:r>
              <a:rPr lang="pl-PL" sz="3200" baseline="-25000">
                <a:latin typeface="Arial" charset="0"/>
              </a:rPr>
              <a:t>2</a:t>
            </a:r>
            <a:r>
              <a:rPr lang="pl-PL" sz="3200" baseline="30000">
                <a:latin typeface="Arial" charset="0"/>
              </a:rPr>
              <a:t>+</a:t>
            </a:r>
            <a:r>
              <a:rPr lang="pl-PL" sz="3200">
                <a:latin typeface="Arial" charset="0"/>
              </a:rPr>
              <a:t> + e</a:t>
            </a:r>
            <a:r>
              <a:rPr lang="pl-PL" sz="3200" baseline="30000">
                <a:latin typeface="Arial" charset="0"/>
              </a:rPr>
              <a:t>-</a:t>
            </a:r>
            <a:r>
              <a:rPr lang="pl-PL" sz="3200">
                <a:latin typeface="Arial" charset="0"/>
              </a:rPr>
              <a:t> </a:t>
            </a:r>
            <a:r>
              <a:rPr lang="pl-PL" sz="3200">
                <a:latin typeface="Arial" charset="0"/>
                <a:cs typeface="Arial" charset="0"/>
              </a:rPr>
              <a:t>→ N</a:t>
            </a:r>
            <a:r>
              <a:rPr lang="pl-PL" sz="3200" b="1" baseline="30000">
                <a:solidFill>
                  <a:srgbClr val="FF0000"/>
                </a:solidFill>
                <a:latin typeface="Arial" charset="0"/>
                <a:cs typeface="Arial" charset="0"/>
              </a:rPr>
              <a:t>*</a:t>
            </a:r>
            <a:r>
              <a:rPr lang="pl-PL" sz="3200" baseline="30000">
                <a:latin typeface="Arial" charset="0"/>
                <a:cs typeface="Arial" charset="0"/>
              </a:rPr>
              <a:t> </a:t>
            </a:r>
            <a:r>
              <a:rPr lang="pl-PL" sz="3200">
                <a:latin typeface="Arial" charset="0"/>
                <a:cs typeface="Arial" charset="0"/>
              </a:rPr>
              <a:t>+ N</a:t>
            </a:r>
            <a:r>
              <a:rPr lang="pl-PL" sz="3200" b="1" baseline="30000">
                <a:solidFill>
                  <a:schemeClr val="folHlink"/>
                </a:solidFill>
                <a:latin typeface="Arial" charset="0"/>
                <a:cs typeface="Arial" charset="0"/>
              </a:rPr>
              <a:t>*</a:t>
            </a:r>
            <a:r>
              <a:rPr lang="pl-PL" sz="3200" baseline="-25000">
                <a:latin typeface="Arial" charset="0"/>
              </a:rPr>
              <a:t> </a:t>
            </a:r>
            <a:r>
              <a:rPr lang="pl-PL" sz="3200">
                <a:latin typeface="Arial" charset="0"/>
              </a:rPr>
              <a:t>)</a:t>
            </a:r>
            <a:endParaRPr lang="en-US" sz="320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659438"/>
            <a:ext cx="1301750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6068" name="Rectangle 2"/>
          <p:cNvSpPr>
            <a:spLocks noChangeArrowheads="1"/>
          </p:cNvSpPr>
          <p:nvPr/>
        </p:nvSpPr>
        <p:spPr bwMode="auto">
          <a:xfrm>
            <a:off x="-26988" y="6248400"/>
            <a:ext cx="482917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Calibri" pitchFamily="34" charset="0"/>
              </a:rPr>
              <a:t>S. L. Guberman, J. Chem. Phys. 139 (2013) 124318</a:t>
            </a:r>
          </a:p>
          <a:p>
            <a:r>
              <a:rPr lang="pl-PL">
                <a:latin typeface="Calibri" pitchFamily="34" charset="0"/>
              </a:rPr>
              <a:t>also Tennyson and collaborators, PRA (2014)</a:t>
            </a:r>
            <a:endParaRPr lang="fr-FR">
              <a:latin typeface="Calibri" pitchFamily="34" charset="0"/>
            </a:endParaRPr>
          </a:p>
        </p:txBody>
      </p:sp>
      <p:pic>
        <p:nvPicPr>
          <p:cNvPr id="21606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06500"/>
            <a:ext cx="5395913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Title 1"/>
          <p:cNvSpPr>
            <a:spLocks noGrp="1"/>
          </p:cNvSpPr>
          <p:nvPr>
            <p:ph type="ctrTitle" idx="4294967295"/>
          </p:nvPr>
        </p:nvSpPr>
        <p:spPr>
          <a:xfrm>
            <a:off x="76200" y="-304800"/>
            <a:ext cx="9067800" cy="1470025"/>
          </a:xfrm>
        </p:spPr>
        <p:txBody>
          <a:bodyPr/>
          <a:lstStyle/>
          <a:p>
            <a:pPr eaLnBrk="1" hangingPunct="1"/>
            <a:r>
              <a:rPr lang="pl-PL" sz="3600" b="1">
                <a:latin typeface="Arial" charset="0"/>
              </a:rPr>
              <a:t>C</a:t>
            </a:r>
            <a:r>
              <a:rPr lang="pl-PL" sz="3600" b="1" baseline="-25000">
                <a:latin typeface="Arial" charset="0"/>
              </a:rPr>
              <a:t>2</a:t>
            </a:r>
            <a:r>
              <a:rPr lang="pl-PL" sz="3600" b="1" baseline="30000">
                <a:latin typeface="Arial" charset="0"/>
              </a:rPr>
              <a:t>-</a:t>
            </a:r>
            <a:r>
              <a:rPr lang="en-US" sz="3600" b="1"/>
              <a:t> </a:t>
            </a:r>
            <a:r>
              <a:rPr lang="en-US" sz="3600"/>
              <a:t>– electron</a:t>
            </a:r>
            <a:r>
              <a:rPr lang="pl-PL" sz="3600">
                <a:latin typeface="Arial" charset="0"/>
              </a:rPr>
              <a:t> </a:t>
            </a:r>
            <a:r>
              <a:rPr lang="pl-PL" sz="3200">
                <a:latin typeface="Arial" charset="0"/>
              </a:rPr>
              <a:t>detachment, electronic excitation</a:t>
            </a:r>
            <a:endParaRPr lang="en-US" sz="320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659438"/>
            <a:ext cx="1301750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7091" name="Rectangle 2"/>
          <p:cNvSpPr>
            <a:spLocks noChangeArrowheads="1"/>
          </p:cNvSpPr>
          <p:nvPr/>
        </p:nvSpPr>
        <p:spPr bwMode="auto">
          <a:xfrm>
            <a:off x="227013" y="6248400"/>
            <a:ext cx="4857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latin typeface="Calibri" pitchFamily="34" charset="0"/>
              </a:rPr>
              <a:t>Halnova, Gorkenfield, </a:t>
            </a:r>
            <a:r>
              <a:rPr lang="pt-BR">
                <a:latin typeface="Calibri" pitchFamily="34" charset="0"/>
              </a:rPr>
              <a:t>J Tennyson,  J</a:t>
            </a:r>
            <a:r>
              <a:rPr lang="pl-PL">
                <a:latin typeface="Calibri" pitchFamily="34" charset="0"/>
              </a:rPr>
              <a:t>PB</a:t>
            </a:r>
            <a:r>
              <a:rPr lang="pt-BR">
                <a:latin typeface="Calibri" pitchFamily="34" charset="0"/>
              </a:rPr>
              <a:t> </a:t>
            </a:r>
            <a:r>
              <a:rPr lang="pl-PL">
                <a:latin typeface="Calibri" pitchFamily="34" charset="0"/>
              </a:rPr>
              <a:t>41 (2008)</a:t>
            </a:r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UK Molecular R-matrix code: electronic, rotational</a:t>
            </a:r>
            <a:endParaRPr lang="en-US">
              <a:latin typeface="Calibri" pitchFamily="34" charset="0"/>
            </a:endParaRPr>
          </a:p>
        </p:txBody>
      </p:sp>
      <p:pic>
        <p:nvPicPr>
          <p:cNvPr id="21709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4267200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093" name="Text Box 7"/>
          <p:cNvSpPr txBox="1">
            <a:spLocks noChangeArrowheads="1"/>
          </p:cNvSpPr>
          <p:nvPr/>
        </p:nvSpPr>
        <p:spPr bwMode="auto">
          <a:xfrm>
            <a:off x="441325" y="4989513"/>
            <a:ext cx="347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solid line – with Born correction</a:t>
            </a:r>
          </a:p>
          <a:p>
            <a:r>
              <a:rPr lang="pl-PL"/>
              <a:t>broken – without Born correction</a:t>
            </a:r>
            <a:endParaRPr lang="en-US"/>
          </a:p>
        </p:txBody>
      </p:sp>
      <p:pic>
        <p:nvPicPr>
          <p:cNvPr id="21709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82738"/>
            <a:ext cx="42132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 idx="4294967295"/>
          </p:nvPr>
        </p:nvSpPr>
        <p:spPr>
          <a:xfrm>
            <a:off x="-114300" y="-228600"/>
            <a:ext cx="9220200" cy="1470025"/>
          </a:xfrm>
        </p:spPr>
        <p:txBody>
          <a:bodyPr/>
          <a:lstStyle/>
          <a:p>
            <a:pPr eaLnBrk="1" hangingPunct="1"/>
            <a:r>
              <a:rPr lang="pl-PL" sz="3600">
                <a:latin typeface="Arial" charset="0"/>
              </a:rPr>
              <a:t>Carbon sputtering by CH</a:t>
            </a:r>
            <a:r>
              <a:rPr lang="pl-PL" sz="3600" baseline="-25000">
                <a:latin typeface="Arial" charset="0"/>
              </a:rPr>
              <a:t>4</a:t>
            </a:r>
            <a:r>
              <a:rPr lang="pl-PL" sz="3600">
                <a:latin typeface="Arial" charset="0"/>
              </a:rPr>
              <a:t> and C</a:t>
            </a:r>
            <a:r>
              <a:rPr lang="pl-PL" sz="3600" baseline="-25000">
                <a:latin typeface="Arial" charset="0"/>
              </a:rPr>
              <a:t>2</a:t>
            </a:r>
            <a:r>
              <a:rPr lang="pl-PL" sz="3600">
                <a:latin typeface="Arial" charset="0"/>
              </a:rPr>
              <a:t>H</a:t>
            </a:r>
            <a:r>
              <a:rPr lang="pl-PL" sz="3600" baseline="-25000">
                <a:latin typeface="Arial" charset="0"/>
              </a:rPr>
              <a:t>y </a:t>
            </a:r>
            <a:r>
              <a:rPr lang="pl-PL" sz="3600">
                <a:latin typeface="Arial" charset="0"/>
              </a:rPr>
              <a:t>ions</a:t>
            </a:r>
            <a:r>
              <a:rPr lang="pl-PL" sz="3600" baseline="-25000">
                <a:latin typeface="Arial" charset="0"/>
              </a:rPr>
              <a:t> </a:t>
            </a:r>
            <a:endParaRPr lang="en-US" sz="3600">
              <a:latin typeface="Arial" charset="0"/>
            </a:endParaRPr>
          </a:p>
        </p:txBody>
      </p:sp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609600" y="5473700"/>
            <a:ext cx="1301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659438"/>
            <a:ext cx="1301750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0" y="6491288"/>
            <a:ext cx="466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Nakano et al. Nucl.Fusion </a:t>
            </a:r>
            <a:r>
              <a:rPr lang="pl-PL" b="1"/>
              <a:t>54</a:t>
            </a:r>
            <a:r>
              <a:rPr lang="pl-PL"/>
              <a:t> (2014) 043004</a:t>
            </a:r>
            <a:endParaRPr lang="en-US"/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00200"/>
            <a:ext cx="522922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724400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2175" y="3733800"/>
            <a:ext cx="4441825" cy="286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3200" y="990600"/>
            <a:ext cx="35814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Title 1"/>
          <p:cNvSpPr>
            <a:spLocks noGrp="1"/>
          </p:cNvSpPr>
          <p:nvPr>
            <p:ph type="ctrTitle"/>
          </p:nvPr>
        </p:nvSpPr>
        <p:spPr>
          <a:xfrm>
            <a:off x="33338" y="-304800"/>
            <a:ext cx="8686800" cy="1470025"/>
          </a:xfrm>
        </p:spPr>
        <p:txBody>
          <a:bodyPr/>
          <a:lstStyle/>
          <a:p>
            <a:pPr eaLnBrk="1" hangingPunct="1"/>
            <a:r>
              <a:rPr lang="en-US" sz="3600" b="1"/>
              <a:t>BeH</a:t>
            </a:r>
            <a:r>
              <a:rPr lang="en-US" sz="3600" b="1" baseline="30000"/>
              <a:t>+</a:t>
            </a:r>
            <a:r>
              <a:rPr lang="en-US" sz="3600" b="1"/>
              <a:t> </a:t>
            </a:r>
            <a:r>
              <a:rPr lang="en-US" sz="3600"/>
              <a:t>– electronic and rotational</a:t>
            </a:r>
            <a:r>
              <a:rPr lang="pl-PL" sz="3600"/>
              <a:t> excitation</a:t>
            </a:r>
            <a:endParaRPr lang="en-US" sz="3600"/>
          </a:p>
        </p:txBody>
      </p:sp>
      <p:sp>
        <p:nvSpPr>
          <p:cNvPr id="218114" name="TextBox 3"/>
          <p:cNvSpPr txBox="1">
            <a:spLocks noChangeArrowheads="1"/>
          </p:cNvSpPr>
          <p:nvPr/>
        </p:nvSpPr>
        <p:spPr bwMode="auto">
          <a:xfrm>
            <a:off x="609600" y="5473700"/>
            <a:ext cx="1301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659438"/>
            <a:ext cx="1301750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8116" name="Rectangle 2"/>
          <p:cNvSpPr>
            <a:spLocks noChangeArrowheads="1"/>
          </p:cNvSpPr>
          <p:nvPr/>
        </p:nvSpPr>
        <p:spPr bwMode="auto">
          <a:xfrm>
            <a:off x="227013" y="6248400"/>
            <a:ext cx="553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Calibri" pitchFamily="34" charset="0"/>
              </a:rPr>
              <a:t>K Chakrabarti and J Tennyson, Eur. Phys. J. D 66 (2012) 31</a:t>
            </a:r>
            <a:endParaRPr lang="fr-FR">
              <a:latin typeface="Calibri" pitchFamily="34" charset="0"/>
            </a:endParaRPr>
          </a:p>
          <a:p>
            <a:r>
              <a:rPr lang="fr-FR">
                <a:latin typeface="Calibri" pitchFamily="34" charset="0"/>
              </a:rPr>
              <a:t>UK Molecular R-matrix code: electronic, rotational</a:t>
            </a:r>
            <a:endParaRPr lang="en-US">
              <a:latin typeface="Calibri" pitchFamily="34" charset="0"/>
            </a:endParaRPr>
          </a:p>
        </p:txBody>
      </p:sp>
      <p:pic>
        <p:nvPicPr>
          <p:cNvPr id="21811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346200"/>
            <a:ext cx="2860675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6438" y="3340100"/>
            <a:ext cx="4754562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1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685800"/>
            <a:ext cx="47244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Title 1"/>
          <p:cNvSpPr>
            <a:spLocks noGrp="1"/>
          </p:cNvSpPr>
          <p:nvPr>
            <p:ph type="ctrTitle"/>
          </p:nvPr>
        </p:nvSpPr>
        <p:spPr>
          <a:xfrm>
            <a:off x="-304800" y="-377825"/>
            <a:ext cx="8686800" cy="1470025"/>
          </a:xfrm>
        </p:spPr>
        <p:txBody>
          <a:bodyPr/>
          <a:lstStyle/>
          <a:p>
            <a:pPr eaLnBrk="1" hangingPunct="1"/>
            <a:r>
              <a:rPr lang="en-US" sz="3600" b="1"/>
              <a:t>BeH</a:t>
            </a:r>
            <a:r>
              <a:rPr lang="en-US" sz="3600" b="1" baseline="30000"/>
              <a:t>+ </a:t>
            </a:r>
            <a:r>
              <a:rPr lang="en-US" sz="3600" baseline="30000"/>
              <a:t> </a:t>
            </a:r>
            <a:r>
              <a:rPr lang="en-US" sz="3600"/>
              <a:t>dissociative recombination</a:t>
            </a:r>
          </a:p>
        </p:txBody>
      </p:sp>
      <p:sp>
        <p:nvSpPr>
          <p:cNvPr id="219138" name="TextBox 3"/>
          <p:cNvSpPr txBox="1">
            <a:spLocks noChangeArrowheads="1"/>
          </p:cNvSpPr>
          <p:nvPr/>
        </p:nvSpPr>
        <p:spPr bwMode="auto">
          <a:xfrm>
            <a:off x="609600" y="5473700"/>
            <a:ext cx="1301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659438"/>
            <a:ext cx="1301750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91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895350"/>
            <a:ext cx="275590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41" name="Rectangle 13"/>
          <p:cNvSpPr>
            <a:spLocks noChangeArrowheads="1"/>
          </p:cNvSpPr>
          <p:nvPr/>
        </p:nvSpPr>
        <p:spPr bwMode="auto">
          <a:xfrm>
            <a:off x="1712913" y="990600"/>
            <a:ext cx="1192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alibri" pitchFamily="34" charset="0"/>
              </a:rPr>
              <a:t>X</a:t>
            </a:r>
            <a:r>
              <a:rPr lang="en-US" sz="2800">
                <a:latin typeface="Calibri" pitchFamily="34" charset="0"/>
              </a:rPr>
              <a:t> </a:t>
            </a:r>
            <a:r>
              <a:rPr lang="en-US" sz="2800" baseline="30000">
                <a:latin typeface="Calibri" pitchFamily="34" charset="0"/>
              </a:rPr>
              <a:t>2 </a:t>
            </a:r>
            <a:r>
              <a:rPr lang="el-GR" sz="2800">
                <a:latin typeface="Calibri" pitchFamily="34" charset="0"/>
              </a:rPr>
              <a:t>Σ</a:t>
            </a:r>
            <a:r>
              <a:rPr lang="en-US" sz="2800" baseline="30000">
                <a:latin typeface="Calibri" pitchFamily="34" charset="0"/>
              </a:rPr>
              <a:t> +</a:t>
            </a:r>
            <a:r>
              <a:rPr lang="en-US" sz="2800">
                <a:latin typeface="Calibri" pitchFamily="34" charset="0"/>
              </a:rPr>
              <a:t> </a:t>
            </a:r>
            <a:endParaRPr lang="en-US" i="1">
              <a:latin typeface="Calibri" pitchFamily="34" charset="0"/>
            </a:endParaRPr>
          </a:p>
        </p:txBody>
      </p:sp>
      <p:sp>
        <p:nvSpPr>
          <p:cNvPr id="219142" name="Rectangle 14"/>
          <p:cNvSpPr>
            <a:spLocks noChangeArrowheads="1"/>
          </p:cNvSpPr>
          <p:nvPr/>
        </p:nvSpPr>
        <p:spPr bwMode="auto">
          <a:xfrm>
            <a:off x="0" y="6124575"/>
            <a:ext cx="3425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latin typeface="Calibri" pitchFamily="34" charset="0"/>
              </a:rPr>
              <a:t>Roos,..Orel, </a:t>
            </a:r>
            <a:r>
              <a:rPr lang="fr-FR">
                <a:latin typeface="Calibri" pitchFamily="34" charset="0"/>
              </a:rPr>
              <a:t>PRA 80 (2009) 012501</a:t>
            </a:r>
          </a:p>
          <a:p>
            <a:r>
              <a:rPr lang="fr-FR">
                <a:latin typeface="Calibri" pitchFamily="34" charset="0"/>
              </a:rPr>
              <a:t>Variational  Kohn method</a:t>
            </a:r>
            <a:endParaRPr lang="en-US">
              <a:latin typeface="Calibri" pitchFamily="34" charset="0"/>
            </a:endParaRPr>
          </a:p>
        </p:txBody>
      </p:sp>
      <p:pic>
        <p:nvPicPr>
          <p:cNvPr id="2191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963" y="2636838"/>
            <a:ext cx="27622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5063" y="4724400"/>
            <a:ext cx="4021137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45" name="TextBox 8"/>
          <p:cNvSpPr txBox="1">
            <a:spLocks noChangeArrowheads="1"/>
          </p:cNvSpPr>
          <p:nvPr/>
        </p:nvSpPr>
        <p:spPr bwMode="auto">
          <a:xfrm>
            <a:off x="7696200" y="6124575"/>
            <a:ext cx="590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Calibri" pitchFamily="34" charset="0"/>
              </a:rPr>
              <a:t>σ</a:t>
            </a:r>
            <a:r>
              <a:rPr lang="en-US">
                <a:latin typeface="Calibri" pitchFamily="34" charset="0"/>
              </a:rPr>
              <a:t>/E</a:t>
            </a:r>
            <a:r>
              <a:rPr lang="en-US" baseline="30000">
                <a:latin typeface="Calibri" pitchFamily="34" charset="0"/>
              </a:rPr>
              <a:t>b</a:t>
            </a:r>
            <a:endParaRPr lang="en-US">
              <a:latin typeface="Calibri" pitchFamily="34" charset="0"/>
            </a:endParaRPr>
          </a:p>
        </p:txBody>
      </p:sp>
      <p:pic>
        <p:nvPicPr>
          <p:cNvPr id="21914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600" y="895350"/>
            <a:ext cx="4503738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9088" y="3408363"/>
            <a:ext cx="277177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48" name="Rectangle 21"/>
          <p:cNvSpPr>
            <a:spLocks noChangeArrowheads="1"/>
          </p:cNvSpPr>
          <p:nvPr/>
        </p:nvSpPr>
        <p:spPr bwMode="auto">
          <a:xfrm>
            <a:off x="1898650" y="4200525"/>
            <a:ext cx="1192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i="1">
                <a:latin typeface="Calibri" pitchFamily="34" charset="0"/>
              </a:rPr>
              <a:t>X</a:t>
            </a:r>
            <a:r>
              <a:rPr lang="en-US" sz="2800">
                <a:latin typeface="Calibri" pitchFamily="34" charset="0"/>
              </a:rPr>
              <a:t> </a:t>
            </a:r>
            <a:r>
              <a:rPr lang="en-US" sz="2800" baseline="30000">
                <a:latin typeface="Calibri" pitchFamily="34" charset="0"/>
              </a:rPr>
              <a:t>2 </a:t>
            </a:r>
            <a:r>
              <a:rPr lang="el-GR" sz="2800">
                <a:latin typeface="Calibri" pitchFamily="34" charset="0"/>
              </a:rPr>
              <a:t>Σ</a:t>
            </a:r>
            <a:r>
              <a:rPr lang="en-US" sz="2800" baseline="30000">
                <a:latin typeface="Calibri" pitchFamily="34" charset="0"/>
              </a:rPr>
              <a:t> +</a:t>
            </a:r>
            <a:r>
              <a:rPr lang="en-US" sz="2800">
                <a:latin typeface="Calibri" pitchFamily="34" charset="0"/>
              </a:rPr>
              <a:t> </a:t>
            </a:r>
            <a:endParaRPr lang="en-US" i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Title 1"/>
          <p:cNvSpPr>
            <a:spLocks noGrp="1"/>
          </p:cNvSpPr>
          <p:nvPr>
            <p:ph type="ctrTitle"/>
          </p:nvPr>
        </p:nvSpPr>
        <p:spPr>
          <a:xfrm>
            <a:off x="33338" y="-304800"/>
            <a:ext cx="8686800" cy="1470025"/>
          </a:xfrm>
        </p:spPr>
        <p:txBody>
          <a:bodyPr/>
          <a:lstStyle/>
          <a:p>
            <a:pPr eaLnBrk="1" hangingPunct="1"/>
            <a:r>
              <a:rPr lang="en-US" sz="3600" b="1"/>
              <a:t>BeH</a:t>
            </a:r>
            <a:r>
              <a:rPr lang="en-US" sz="3600" b="1" baseline="30000"/>
              <a:t>+</a:t>
            </a:r>
            <a:r>
              <a:rPr lang="en-US" sz="3600" b="1"/>
              <a:t> </a:t>
            </a:r>
            <a:r>
              <a:rPr lang="en-US" sz="3600"/>
              <a:t>– electronic and vibrational excitation</a:t>
            </a:r>
          </a:p>
        </p:txBody>
      </p:sp>
      <p:sp>
        <p:nvSpPr>
          <p:cNvPr id="220162" name="TextBox 3"/>
          <p:cNvSpPr txBox="1">
            <a:spLocks noChangeArrowheads="1"/>
          </p:cNvSpPr>
          <p:nvPr/>
        </p:nvSpPr>
        <p:spPr bwMode="auto">
          <a:xfrm>
            <a:off x="609600" y="5473700"/>
            <a:ext cx="1301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659438"/>
            <a:ext cx="1301750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0164" name="Rectangle 2"/>
          <p:cNvSpPr>
            <a:spLocks noChangeArrowheads="1"/>
          </p:cNvSpPr>
          <p:nvPr/>
        </p:nvSpPr>
        <p:spPr bwMode="auto">
          <a:xfrm>
            <a:off x="227013" y="6248400"/>
            <a:ext cx="7573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latin typeface="Calibri" pitchFamily="34" charset="0"/>
              </a:rPr>
              <a:t>R Celiberto, R K Janev, D Reiter</a:t>
            </a:r>
            <a:r>
              <a:rPr lang="pt-BR">
                <a:latin typeface="Calibri" pitchFamily="34" charset="0"/>
              </a:rPr>
              <a:t>, </a:t>
            </a:r>
            <a:r>
              <a:rPr lang="fr-FR">
                <a:latin typeface="Calibri" pitchFamily="34" charset="0"/>
              </a:rPr>
              <a:t>Plasma Phys. Control. Fusion </a:t>
            </a:r>
            <a:r>
              <a:rPr lang="fr-FR" b="1">
                <a:latin typeface="Calibri" pitchFamily="34" charset="0"/>
              </a:rPr>
              <a:t>54 </a:t>
            </a:r>
            <a:r>
              <a:rPr lang="fr-FR">
                <a:latin typeface="Calibri" pitchFamily="34" charset="0"/>
              </a:rPr>
              <a:t>(2012) 035012</a:t>
            </a:r>
          </a:p>
          <a:p>
            <a:r>
              <a:rPr lang="fr-FR">
                <a:latin typeface="Calibri" pitchFamily="34" charset="0"/>
              </a:rPr>
              <a:t>Coulomb-Born approximation: cross sections, excitation rates T=0.1-10,000 eV)</a:t>
            </a:r>
            <a:endParaRPr lang="en-US">
              <a:latin typeface="Calibri" pitchFamily="34" charset="0"/>
            </a:endParaRPr>
          </a:p>
        </p:txBody>
      </p:sp>
      <p:pic>
        <p:nvPicPr>
          <p:cNvPr id="2201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62000"/>
            <a:ext cx="5819775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016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378200"/>
            <a:ext cx="563880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Title 1"/>
          <p:cNvSpPr>
            <a:spLocks noGrp="1"/>
          </p:cNvSpPr>
          <p:nvPr>
            <p:ph type="ctrTitle"/>
          </p:nvPr>
        </p:nvSpPr>
        <p:spPr>
          <a:xfrm>
            <a:off x="88900" y="-339725"/>
            <a:ext cx="8686800" cy="1470025"/>
          </a:xfrm>
        </p:spPr>
        <p:txBody>
          <a:bodyPr/>
          <a:lstStyle/>
          <a:p>
            <a:pPr eaLnBrk="1" hangingPunct="1"/>
            <a:r>
              <a:rPr lang="en-US" sz="3600" b="1"/>
              <a:t>BeH</a:t>
            </a:r>
            <a:r>
              <a:rPr lang="en-US" sz="3600"/>
              <a:t>: electronic and vibrational excitation</a:t>
            </a:r>
          </a:p>
        </p:txBody>
      </p:sp>
      <p:sp>
        <p:nvSpPr>
          <p:cNvPr id="221186" name="TextBox 3"/>
          <p:cNvSpPr txBox="1">
            <a:spLocks noChangeArrowheads="1"/>
          </p:cNvSpPr>
          <p:nvPr/>
        </p:nvSpPr>
        <p:spPr bwMode="auto">
          <a:xfrm>
            <a:off x="609600" y="5473700"/>
            <a:ext cx="1301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659438"/>
            <a:ext cx="1301750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1188" name="Rectangle 2"/>
          <p:cNvSpPr>
            <a:spLocks noChangeArrowheads="1"/>
          </p:cNvSpPr>
          <p:nvPr/>
        </p:nvSpPr>
        <p:spPr bwMode="auto">
          <a:xfrm>
            <a:off x="227013" y="6248400"/>
            <a:ext cx="80930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latin typeface="Calibri" pitchFamily="34" charset="0"/>
              </a:rPr>
              <a:t>R Celiberto, K L Baluja</a:t>
            </a:r>
            <a:r>
              <a:rPr lang="pt-BR">
                <a:latin typeface="Calibri" pitchFamily="34" charset="0"/>
              </a:rPr>
              <a:t> </a:t>
            </a:r>
            <a:r>
              <a:rPr lang="pt-BR" b="1">
                <a:latin typeface="Calibri" pitchFamily="34" charset="0"/>
              </a:rPr>
              <a:t>and R K Janev, </a:t>
            </a:r>
            <a:r>
              <a:rPr lang="fr-FR">
                <a:latin typeface="Calibri" pitchFamily="34" charset="0"/>
              </a:rPr>
              <a:t>Plasma Sources Sci. Technol. </a:t>
            </a:r>
            <a:r>
              <a:rPr lang="fr-FR" b="1">
                <a:latin typeface="Calibri" pitchFamily="34" charset="0"/>
              </a:rPr>
              <a:t>22 </a:t>
            </a:r>
            <a:r>
              <a:rPr lang="fr-FR">
                <a:latin typeface="Calibri" pitchFamily="34" charset="0"/>
              </a:rPr>
              <a:t>(2013) 015008</a:t>
            </a:r>
          </a:p>
          <a:p>
            <a:r>
              <a:rPr lang="fr-FR" b="1">
                <a:solidFill>
                  <a:srgbClr val="FF0000"/>
                </a:solidFill>
                <a:latin typeface="Calibri" pitchFamily="34" charset="0"/>
              </a:rPr>
              <a:t>Mott-Massey Schr. eq. </a:t>
            </a:r>
            <a:endParaRPr lang="en-US" b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211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09650"/>
            <a:ext cx="361950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9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740150"/>
            <a:ext cx="342900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9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6300" y="1343025"/>
            <a:ext cx="30861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92" name="Rectangle 6"/>
          <p:cNvSpPr>
            <a:spLocks noChangeArrowheads="1"/>
          </p:cNvSpPr>
          <p:nvPr/>
        </p:nvSpPr>
        <p:spPr bwMode="auto">
          <a:xfrm>
            <a:off x="4381500" y="836613"/>
            <a:ext cx="3238500" cy="466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latin typeface="Calibri" pitchFamily="34" charset="0"/>
              </a:rPr>
              <a:t>X</a:t>
            </a:r>
            <a:r>
              <a:rPr lang="en-US" sz="2400">
                <a:latin typeface="Calibri" pitchFamily="34" charset="0"/>
              </a:rPr>
              <a:t> </a:t>
            </a:r>
            <a:r>
              <a:rPr lang="en-US" sz="2400" baseline="30000">
                <a:latin typeface="Calibri" pitchFamily="34" charset="0"/>
              </a:rPr>
              <a:t>2 </a:t>
            </a:r>
            <a:r>
              <a:rPr lang="el-GR" sz="2400">
                <a:latin typeface="Calibri" pitchFamily="34" charset="0"/>
              </a:rPr>
              <a:t>Σ</a:t>
            </a:r>
            <a:r>
              <a:rPr lang="en-US" sz="2400" baseline="30000">
                <a:latin typeface="Calibri" pitchFamily="34" charset="0"/>
              </a:rPr>
              <a:t> +</a:t>
            </a:r>
            <a:r>
              <a:rPr lang="en-US" sz="2400">
                <a:latin typeface="Calibri" pitchFamily="34" charset="0"/>
              </a:rPr>
              <a:t> (v=0) → </a:t>
            </a:r>
            <a:r>
              <a:rPr lang="en-US" sz="2400" i="1">
                <a:latin typeface="Calibri" pitchFamily="34" charset="0"/>
              </a:rPr>
              <a:t>A</a:t>
            </a:r>
            <a:r>
              <a:rPr lang="en-US" sz="2400">
                <a:latin typeface="Calibri" pitchFamily="34" charset="0"/>
              </a:rPr>
              <a:t> </a:t>
            </a:r>
            <a:r>
              <a:rPr lang="en-US" sz="2400" baseline="30000">
                <a:latin typeface="Calibri" pitchFamily="34" charset="0"/>
              </a:rPr>
              <a:t>2</a:t>
            </a:r>
            <a:r>
              <a:rPr lang="az-Cyrl-AZ" sz="2400">
                <a:latin typeface="Calibri" pitchFamily="34" charset="0"/>
              </a:rPr>
              <a:t>П</a:t>
            </a:r>
            <a:r>
              <a:rPr lang="en-US" sz="2400">
                <a:latin typeface="Calibri" pitchFamily="34" charset="0"/>
              </a:rPr>
              <a:t> (v’)</a:t>
            </a:r>
            <a:endParaRPr lang="en-US" sz="2400" i="1">
              <a:latin typeface="Calibri" pitchFamily="34" charset="0"/>
            </a:endParaRPr>
          </a:p>
        </p:txBody>
      </p:sp>
      <p:pic>
        <p:nvPicPr>
          <p:cNvPr id="22119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9163" y="3721100"/>
            <a:ext cx="29718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94" name="Rectangle 14"/>
          <p:cNvSpPr>
            <a:spLocks noChangeArrowheads="1"/>
          </p:cNvSpPr>
          <p:nvPr/>
        </p:nvSpPr>
        <p:spPr bwMode="auto">
          <a:xfrm>
            <a:off x="6096000" y="1600200"/>
            <a:ext cx="1525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Cross section </a:t>
            </a:r>
            <a:endParaRPr lang="en-US">
              <a:latin typeface="Calibri" pitchFamily="34" charset="0"/>
            </a:endParaRPr>
          </a:p>
        </p:txBody>
      </p:sp>
      <p:sp>
        <p:nvSpPr>
          <p:cNvPr id="221195" name="Rectangle 16"/>
          <p:cNvSpPr>
            <a:spLocks noChangeArrowheads="1"/>
          </p:cNvSpPr>
          <p:nvPr/>
        </p:nvSpPr>
        <p:spPr bwMode="auto">
          <a:xfrm>
            <a:off x="5803900" y="4960938"/>
            <a:ext cx="1785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Calibri" pitchFamily="34" charset="0"/>
              </a:rPr>
              <a:t>Rate coefficients 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Title 1"/>
          <p:cNvSpPr>
            <a:spLocks noGrp="1"/>
          </p:cNvSpPr>
          <p:nvPr>
            <p:ph type="title"/>
          </p:nvPr>
        </p:nvSpPr>
        <p:spPr>
          <a:xfrm>
            <a:off x="-428625" y="111125"/>
            <a:ext cx="8229600" cy="1143000"/>
          </a:xfrm>
        </p:spPr>
        <p:txBody>
          <a:bodyPr/>
          <a:lstStyle/>
          <a:p>
            <a:pPr eaLnBrk="1" hangingPunct="1"/>
            <a:r>
              <a:rPr lang="pl-PL" sz="3600">
                <a:latin typeface="Arial" charset="0"/>
              </a:rPr>
              <a:t>Metals: Hg, Au, Ru</a:t>
            </a:r>
          </a:p>
        </p:txBody>
      </p:sp>
      <p:sp>
        <p:nvSpPr>
          <p:cNvPr id="222210" name="Rectangle 2"/>
          <p:cNvSpPr>
            <a:spLocks noChangeArrowheads="1"/>
          </p:cNvSpPr>
          <p:nvPr/>
        </p:nvSpPr>
        <p:spPr bwMode="auto">
          <a:xfrm>
            <a:off x="457200" y="5334000"/>
            <a:ext cx="3657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pl-PL" sz="1600">
                <a:latin typeface="Calibri" pitchFamily="34" charset="0"/>
              </a:rPr>
              <a:t>K. Jost and B. Ohnemus, </a:t>
            </a:r>
          </a:p>
          <a:p>
            <a:pPr marL="342900" indent="-342900"/>
            <a:r>
              <a:rPr lang="pl-PL" sz="1600">
                <a:latin typeface="Calibri" pitchFamily="34" charset="0"/>
              </a:rPr>
              <a:t>Phys. Rev. A </a:t>
            </a:r>
            <a:r>
              <a:rPr lang="pl-PL" sz="1600" b="1">
                <a:latin typeface="Calibri" pitchFamily="34" charset="0"/>
              </a:rPr>
              <a:t>19</a:t>
            </a:r>
            <a:r>
              <a:rPr lang="pl-PL" sz="1600">
                <a:latin typeface="Calibri" pitchFamily="34" charset="0"/>
              </a:rPr>
              <a:t> (1979) 641</a:t>
            </a:r>
          </a:p>
        </p:txBody>
      </p:sp>
      <p:pic>
        <p:nvPicPr>
          <p:cNvPr id="22221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8" y="1447800"/>
            <a:ext cx="5867401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212" name="Title 1"/>
          <p:cNvSpPr>
            <a:spLocks/>
          </p:cNvSpPr>
          <p:nvPr/>
        </p:nvSpPr>
        <p:spPr bwMode="auto">
          <a:xfrm>
            <a:off x="5067300" y="323850"/>
            <a:ext cx="563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2000"/>
              <a:t>Au, Y, Ru, Ag</a:t>
            </a:r>
          </a:p>
        </p:txBody>
      </p:sp>
      <p:sp>
        <p:nvSpPr>
          <p:cNvPr id="222213" name="Title 1"/>
          <p:cNvSpPr>
            <a:spLocks/>
          </p:cNvSpPr>
          <p:nvPr/>
        </p:nvSpPr>
        <p:spPr bwMode="auto">
          <a:xfrm>
            <a:off x="-457200" y="1600200"/>
            <a:ext cx="563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l-PL" sz="2000"/>
              <a:t>Hg</a:t>
            </a:r>
          </a:p>
        </p:txBody>
      </p:sp>
      <p:pic>
        <p:nvPicPr>
          <p:cNvPr id="2222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9425" y="485775"/>
            <a:ext cx="35147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215" name="Rectangle 2"/>
          <p:cNvSpPr>
            <a:spLocks noChangeArrowheads="1"/>
          </p:cNvSpPr>
          <p:nvPr/>
        </p:nvSpPr>
        <p:spPr bwMode="auto">
          <a:xfrm>
            <a:off x="5715000" y="4800600"/>
            <a:ext cx="3657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pl-PL" sz="1600">
                <a:latin typeface="Calibri" pitchFamily="34" charset="0"/>
              </a:rPr>
              <a:t>A. Z. Msezane, Z. Felfli, D Sokolovski</a:t>
            </a:r>
          </a:p>
          <a:p>
            <a:pPr marL="342900" indent="-342900"/>
            <a:r>
              <a:rPr lang="pl-PL" sz="1600">
                <a:latin typeface="Calibri" pitchFamily="34" charset="0"/>
              </a:rPr>
              <a:t>J. Phys.: Conf Series, </a:t>
            </a:r>
            <a:r>
              <a:rPr lang="pl-PL" sz="1600" b="1">
                <a:latin typeface="Calibri" pitchFamily="34" charset="0"/>
              </a:rPr>
              <a:t>388</a:t>
            </a:r>
            <a:r>
              <a:rPr lang="pl-PL" sz="1600">
                <a:latin typeface="Calibri" pitchFamily="34" charset="0"/>
              </a:rPr>
              <a:t> (2012) 042002</a:t>
            </a:r>
          </a:p>
          <a:p>
            <a:pPr marL="342900" indent="-342900"/>
            <a:r>
              <a:rPr lang="pl-PL" sz="1600">
                <a:latin typeface="Calibri" pitchFamily="34" charset="0"/>
              </a:rPr>
              <a:t>Thomas-Fermi potential</a:t>
            </a:r>
            <a:endParaRPr lang="en-US" sz="16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Title 1"/>
          <p:cNvSpPr>
            <a:spLocks noGrp="1"/>
          </p:cNvSpPr>
          <p:nvPr>
            <p:ph type="ctrTitle" idx="4294967295"/>
          </p:nvPr>
        </p:nvSpPr>
        <p:spPr>
          <a:xfrm>
            <a:off x="304800" y="-228600"/>
            <a:ext cx="8686800" cy="1470025"/>
          </a:xfrm>
        </p:spPr>
        <p:txBody>
          <a:bodyPr/>
          <a:lstStyle/>
          <a:p>
            <a:pPr eaLnBrk="1" hangingPunct="1"/>
            <a:r>
              <a:rPr lang="pl-PL" sz="3600"/>
              <a:t>M</a:t>
            </a:r>
            <a:r>
              <a:rPr lang="en-US" sz="3600"/>
              <a:t>etal molecules (B</a:t>
            </a:r>
            <a:r>
              <a:rPr lang="en-US" sz="3600" baseline="-25000"/>
              <a:t>2</a:t>
            </a:r>
            <a:r>
              <a:rPr lang="en-US" sz="3600"/>
              <a:t>): </a:t>
            </a:r>
            <a:r>
              <a:rPr lang="pl-PL" sz="3600"/>
              <a:t>electronic excitation</a:t>
            </a:r>
            <a:r>
              <a:rPr lang="pl-PL"/>
              <a:t> </a:t>
            </a:r>
            <a:endParaRPr lang="en-US"/>
          </a:p>
        </p:txBody>
      </p:sp>
      <p:sp>
        <p:nvSpPr>
          <p:cNvPr id="223234" name="TextBox 3"/>
          <p:cNvSpPr txBox="1">
            <a:spLocks noChangeArrowheads="1"/>
          </p:cNvSpPr>
          <p:nvPr/>
        </p:nvSpPr>
        <p:spPr bwMode="auto">
          <a:xfrm>
            <a:off x="609600" y="5473700"/>
            <a:ext cx="1301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659438"/>
            <a:ext cx="1301750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2323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3681413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3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3900" y="1057275"/>
            <a:ext cx="37719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762375"/>
            <a:ext cx="3649663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3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10100" y="3784600"/>
            <a:ext cx="3573463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40" name="Text Box 11"/>
          <p:cNvSpPr txBox="1">
            <a:spLocks noChangeArrowheads="1"/>
          </p:cNvSpPr>
          <p:nvPr/>
        </p:nvSpPr>
        <p:spPr bwMode="auto">
          <a:xfrm>
            <a:off x="152400" y="6389688"/>
            <a:ext cx="752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J. S. Rajvanshi &amp; K. L. Baluja, Phys. Rev. A 86 (2012) 032794:  R-Matrix</a:t>
            </a:r>
            <a:endParaRPr lang="en-US"/>
          </a:p>
        </p:txBody>
      </p: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Title 1"/>
          <p:cNvSpPr>
            <a:spLocks/>
          </p:cNvSpPr>
          <p:nvPr/>
        </p:nvSpPr>
        <p:spPr bwMode="auto">
          <a:xfrm>
            <a:off x="457200" y="0"/>
            <a:ext cx="8686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3600" b="1"/>
              <a:t>Conclusions</a:t>
            </a:r>
            <a:r>
              <a:rPr lang="en-US" sz="3600" b="1"/>
              <a:t>  – state of art</a:t>
            </a:r>
            <a:r>
              <a:rPr lang="pl-PL" sz="3600"/>
              <a:t>  </a:t>
            </a:r>
          </a:p>
        </p:txBody>
      </p:sp>
      <p:sp>
        <p:nvSpPr>
          <p:cNvPr id="224258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8170863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800">
                <a:solidFill>
                  <a:schemeClr val="hlink"/>
                </a:solidFill>
              </a:rPr>
              <a:t>Total cross sections (for “easy” molecules) OK </a:t>
            </a:r>
            <a:endParaRPr lang="pl-PL" sz="2800">
              <a:solidFill>
                <a:schemeClr val="hlink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800">
                <a:solidFill>
                  <a:schemeClr val="hlink"/>
                </a:solidFill>
              </a:rPr>
              <a:t>Elastic (and therefore total also): theory OK</a:t>
            </a:r>
            <a:endParaRPr lang="pl-PL" sz="2800">
              <a:solidFill>
                <a:schemeClr val="hlink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800">
                <a:solidFill>
                  <a:schemeClr val="hlink"/>
                </a:solidFill>
              </a:rPr>
              <a:t>Vibrational: theory on a promising way</a:t>
            </a:r>
            <a:endParaRPr lang="pl-PL" sz="2800">
              <a:solidFill>
                <a:schemeClr val="hlink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800">
                <a:solidFill>
                  <a:schemeClr val="hlink"/>
                </a:solidFill>
              </a:rPr>
              <a:t>Ionization: abundant data and models</a:t>
            </a:r>
            <a:endParaRPr lang="pl-PL" sz="2800">
              <a:solidFill>
                <a:schemeClr val="hlink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800">
                <a:solidFill>
                  <a:schemeClr val="hlink"/>
                </a:solidFill>
              </a:rPr>
              <a:t>Dissociative attachment (and dissociative 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>
                <a:solidFill>
                  <a:schemeClr val="hlink"/>
                </a:solidFill>
              </a:rPr>
              <a:t>	neutralization) – theory proves OK</a:t>
            </a:r>
            <a:r>
              <a:rPr lang="pl-PL" sz="2800">
                <a:solidFill>
                  <a:schemeClr val="hlink"/>
                </a:solidFill>
              </a:rPr>
              <a:t>, work needed</a:t>
            </a:r>
            <a:endParaRPr lang="en-US" sz="2800">
              <a:solidFill>
                <a:schemeClr val="hlink"/>
              </a:solidFill>
            </a:endParaRPr>
          </a:p>
          <a:p>
            <a:pPr marL="342900" indent="-342900">
              <a:lnSpc>
                <a:spcPct val="150000"/>
              </a:lnSpc>
            </a:pPr>
            <a:r>
              <a:rPr lang="pl-PL" sz="2800">
                <a:solidFill>
                  <a:schemeClr val="hlink"/>
                </a:solidFill>
              </a:rPr>
              <a:t>6. </a:t>
            </a:r>
            <a:r>
              <a:rPr lang="en-US" sz="2800">
                <a:solidFill>
                  <a:schemeClr val="hlink"/>
                </a:solidFill>
              </a:rPr>
              <a:t>Electronic excitation (and dissociation)</a:t>
            </a:r>
          </a:p>
          <a:p>
            <a:pPr marL="342900" indent="-342900">
              <a:lnSpc>
                <a:spcPct val="150000"/>
              </a:lnSpc>
            </a:pPr>
            <a:r>
              <a:rPr lang="en-US" sz="2800">
                <a:solidFill>
                  <a:schemeClr val="hlink"/>
                </a:solidFill>
              </a:rPr>
              <a:t>	– </a:t>
            </a:r>
            <a:r>
              <a:rPr lang="pl-PL" sz="2800">
                <a:solidFill>
                  <a:schemeClr val="hlink"/>
                </a:solidFill>
              </a:rPr>
              <a:t>remains the </a:t>
            </a:r>
            <a:r>
              <a:rPr lang="en-US" sz="2800">
                <a:solidFill>
                  <a:schemeClr val="hlink"/>
                </a:solidFill>
              </a:rPr>
              <a:t>most challenging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Title 1"/>
          <p:cNvSpPr>
            <a:spLocks/>
          </p:cNvSpPr>
          <p:nvPr/>
        </p:nvSpPr>
        <p:spPr bwMode="auto">
          <a:xfrm>
            <a:off x="457200" y="0"/>
            <a:ext cx="8686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3600" b="1"/>
              <a:t>Conclusions</a:t>
            </a:r>
            <a:r>
              <a:rPr lang="en-US" sz="3600" b="1"/>
              <a:t> (2) - perspectives</a:t>
            </a:r>
            <a:r>
              <a:rPr lang="pl-PL" sz="3600" b="1"/>
              <a:t>:</a:t>
            </a:r>
            <a:r>
              <a:rPr lang="pl-PL" sz="3600"/>
              <a:t>  </a:t>
            </a:r>
          </a:p>
        </p:txBody>
      </p:sp>
      <p:sp>
        <p:nvSpPr>
          <p:cNvPr id="225282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6910388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pl-PL" sz="2800">
                <a:solidFill>
                  <a:schemeClr val="hlink"/>
                </a:solidFill>
              </a:rPr>
              <a:t>„Physical” cross sections still needed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pl-PL" sz="2800">
                <a:solidFill>
                  <a:schemeClr val="hlink"/>
                </a:solidFill>
              </a:rPr>
              <a:t>„Chemical” cross sections even more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pl-PL" sz="2800">
                <a:solidFill>
                  <a:schemeClr val="hlink"/>
                </a:solidFill>
              </a:rPr>
              <a:t>Reviews for new targets: Be, BeH</a:t>
            </a:r>
            <a:r>
              <a:rPr lang="pl-PL" sz="2800" baseline="-25000">
                <a:solidFill>
                  <a:schemeClr val="hlink"/>
                </a:solidFill>
              </a:rPr>
              <a:t>2</a:t>
            </a:r>
            <a:r>
              <a:rPr lang="pl-PL" sz="2800">
                <a:solidFill>
                  <a:schemeClr val="hlink"/>
                </a:solidFill>
              </a:rPr>
              <a:t>, W ?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pl-PL" sz="2800">
                <a:solidFill>
                  <a:schemeClr val="hlink"/>
                </a:solidFill>
              </a:rPr>
              <a:t>Simple theories and scalling laws useful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pl-PL" sz="2800">
                <a:solidFill>
                  <a:schemeClr val="hlink"/>
                </a:solidFill>
              </a:rPr>
              <a:t>Advanced theories „at reach”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pl-PL" sz="2800">
                <a:solidFill>
                  <a:schemeClr val="hlink"/>
                </a:solidFill>
              </a:rPr>
              <a:t>Lab experiments still needed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pl-PL" sz="2800">
                <a:solidFill>
                  <a:schemeClr val="hlink"/>
                </a:solidFill>
              </a:rPr>
              <a:t>and ITER-like experiment even more</a:t>
            </a:r>
            <a:endParaRPr lang="en-US" sz="2800">
              <a:solidFill>
                <a:schemeClr val="hlink"/>
              </a:solidFill>
            </a:endParaRPr>
          </a:p>
        </p:txBody>
      </p:sp>
      <p:sp>
        <p:nvSpPr>
          <p:cNvPr id="225283" name="Text Box 4"/>
          <p:cNvSpPr txBox="1">
            <a:spLocks noChangeArrowheads="1"/>
          </p:cNvSpPr>
          <p:nvPr/>
        </p:nvSpPr>
        <p:spPr bwMode="auto">
          <a:xfrm>
            <a:off x="1447800" y="5867400"/>
            <a:ext cx="744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→</a:t>
            </a:r>
            <a:r>
              <a:rPr lang="pl-PL" sz="3200" b="1">
                <a:solidFill>
                  <a:srgbClr val="FF0000"/>
                </a:solidFill>
              </a:rPr>
              <a:t> constructing cooperative networks</a:t>
            </a:r>
            <a:endParaRPr 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Title 1"/>
          <p:cNvSpPr>
            <a:spLocks/>
          </p:cNvSpPr>
          <p:nvPr/>
        </p:nvSpPr>
        <p:spPr bwMode="auto">
          <a:xfrm>
            <a:off x="228600" y="0"/>
            <a:ext cx="8686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AU" sz="3600" b="1"/>
              <a:t>Acknowledgments:</a:t>
            </a:r>
            <a:r>
              <a:rPr lang="pl-PL" sz="3600" b="1"/>
              <a:t> </a:t>
            </a:r>
            <a:r>
              <a:rPr lang="pl-PL" sz="3600"/>
              <a:t>  </a:t>
            </a:r>
          </a:p>
        </p:txBody>
      </p:sp>
      <p:pic>
        <p:nvPicPr>
          <p:cNvPr id="226306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1143000"/>
            <a:ext cx="45815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0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81200"/>
            <a:ext cx="42672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6308" name="Text Box 7"/>
          <p:cNvSpPr txBox="1">
            <a:spLocks noChangeArrowheads="1"/>
          </p:cNvSpPr>
          <p:nvPr/>
        </p:nvSpPr>
        <p:spPr bwMode="auto">
          <a:xfrm>
            <a:off x="669925" y="2017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  <p:pic>
        <p:nvPicPr>
          <p:cNvPr id="226309" name="Picture 3" descr="Panorama Torun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000" y="3795713"/>
            <a:ext cx="6629400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6310" name="Picture 4" descr="Grafika:Torun03MonumentToCopernicus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304800"/>
            <a:ext cx="25717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6311" name="Rectangle 8"/>
          <p:cNvSpPr>
            <a:spLocks noChangeArrowheads="1"/>
          </p:cNvSpPr>
          <p:nvPr/>
        </p:nvSpPr>
        <p:spPr bwMode="auto">
          <a:xfrm>
            <a:off x="6858000" y="4816475"/>
            <a:ext cx="1365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l-PL"/>
              <a:t>Greetings</a:t>
            </a:r>
          </a:p>
          <a:p>
            <a:r>
              <a:rPr lang="pl-PL"/>
              <a:t>from Toruń!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-1189038" y="1628775"/>
            <a:ext cx="7772401" cy="1143000"/>
          </a:xfrm>
        </p:spPr>
        <p:txBody>
          <a:bodyPr/>
          <a:lstStyle/>
          <a:p>
            <a:r>
              <a:rPr lang="en-US" sz="3200">
                <a:solidFill>
                  <a:schemeClr val="accent2"/>
                </a:solidFill>
                <a:latin typeface="Arial" charset="0"/>
              </a:rPr>
              <a:t>2. </a:t>
            </a:r>
            <a:r>
              <a:rPr lang="pl-PL" sz="3200">
                <a:solidFill>
                  <a:schemeClr val="accent2"/>
                </a:solidFill>
                <a:latin typeface="Arial" charset="0"/>
              </a:rPr>
              <a:t>Partial cross sections:</a:t>
            </a:r>
            <a:endParaRPr lang="it-IT" sz="32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900113" y="2565400"/>
            <a:ext cx="69056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/>
              <a:t>elastic scattering         e+A </a:t>
            </a:r>
            <a:r>
              <a:rPr lang="it-IT" sz="2000">
                <a:cs typeface="Times New Roman" pitchFamily="18" charset="0"/>
              </a:rPr>
              <a:t>→e+A</a:t>
            </a:r>
          </a:p>
          <a:p>
            <a:pPr>
              <a:lnSpc>
                <a:spcPct val="120000"/>
              </a:lnSpc>
            </a:pPr>
            <a:r>
              <a:rPr lang="it-IT" sz="2000">
                <a:cs typeface="Times New Roman" pitchFamily="18" charset="0"/>
              </a:rPr>
              <a:t>	rotational excitation     e+CH</a:t>
            </a:r>
            <a:r>
              <a:rPr lang="it-IT" sz="2000" baseline="-25000">
                <a:cs typeface="Times New Roman" pitchFamily="18" charset="0"/>
              </a:rPr>
              <a:t>4</a:t>
            </a:r>
            <a:r>
              <a:rPr lang="it-IT" sz="2000">
                <a:cs typeface="Times New Roman" pitchFamily="18" charset="0"/>
              </a:rPr>
              <a:t> (J=0) → e+CH</a:t>
            </a:r>
            <a:r>
              <a:rPr lang="it-IT" sz="2000" baseline="-25000">
                <a:cs typeface="Times New Roman" pitchFamily="18" charset="0"/>
              </a:rPr>
              <a:t>4</a:t>
            </a:r>
            <a:r>
              <a:rPr lang="it-IT" sz="2000">
                <a:cs typeface="Times New Roman" pitchFamily="18" charset="0"/>
              </a:rPr>
              <a:t> (J=2) </a:t>
            </a:r>
            <a:endParaRPr lang="pl-PL" sz="200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it-IT" sz="2000">
                <a:cs typeface="Times New Roman" pitchFamily="18" charset="0"/>
              </a:rPr>
              <a:t>	vibrational excitation   e+AB(v=0) → e+AB(v&gt;0) </a:t>
            </a:r>
            <a:endParaRPr lang="pl-PL" sz="200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it-IT" sz="2000">
                <a:cs typeface="Times New Roman" pitchFamily="18" charset="0"/>
              </a:rPr>
              <a:t>electron attachment (dissociative)  e+AB → A</a:t>
            </a:r>
            <a:r>
              <a:rPr lang="it-IT" sz="2000" baseline="30000">
                <a:cs typeface="Times New Roman" pitchFamily="18" charset="0"/>
              </a:rPr>
              <a:t>-</a:t>
            </a:r>
            <a:r>
              <a:rPr lang="it-IT" sz="2000">
                <a:cs typeface="Times New Roman" pitchFamily="18" charset="0"/>
              </a:rPr>
              <a:t> + B</a:t>
            </a:r>
          </a:p>
          <a:p>
            <a:pPr>
              <a:lnSpc>
                <a:spcPct val="120000"/>
              </a:lnSpc>
            </a:pPr>
            <a:r>
              <a:rPr lang="it-IT" sz="2000">
                <a:cs typeface="Times New Roman" pitchFamily="18" charset="0"/>
              </a:rPr>
              <a:t>electronic excitation    e+A →e+A</a:t>
            </a:r>
            <a:r>
              <a:rPr lang="it-IT" sz="2000" baseline="30000">
                <a:cs typeface="Times New Roman" pitchFamily="18" charset="0"/>
              </a:rPr>
              <a:t>*</a:t>
            </a:r>
            <a:endParaRPr lang="pl-PL" sz="2000" baseline="3000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pl-PL" sz="2000" baseline="30000">
                <a:cs typeface="Times New Roman" pitchFamily="18" charset="0"/>
              </a:rPr>
              <a:t>	</a:t>
            </a:r>
            <a:r>
              <a:rPr lang="pl-PL" sz="2000">
                <a:cs typeface="Times New Roman" pitchFamily="18" charset="0"/>
              </a:rPr>
              <a:t>emission lines: A</a:t>
            </a:r>
            <a:r>
              <a:rPr lang="pl-PL" sz="2000" baseline="30000">
                <a:cs typeface="Times New Roman" pitchFamily="18" charset="0"/>
              </a:rPr>
              <a:t>*</a:t>
            </a:r>
            <a:r>
              <a:rPr lang="pl-PL" sz="2000">
                <a:cs typeface="Times New Roman" pitchFamily="18" charset="0"/>
              </a:rPr>
              <a:t> → A + </a:t>
            </a:r>
            <a:r>
              <a:rPr lang="pl-PL" sz="2000" i="1">
                <a:cs typeface="Times New Roman" pitchFamily="18" charset="0"/>
              </a:rPr>
              <a:t>hv</a:t>
            </a:r>
            <a:endParaRPr lang="pl-PL" sz="2000" baseline="30000"/>
          </a:p>
          <a:p>
            <a:pPr>
              <a:lnSpc>
                <a:spcPct val="120000"/>
              </a:lnSpc>
            </a:pPr>
            <a:r>
              <a:rPr lang="it-IT" sz="2000">
                <a:cs typeface="Times New Roman" pitchFamily="18" charset="0"/>
              </a:rPr>
              <a:t>neutral dissociation      e+AB → A + B + e</a:t>
            </a:r>
          </a:p>
          <a:p>
            <a:pPr>
              <a:lnSpc>
                <a:spcPct val="120000"/>
              </a:lnSpc>
            </a:pPr>
            <a:r>
              <a:rPr lang="pl-PL" sz="2000">
                <a:cs typeface="Times New Roman" pitchFamily="18" charset="0"/>
              </a:rPr>
              <a:t>     emisison from dissociation e + AB → A</a:t>
            </a:r>
            <a:r>
              <a:rPr lang="pl-PL" sz="2000" baseline="30000">
                <a:cs typeface="Times New Roman" pitchFamily="18" charset="0"/>
              </a:rPr>
              <a:t>*</a:t>
            </a:r>
            <a:r>
              <a:rPr lang="pl-PL" sz="2000">
                <a:cs typeface="Times New Roman" pitchFamily="18" charset="0"/>
              </a:rPr>
              <a:t> + B + e + </a:t>
            </a:r>
            <a:r>
              <a:rPr lang="pl-PL" sz="2000" i="1">
                <a:cs typeface="Times New Roman" pitchFamily="18" charset="0"/>
              </a:rPr>
              <a:t>hv</a:t>
            </a:r>
            <a:endParaRPr lang="pl-PL" sz="2000"/>
          </a:p>
          <a:p>
            <a:pPr>
              <a:lnSpc>
                <a:spcPct val="120000"/>
              </a:lnSpc>
            </a:pPr>
            <a:r>
              <a:rPr lang="it-IT" sz="2000">
                <a:cs typeface="Times New Roman" pitchFamily="18" charset="0"/>
              </a:rPr>
              <a:t>ionization                     e+A →A</a:t>
            </a:r>
            <a:r>
              <a:rPr lang="it-IT" sz="2000" baseline="30000">
                <a:cs typeface="Times New Roman" pitchFamily="18" charset="0"/>
              </a:rPr>
              <a:t>+</a:t>
            </a:r>
            <a:r>
              <a:rPr lang="it-IT" sz="2000">
                <a:cs typeface="Times New Roman" pitchFamily="18" charset="0"/>
              </a:rPr>
              <a:t>+2e</a:t>
            </a:r>
          </a:p>
          <a:p>
            <a:pPr>
              <a:lnSpc>
                <a:spcPct val="120000"/>
              </a:lnSpc>
            </a:pPr>
            <a:r>
              <a:rPr lang="it-IT" sz="2000">
                <a:cs typeface="Times New Roman" pitchFamily="18" charset="0"/>
              </a:rPr>
              <a:t>	dissociative ionization  e+AB → A + B</a:t>
            </a:r>
            <a:r>
              <a:rPr lang="it-IT" sz="2000" baseline="30000">
                <a:cs typeface="Times New Roman" pitchFamily="18" charset="0"/>
              </a:rPr>
              <a:t>+ </a:t>
            </a:r>
            <a:r>
              <a:rPr lang="it-IT" sz="2000">
                <a:cs typeface="Times New Roman" pitchFamily="18" charset="0"/>
              </a:rPr>
              <a:t>+ 2°</a:t>
            </a:r>
            <a:endParaRPr lang="pl-PL" sz="200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pl-PL" sz="2000">
                <a:cs typeface="Times New Roman" pitchFamily="18" charset="0"/>
              </a:rPr>
              <a:t>	ionization into excited states e + A → (A</a:t>
            </a:r>
            <a:r>
              <a:rPr lang="pl-PL" sz="2000" baseline="30000">
                <a:cs typeface="Times New Roman" pitchFamily="18" charset="0"/>
              </a:rPr>
              <a:t>+</a:t>
            </a:r>
            <a:r>
              <a:rPr lang="pl-PL" sz="2000">
                <a:cs typeface="Times New Roman" pitchFamily="18" charset="0"/>
              </a:rPr>
              <a:t>)</a:t>
            </a:r>
            <a:r>
              <a:rPr lang="pl-PL" sz="2000" baseline="30000">
                <a:cs typeface="Times New Roman" pitchFamily="18" charset="0"/>
              </a:rPr>
              <a:t>*</a:t>
            </a:r>
            <a:r>
              <a:rPr lang="pl-PL" sz="2000">
                <a:cs typeface="Times New Roman" pitchFamily="18" charset="0"/>
              </a:rPr>
              <a:t> + 2e</a:t>
            </a:r>
            <a:endParaRPr lang="pl-PL" sz="2000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-371475" y="1044575"/>
            <a:ext cx="55451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>
                <a:solidFill>
                  <a:schemeClr val="accent2"/>
                </a:solidFill>
              </a:rPr>
              <a:t>1. </a:t>
            </a:r>
            <a:r>
              <a:rPr lang="pl-PL" sz="3200">
                <a:solidFill>
                  <a:schemeClr val="accent2"/>
                </a:solidFill>
              </a:rPr>
              <a:t>Total cross section</a:t>
            </a:r>
            <a:endParaRPr lang="it-IT" sz="3200">
              <a:solidFill>
                <a:schemeClr val="accent2"/>
              </a:solidFill>
            </a:endParaRPr>
          </a:p>
        </p:txBody>
      </p:sp>
      <p:sp>
        <p:nvSpPr>
          <p:cNvPr id="18436" name="Title 1"/>
          <p:cNvSpPr>
            <a:spLocks/>
          </p:cNvSpPr>
          <p:nvPr/>
        </p:nvSpPr>
        <p:spPr bwMode="auto">
          <a:xfrm>
            <a:off x="365125" y="-63500"/>
            <a:ext cx="8686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3600"/>
              <a:t>Data needed:  </a:t>
            </a:r>
          </a:p>
          <a:p>
            <a:r>
              <a:rPr lang="pl-PL" sz="3200"/>
              <a:t>I Neutrals (H, C, C</a:t>
            </a:r>
            <a:r>
              <a:rPr lang="pl-PL" sz="3200" baseline="-25000"/>
              <a:t>2</a:t>
            </a:r>
            <a:r>
              <a:rPr lang="pl-PL" sz="3200"/>
              <a:t>, Be,  BeH</a:t>
            </a:r>
            <a:r>
              <a:rPr lang="pl-PL" sz="3200" baseline="-25000"/>
              <a:t>2</a:t>
            </a:r>
            <a:r>
              <a:rPr lang="pl-PL" sz="3200"/>
              <a:t>,  CH</a:t>
            </a:r>
            <a:r>
              <a:rPr lang="pl-PL" sz="3200" baseline="-25000"/>
              <a:t>4</a:t>
            </a:r>
            <a:r>
              <a:rPr lang="pl-PL" sz="3200"/>
              <a:t>)</a:t>
            </a:r>
            <a:endParaRPr lang="en-US" sz="3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>
          <a:xfrm>
            <a:off x="-1143000" y="2667000"/>
            <a:ext cx="7772400" cy="1143000"/>
          </a:xfrm>
        </p:spPr>
        <p:txBody>
          <a:bodyPr/>
          <a:lstStyle/>
          <a:p>
            <a:r>
              <a:rPr lang="en-US" sz="3200">
                <a:solidFill>
                  <a:schemeClr val="accent2"/>
                </a:solidFill>
                <a:latin typeface="Arial" charset="0"/>
              </a:rPr>
              <a:t>2. </a:t>
            </a:r>
            <a:r>
              <a:rPr lang="pl-PL" sz="3200">
                <a:solidFill>
                  <a:schemeClr val="accent2"/>
                </a:solidFill>
                <a:latin typeface="Arial" charset="0"/>
              </a:rPr>
              <a:t>Partial cross sections:</a:t>
            </a:r>
            <a:endParaRPr lang="it-IT" sz="32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609600" y="3657600"/>
            <a:ext cx="558482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endParaRPr lang="pl-PL" sz="200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it-IT" sz="2000">
                <a:cs typeface="Times New Roman" pitchFamily="18" charset="0"/>
              </a:rPr>
              <a:t>vibrational excitation   e+AB(v=0) → e+AB(v&gt;0) </a:t>
            </a:r>
            <a:endParaRPr lang="pl-PL" sz="200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it-IT" sz="200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it-IT" sz="2000">
                <a:cs typeface="Times New Roman" pitchFamily="18" charset="0"/>
              </a:rPr>
              <a:t>electronic excitation    e+A</a:t>
            </a:r>
            <a:r>
              <a:rPr lang="pl-PL" sz="2000" baseline="30000">
                <a:cs typeface="Times New Roman" pitchFamily="18" charset="0"/>
              </a:rPr>
              <a:t>+</a:t>
            </a:r>
            <a:r>
              <a:rPr lang="it-IT" sz="2000">
                <a:cs typeface="Times New Roman" pitchFamily="18" charset="0"/>
              </a:rPr>
              <a:t> →e</a:t>
            </a:r>
            <a:r>
              <a:rPr lang="pl-PL" sz="2000">
                <a:cs typeface="Times New Roman" pitchFamily="18" charset="0"/>
              </a:rPr>
              <a:t> </a:t>
            </a:r>
            <a:r>
              <a:rPr lang="it-IT" sz="2000">
                <a:cs typeface="Times New Roman" pitchFamily="18" charset="0"/>
              </a:rPr>
              <a:t>+</a:t>
            </a:r>
            <a:r>
              <a:rPr lang="pl-PL" sz="2000">
                <a:cs typeface="Times New Roman" pitchFamily="18" charset="0"/>
              </a:rPr>
              <a:t> </a:t>
            </a:r>
            <a:r>
              <a:rPr lang="it-IT" sz="2000">
                <a:cs typeface="Times New Roman" pitchFamily="18" charset="0"/>
              </a:rPr>
              <a:t>A</a:t>
            </a:r>
            <a:r>
              <a:rPr lang="pl-PL" sz="2000" baseline="30000">
                <a:cs typeface="Times New Roman" pitchFamily="18" charset="0"/>
              </a:rPr>
              <a:t>+</a:t>
            </a:r>
            <a:r>
              <a:rPr lang="it-IT" sz="2000" baseline="30000">
                <a:cs typeface="Times New Roman" pitchFamily="18" charset="0"/>
              </a:rPr>
              <a:t>*</a:t>
            </a:r>
          </a:p>
          <a:p>
            <a:pPr>
              <a:lnSpc>
                <a:spcPct val="120000"/>
              </a:lnSpc>
            </a:pPr>
            <a:endParaRPr lang="pl-PL" sz="200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pl-PL" sz="2000">
                <a:cs typeface="Times New Roman" pitchFamily="18" charset="0"/>
              </a:rPr>
              <a:t>double ionization</a:t>
            </a:r>
            <a:r>
              <a:rPr lang="it-IT" sz="2000">
                <a:cs typeface="Times New Roman" pitchFamily="18" charset="0"/>
              </a:rPr>
              <a:t>	</a:t>
            </a:r>
            <a:r>
              <a:rPr lang="it-IT"/>
              <a:t>e+A</a:t>
            </a:r>
            <a:r>
              <a:rPr lang="pl-PL" baseline="30000"/>
              <a:t>+</a:t>
            </a:r>
            <a:r>
              <a:rPr lang="it-IT"/>
              <a:t> →</a:t>
            </a:r>
            <a:r>
              <a:rPr lang="pl-PL"/>
              <a:t>  </a:t>
            </a:r>
            <a:r>
              <a:rPr lang="it-IT"/>
              <a:t>A</a:t>
            </a:r>
            <a:r>
              <a:rPr lang="pl-PL" baseline="30000"/>
              <a:t>2+</a:t>
            </a:r>
            <a:r>
              <a:rPr lang="pl-PL"/>
              <a:t> + 2e</a:t>
            </a:r>
            <a:endParaRPr lang="it-IT"/>
          </a:p>
          <a:p>
            <a:pPr>
              <a:lnSpc>
                <a:spcPct val="120000"/>
              </a:lnSpc>
            </a:pPr>
            <a:endParaRPr lang="it-IT" sz="2000">
              <a:cs typeface="Times New Roman" pitchFamily="18" charset="0"/>
            </a:endParaRP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469900" y="1600200"/>
            <a:ext cx="8778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0" hangingPunct="0">
              <a:buFontTx/>
              <a:buAutoNum type="arabicPeriod"/>
            </a:pPr>
            <a:r>
              <a:rPr lang="pl-PL" sz="3200">
                <a:solidFill>
                  <a:schemeClr val="accent2"/>
                </a:solidFill>
              </a:rPr>
              <a:t>Recombination: A</a:t>
            </a:r>
            <a:r>
              <a:rPr lang="pl-PL" sz="3200" baseline="30000">
                <a:solidFill>
                  <a:schemeClr val="accent2"/>
                </a:solidFill>
              </a:rPr>
              <a:t>+</a:t>
            </a:r>
            <a:r>
              <a:rPr lang="pl-PL" sz="3200">
                <a:solidFill>
                  <a:schemeClr val="accent2"/>
                </a:solidFill>
              </a:rPr>
              <a:t> + e → A</a:t>
            </a:r>
          </a:p>
          <a:p>
            <a:pPr marL="342900" indent="-342900" eaLnBrk="0" hangingPunct="0"/>
            <a:endParaRPr lang="pl-PL" sz="2400"/>
          </a:p>
          <a:p>
            <a:pPr marL="342900" indent="-342900" eaLnBrk="0" hangingPunct="0"/>
            <a:r>
              <a:rPr lang="pl-PL" sz="2400"/>
              <a:t>1a. dissociative recombination: AB</a:t>
            </a:r>
            <a:r>
              <a:rPr lang="pl-PL" sz="2400" baseline="30000"/>
              <a:t>+</a:t>
            </a:r>
            <a:r>
              <a:rPr lang="pl-PL" sz="2400"/>
              <a:t> + e → A* + B</a:t>
            </a:r>
            <a:endParaRPr lang="it-IT" sz="2400"/>
          </a:p>
        </p:txBody>
      </p:sp>
      <p:sp>
        <p:nvSpPr>
          <p:cNvPr id="19460" name="Title 1"/>
          <p:cNvSpPr>
            <a:spLocks/>
          </p:cNvSpPr>
          <p:nvPr/>
        </p:nvSpPr>
        <p:spPr bwMode="auto">
          <a:xfrm>
            <a:off x="365125" y="-63500"/>
            <a:ext cx="86868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pl-PL" sz="3600"/>
              <a:t>Data needed:  II Positive ions (BeH</a:t>
            </a:r>
            <a:r>
              <a:rPr lang="pl-PL" sz="3600" baseline="30000"/>
              <a:t>+</a:t>
            </a:r>
            <a:r>
              <a:rPr lang="pl-PL" sz="3600"/>
              <a:t>)</a:t>
            </a:r>
            <a:endParaRPr lang="en-US"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ctrTitle" idx="4294967295"/>
          </p:nvPr>
        </p:nvSpPr>
        <p:spPr>
          <a:xfrm>
            <a:off x="304800" y="-228600"/>
            <a:ext cx="8686800" cy="1470025"/>
          </a:xfrm>
        </p:spPr>
        <p:txBody>
          <a:bodyPr/>
          <a:lstStyle/>
          <a:p>
            <a:pPr eaLnBrk="1" hangingPunct="1"/>
            <a:r>
              <a:rPr lang="pl-PL" sz="3600">
                <a:latin typeface="Arial" charset="0"/>
              </a:rPr>
              <a:t> Databases</a:t>
            </a:r>
            <a:endParaRPr lang="en-US" sz="3600">
              <a:latin typeface="Arial" charset="0"/>
            </a:endParaRPr>
          </a:p>
        </p:txBody>
      </p:sp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609600" y="5473700"/>
            <a:ext cx="1301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659438"/>
            <a:ext cx="1301750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484" name="Picture 7" descr="AD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914400"/>
            <a:ext cx="8772525" cy="548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ctrTitle" idx="4294967295"/>
          </p:nvPr>
        </p:nvSpPr>
        <p:spPr>
          <a:xfrm>
            <a:off x="304800" y="-228600"/>
            <a:ext cx="8686800" cy="1470025"/>
          </a:xfrm>
        </p:spPr>
        <p:txBody>
          <a:bodyPr/>
          <a:lstStyle/>
          <a:p>
            <a:pPr eaLnBrk="1" hangingPunct="1"/>
            <a:r>
              <a:rPr lang="pl-PL" sz="3600">
                <a:latin typeface="Arial" charset="0"/>
              </a:rPr>
              <a:t> Databases</a:t>
            </a:r>
            <a:endParaRPr lang="en-US" sz="3600">
              <a:latin typeface="Arial" charset="0"/>
            </a:endParaRPr>
          </a:p>
        </p:txBody>
      </p:sp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609600" y="5473700"/>
            <a:ext cx="1301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5659438"/>
            <a:ext cx="1301750" cy="18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600" y="1143000"/>
            <a:ext cx="7604125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3763</TotalTime>
  <Words>2386</Words>
  <Application>Microsoft Office PowerPoint</Application>
  <PresentationFormat>Pokaz na ekranie (4:3)</PresentationFormat>
  <Paragraphs>248</Paragraphs>
  <Slides>58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3</vt:i4>
      </vt:variant>
      <vt:variant>
        <vt:lpstr>Tytuły slajdów</vt:lpstr>
      </vt:variant>
      <vt:variant>
        <vt:i4>58</vt:i4>
      </vt:variant>
    </vt:vector>
  </HeadingPairs>
  <TitlesOfParts>
    <vt:vector size="66" baseType="lpstr">
      <vt:lpstr>Arial</vt:lpstr>
      <vt:lpstr>Arial Unicode MS</vt:lpstr>
      <vt:lpstr>Calibri</vt:lpstr>
      <vt:lpstr>Times New Roman</vt:lpstr>
      <vt:lpstr>Office Theme</vt:lpstr>
      <vt:lpstr>Equation.3</vt:lpstr>
      <vt:lpstr>Graph</vt:lpstr>
      <vt:lpstr>Równanie</vt:lpstr>
      <vt:lpstr>Atomic Physics for ITER </vt:lpstr>
      <vt:lpstr>Prezentacja programu PowerPoint</vt:lpstr>
      <vt:lpstr>Rationale: edge and divertor plasma</vt:lpstr>
      <vt:lpstr>Rationale: electron T  and power irradiated</vt:lpstr>
      <vt:lpstr>Carbon sputtering by CH4 and C2Hy ions </vt:lpstr>
      <vt:lpstr>2. Partial cross sections:</vt:lpstr>
      <vt:lpstr>2. Partial cross sections:</vt:lpstr>
      <vt:lpstr> Databases</vt:lpstr>
      <vt:lpstr> Databases</vt:lpstr>
      <vt:lpstr> Databases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Dissociation into neutrals (CF4, CH3F…)</vt:lpstr>
      <vt:lpstr>Prezentacja programu PowerPoint</vt:lpstr>
      <vt:lpstr>Methane: swarm in mixtures</vt:lpstr>
      <vt:lpstr>Acetylene: swarm ↔ beam: vibrational, MTCS</vt:lpstr>
      <vt:lpstr>Review case study: CH4</vt:lpstr>
      <vt:lpstr>Review case study: CH4</vt:lpstr>
      <vt:lpstr>Review case study: CH4</vt:lpstr>
      <vt:lpstr>Review case study: CH4</vt:lpstr>
      <vt:lpstr>Review case study: CH4</vt:lpstr>
      <vt:lpstr>Review case study: CH4</vt:lpstr>
      <vt:lpstr>Review case study: CH4</vt:lpstr>
      <vt:lpstr>Review case study: CH4</vt:lpstr>
      <vt:lpstr>CH4   - overview</vt:lpstr>
      <vt:lpstr>C2H2   - preliminary</vt:lpstr>
      <vt:lpstr>WF6   - few data</vt:lpstr>
      <vt:lpstr>Prezentacja programu PowerPoint</vt:lpstr>
      <vt:lpstr>Searching analogies (2):  „resonances” in total cross sections  </vt:lpstr>
      <vt:lpstr>Semi-empirical methods: elastic (MERT)</vt:lpstr>
      <vt:lpstr>Semi-empirical methods: elastic (MERT)</vt:lpstr>
      <vt:lpstr>Prezentacja programu PowerPoint</vt:lpstr>
      <vt:lpstr>Prezentacja programu PowerPoint</vt:lpstr>
      <vt:lpstr>Ionization: semiempirical formulae</vt:lpstr>
      <vt:lpstr> Electron detachment(D-M): B2-, BO-, O2-, CN-)</vt:lpstr>
      <vt:lpstr>Searching analogies (1):  partitioning into elastic &amp; ionization  </vt:lpstr>
      <vt:lpstr>High energies: in search for additivity rule </vt:lpstr>
      <vt:lpstr>Theoretical progress:  resonances in NO (R-matrix)</vt:lpstr>
      <vt:lpstr>Prezentacja programu PowerPoint</vt:lpstr>
      <vt:lpstr>Prezentacja programu PowerPoint</vt:lpstr>
      <vt:lpstr>Theoretical progress - Kohn variational: dissociative attachment (C2H2)</vt:lpstr>
      <vt:lpstr>Theoretical progress:  dissociative recombination (N2+ + e- → N* + N* )</vt:lpstr>
      <vt:lpstr>C2- – electron detachment, electronic excitation</vt:lpstr>
      <vt:lpstr>BeH+ – electronic and rotational excitation</vt:lpstr>
      <vt:lpstr>BeH+  dissociative recombination</vt:lpstr>
      <vt:lpstr>BeH+ – electronic and vibrational excitation</vt:lpstr>
      <vt:lpstr>BeH: electronic and vibrational excitation</vt:lpstr>
      <vt:lpstr>Metals: Hg, Au, Ru</vt:lpstr>
      <vt:lpstr>Metal molecules (B2): electronic excitation 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Ethene: elastic, electronic, total</dc:title>
  <dc:creator>NFRI-GUEST</dc:creator>
  <cp:lastModifiedBy>Maria Karwasz</cp:lastModifiedBy>
  <cp:revision>131</cp:revision>
  <dcterms:created xsi:type="dcterms:W3CDTF">2014-11-26T21:13:48Z</dcterms:created>
  <dcterms:modified xsi:type="dcterms:W3CDTF">2024-06-06T03:59:59Z</dcterms:modified>
</cp:coreProperties>
</file>