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697" r:id="rId2"/>
    <p:sldId id="660" r:id="rId3"/>
    <p:sldId id="698" r:id="rId4"/>
    <p:sldId id="700" r:id="rId5"/>
    <p:sldId id="699" r:id="rId6"/>
    <p:sldId id="656" r:id="rId7"/>
    <p:sldId id="701" r:id="rId8"/>
    <p:sldId id="655" r:id="rId9"/>
    <p:sldId id="659" r:id="rId10"/>
    <p:sldId id="666" r:id="rId11"/>
    <p:sldId id="693" r:id="rId12"/>
    <p:sldId id="436" r:id="rId13"/>
    <p:sldId id="657" r:id="rId14"/>
    <p:sldId id="669" r:id="rId15"/>
    <p:sldId id="668" r:id="rId16"/>
    <p:sldId id="670" r:id="rId17"/>
    <p:sldId id="671" r:id="rId18"/>
    <p:sldId id="672" r:id="rId19"/>
    <p:sldId id="673" r:id="rId20"/>
    <p:sldId id="641" r:id="rId21"/>
    <p:sldId id="645" r:id="rId22"/>
    <p:sldId id="650" r:id="rId23"/>
    <p:sldId id="647" r:id="rId24"/>
    <p:sldId id="584" r:id="rId25"/>
    <p:sldId id="602" r:id="rId26"/>
    <p:sldId id="617" r:id="rId27"/>
    <p:sldId id="572" r:id="rId28"/>
    <p:sldId id="675" r:id="rId29"/>
    <p:sldId id="683" r:id="rId30"/>
    <p:sldId id="684" r:id="rId31"/>
    <p:sldId id="678" r:id="rId32"/>
    <p:sldId id="677" r:id="rId33"/>
    <p:sldId id="696" r:id="rId34"/>
    <p:sldId id="702" r:id="rId35"/>
    <p:sldId id="679" r:id="rId36"/>
    <p:sldId id="681" r:id="rId37"/>
    <p:sldId id="674" r:id="rId38"/>
    <p:sldId id="703" r:id="rId39"/>
    <p:sldId id="704" r:id="rId40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96B4"/>
    <a:srgbClr val="FF5A00"/>
    <a:srgbClr val="01800F"/>
    <a:srgbClr val="FF271C"/>
    <a:srgbClr val="EFB942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55" autoAdjust="0"/>
  </p:normalViewPr>
  <p:slideViewPr>
    <p:cSldViewPr>
      <p:cViewPr>
        <p:scale>
          <a:sx n="130" d="100"/>
          <a:sy n="130" d="100"/>
        </p:scale>
        <p:origin x="-344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65CB58C-DC31-BC4E-9248-A7D062B85D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590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FA63AC0-A832-9F4A-BAF4-8B07F19189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7834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6793B7F-DC4C-A845-AC47-43698708B664}" type="slidenum">
              <a:rPr lang="en-GB" sz="1200" b="0">
                <a:latin typeface="Arial" charset="0"/>
              </a:rPr>
              <a:pPr/>
              <a:t>1</a:t>
            </a:fld>
            <a:endParaRPr lang="en-GB" sz="1200" b="0">
              <a:latin typeface="Arial" charset="0"/>
            </a:endParaRPr>
          </a:p>
        </p:txBody>
      </p:sp>
      <p:sp>
        <p:nvSpPr>
          <p:cNvPr id="427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6135ADB6-0094-B54F-B51B-A4FA3AE4044D}" type="slidenum">
              <a:rPr lang="en-GB" sz="1200" b="0">
                <a:latin typeface="Arial" charset="0"/>
              </a:rPr>
              <a:pPr/>
              <a:t>12</a:t>
            </a:fld>
            <a:endParaRPr lang="en-GB" sz="1200" b="0">
              <a:latin typeface="Arial" charset="0"/>
            </a:endParaRPr>
          </a:p>
        </p:txBody>
      </p:sp>
      <p:sp>
        <p:nvSpPr>
          <p:cNvPr id="5304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77ADE919-232D-B142-B208-2A65326F0647}" type="slidenum">
              <a:rPr lang="en-GB" sz="1200" b="0">
                <a:latin typeface="Arial" charset="0"/>
              </a:rPr>
              <a:pPr/>
              <a:t>13</a:t>
            </a:fld>
            <a:endParaRPr lang="en-GB" sz="1200" b="0">
              <a:latin typeface="Arial" charset="0"/>
            </a:endParaRPr>
          </a:p>
        </p:txBody>
      </p:sp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/>
            <a:fld id="{83895C99-B73D-B64D-9A1A-5D7AADD308D1}" type="slidenum">
              <a:rPr lang="en-GB" altLang="ja-JP" sz="1200">
                <a:latin typeface="Arial" charset="0"/>
              </a:rPr>
              <a:pPr algn="r"/>
              <a:t>13</a:t>
            </a:fld>
            <a:endParaRPr lang="en-GB" altLang="ja-JP" sz="1200">
              <a:latin typeface="Arial" charset="0"/>
            </a:endParaRPr>
          </a:p>
        </p:txBody>
      </p:sp>
      <p:sp>
        <p:nvSpPr>
          <p:cNvPr id="444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EC427B4-E785-9D4A-8B38-C2B7CBD9753D}" type="slidenum">
              <a:rPr lang="en-GB" smtClean="0">
                <a:latin typeface="Arial" pitchFamily="34" charset="0"/>
              </a:rPr>
              <a:pPr>
                <a:defRPr/>
              </a:pPr>
              <a:t>15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BB693D3B-49B6-4040-9874-6311F29ACD9F}" type="slidenum">
              <a:rPr lang="en-GB" sz="1200">
                <a:latin typeface="Arial" charset="0"/>
              </a:rPr>
              <a:pPr/>
              <a:t>16</a:t>
            </a:fld>
            <a:endParaRPr lang="en-GB" sz="1200">
              <a:latin typeface="Arial" charset="0"/>
            </a:endParaRPr>
          </a:p>
        </p:txBody>
      </p:sp>
      <p:sp>
        <p:nvSpPr>
          <p:cNvPr id="66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8975"/>
            <a:ext cx="4573588" cy="343058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51339"/>
            <a:ext cx="5029200" cy="4116387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40271" tIns="70137" rIns="140271" bIns="70137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B8B84703-63EF-C141-B5DD-A95BD8D48E4D}" type="slidenum">
              <a:rPr lang="en-GB" sz="12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pPr/>
              <a:t>18</a:t>
            </a:fld>
            <a:endParaRPr lang="en-GB" sz="1200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3886200" y="8683625"/>
            <a:ext cx="297021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893" tIns="43447" rIns="86893" bIns="43447" anchor="b"/>
          <a:lstStyle>
            <a:lvl1pPr defTabSz="8826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 eaLnBrk="1" hangingPunct="1"/>
            <a:fld id="{2BB5C672-1D92-9345-AE98-41712597A07E}" type="slidenum">
              <a:rPr lang="en-GB" sz="12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pPr algn="r" eaLnBrk="1" hangingPunct="1"/>
              <a:t>18</a:t>
            </a:fld>
            <a:endParaRPr lang="en-GB" sz="1200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6893" tIns="43447" rIns="86893" bIns="43447"/>
          <a:lstStyle/>
          <a:p>
            <a:pPr eaLnBrk="1" hangingPunct="1"/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B8B84703-63EF-C141-B5DD-A95BD8D48E4D}" type="slidenum">
              <a:rPr lang="en-GB" sz="12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pPr/>
              <a:t>19</a:t>
            </a:fld>
            <a:endParaRPr lang="en-GB" sz="1200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3886200" y="8683625"/>
            <a:ext cx="297021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893" tIns="43447" rIns="86893" bIns="43447" anchor="b"/>
          <a:lstStyle>
            <a:lvl1pPr defTabSz="8826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 eaLnBrk="1" hangingPunct="1"/>
            <a:fld id="{2BB5C672-1D92-9345-AE98-41712597A07E}" type="slidenum">
              <a:rPr lang="en-GB" sz="12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pPr algn="r" eaLnBrk="1" hangingPunct="1"/>
              <a:t>19</a:t>
            </a:fld>
            <a:endParaRPr lang="en-GB" sz="1200">
              <a:solidFill>
                <a:srgbClr val="000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6893" tIns="43447" rIns="86893" bIns="43447"/>
          <a:lstStyle/>
          <a:p>
            <a:pPr eaLnBrk="1" hangingPunct="1"/>
            <a:endParaRPr lang="ja-JP" alt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07259-E3F6-574C-AF8F-FDBB7E8CEE6F}" type="slidenum">
              <a:rPr lang="en-GB"/>
              <a:pPr>
                <a:defRPr/>
              </a:pPr>
              <a:t>24</a:t>
            </a:fld>
            <a:endParaRPr lang="en-GB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B3657F-E976-A644-83D7-0F1F60288F8B}" type="slidenum">
              <a:rPr lang="en-GB"/>
              <a:pPr>
                <a:defRPr/>
              </a:pPr>
              <a:t>25</a:t>
            </a:fld>
            <a:endParaRPr lang="en-GB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335CAAD9-454B-064C-A94C-F4D7921D0CE6}" type="slidenum">
              <a:rPr lang="en-GB" sz="1200" b="0">
                <a:latin typeface="Arial" charset="0"/>
              </a:rPr>
              <a:pPr/>
              <a:t>2</a:t>
            </a:fld>
            <a:endParaRPr lang="en-GB" sz="1200" b="0">
              <a:latin typeface="Arial" charset="0"/>
            </a:endParaRPr>
          </a:p>
        </p:txBody>
      </p:sp>
      <p:sp>
        <p:nvSpPr>
          <p:cNvPr id="501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78C46988-1E99-1741-B82B-7F1B5C6FCD35}" type="slidenum">
              <a:rPr lang="en-GB" sz="1200">
                <a:latin typeface="Arial" charset="0"/>
                <a:cs typeface="MS PGothic" charset="0"/>
              </a:rPr>
              <a:pPr/>
              <a:t>26</a:t>
            </a:fld>
            <a:endParaRPr lang="en-GB" sz="1200">
              <a:latin typeface="Arial" charset="0"/>
              <a:cs typeface="MS PGothic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637" y="4342805"/>
            <a:ext cx="5486727" cy="411509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855374A8-2BAF-A442-ADBB-739B96A75CAF}" type="slidenum">
              <a:rPr lang="en-GB" sz="1200" b="0">
                <a:latin typeface="Arial" charset="0"/>
              </a:rPr>
              <a:pPr/>
              <a:t>27</a:t>
            </a:fld>
            <a:endParaRPr lang="en-GB" sz="1200" b="0">
              <a:latin typeface="Arial" charset="0"/>
            </a:endParaRPr>
          </a:p>
        </p:txBody>
      </p:sp>
      <p:sp>
        <p:nvSpPr>
          <p:cNvPr id="889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4192-266F-2F49-BFD2-C6CB2937D387}" type="slidenum">
              <a:rPr lang="en-GB"/>
              <a:pPr>
                <a:defRPr/>
              </a:pPr>
              <a:t>28</a:t>
            </a:fld>
            <a:endParaRPr lang="en-GB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4" tIns="45712" rIns="91424" bIns="4571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D6F648E4-9118-6B49-94D9-3400F6B3F3CA}" type="slidenum">
              <a:rPr lang="en-GB" sz="1200" b="0">
                <a:latin typeface="Arial" charset="0"/>
              </a:rPr>
              <a:pPr/>
              <a:t>29</a:t>
            </a:fld>
            <a:endParaRPr lang="en-GB" sz="1200" b="0">
              <a:latin typeface="Arial" charset="0"/>
            </a:endParaRPr>
          </a:p>
        </p:txBody>
      </p:sp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8975"/>
            <a:ext cx="4573588" cy="343058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1338"/>
            <a:ext cx="5029200" cy="4116387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40271" tIns="70137" rIns="140271" bIns="70137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AC15372D-82A8-7340-A515-981C78AA2A1B}" type="slidenum">
              <a:rPr lang="en-GB" sz="1200" b="0">
                <a:latin typeface="Arial" charset="0"/>
              </a:rPr>
              <a:pPr/>
              <a:t>30</a:t>
            </a:fld>
            <a:endParaRPr lang="en-GB" sz="1200" b="0">
              <a:latin typeface="Arial" charset="0"/>
            </a:endParaRPr>
          </a:p>
        </p:txBody>
      </p:sp>
      <p:sp>
        <p:nvSpPr>
          <p:cNvPr id="552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21E619-5F0D-8C46-9975-B06E636FA380}" type="slidenum">
              <a:rPr lang="en-GB"/>
              <a:pPr>
                <a:defRPr/>
              </a:pPr>
              <a:t>32</a:t>
            </a:fld>
            <a:endParaRPr lang="en-GB"/>
          </a:p>
        </p:txBody>
      </p:sp>
      <p:sp>
        <p:nvSpPr>
          <p:cNvPr id="508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85DAF7A-E8C6-274D-8C81-61B1D3E2B4F3}" type="slidenum">
              <a:rPr lang="en-GB" sz="1200" b="0">
                <a:latin typeface="Arial" charset="0"/>
              </a:rPr>
              <a:pPr/>
              <a:t>35</a:t>
            </a:fld>
            <a:endParaRPr lang="en-GB" sz="1200" b="0">
              <a:latin typeface="Arial" charset="0"/>
            </a:endParaRPr>
          </a:p>
        </p:txBody>
      </p:sp>
      <p:sp>
        <p:nvSpPr>
          <p:cNvPr id="561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8975"/>
            <a:ext cx="4578350" cy="3433763"/>
          </a:xfrm>
          <a:ln w="12700" cap="flat">
            <a:solidFill>
              <a:schemeClr val="tx1"/>
            </a:solidFill>
          </a:ln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686" y="4350728"/>
            <a:ext cx="5032628" cy="4116265"/>
          </a:xfrm>
          <a:noFill/>
        </p:spPr>
        <p:txBody>
          <a:bodyPr lIns="146182" tIns="73092" rIns="146182" bIns="73092"/>
          <a:lstStyle/>
          <a:p>
            <a:pPr eaLnBrk="1" hangingPunct="1"/>
            <a:r>
              <a:rPr lang="en-US" altLang="en-US" smtClean="0"/>
              <a:t>Neural network = réseau de neurones si tu veux faire “le bon français qui traduit tout”</a:t>
            </a:r>
          </a:p>
          <a:p>
            <a:pPr eaLnBrk="1" hangingPunct="1"/>
            <a:r>
              <a:rPr lang="en-US" altLang="en-US" smtClean="0"/>
              <a:t>Application programming = interface de programmation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AAFC9D3C-FC69-48ED-AB11-CC8B3E87CA38}" type="slidenum">
              <a:rPr lang="en-GB" altLang="en-US" sz="1200" b="0" smtClean="0">
                <a:latin typeface="Arial" charset="0"/>
              </a:rPr>
              <a:pPr/>
              <a:t>37</a:t>
            </a:fld>
            <a:endParaRPr lang="en-GB" altLang="en-US" sz="1200" b="0" smtClean="0">
              <a:latin typeface="Arial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solidFill>
            <a:srgbClr val="FFFFFF"/>
          </a:solidFill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093" tIns="44047" rIns="88093" bIns="4404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67ACCEFA-2DFA-FA41-81C5-9D532B4011A0}" type="slidenum">
              <a:rPr lang="en-GB" sz="1200">
                <a:latin typeface="Arial" charset="0"/>
              </a:rPr>
              <a:pPr/>
              <a:t>3</a:t>
            </a:fld>
            <a:endParaRPr lang="en-GB" sz="1200">
              <a:latin typeface="Arial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B18171-2D7F-5640-9CB8-3FFC360DBC73}" type="slidenum">
              <a:rPr lang="en-GB"/>
              <a:pPr>
                <a:defRPr/>
              </a:pPr>
              <a:t>5</a:t>
            </a:fld>
            <a:endParaRPr lang="en-GB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6338" y="712788"/>
            <a:ext cx="4565650" cy="3424237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349750"/>
            <a:ext cx="4976813" cy="4137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1400">
                <a:solidFill>
                  <a:schemeClr val="accent2"/>
                </a:solidFill>
              </a:rPr>
              <a:t>THE objectives set out for ITER are basically two:</a:t>
            </a:r>
          </a:p>
          <a:p>
            <a:r>
              <a:rPr lang="en-GB" sz="1400" b="1">
                <a:solidFill>
                  <a:schemeClr val="accent2"/>
                </a:solidFill>
              </a:rPr>
              <a:t>ONE</a:t>
            </a:r>
            <a:r>
              <a:rPr lang="en-GB" sz="1400">
                <a:solidFill>
                  <a:schemeClr val="accent2"/>
                </a:solidFill>
              </a:rPr>
              <a:t>: to </a:t>
            </a:r>
            <a:r>
              <a:rPr lang="en-GB" sz="1400" b="1">
                <a:solidFill>
                  <a:schemeClr val="accent2"/>
                </a:solidFill>
              </a:rPr>
              <a:t>obtain</a:t>
            </a:r>
            <a:r>
              <a:rPr lang="en-GB" sz="1400">
                <a:solidFill>
                  <a:schemeClr val="accent2"/>
                </a:solidFill>
              </a:rPr>
              <a:t> and study a plasma where the </a:t>
            </a:r>
            <a:r>
              <a:rPr lang="en-GB" sz="1400" b="1">
                <a:solidFill>
                  <a:schemeClr val="accent2"/>
                </a:solidFill>
              </a:rPr>
              <a:t>alfa particle heating</a:t>
            </a:r>
            <a:r>
              <a:rPr lang="en-GB" sz="1400">
                <a:solidFill>
                  <a:schemeClr val="accent2"/>
                </a:solidFill>
              </a:rPr>
              <a:t> is dominating </a:t>
            </a:r>
            <a:r>
              <a:rPr lang="en-GB" sz="1400" b="1">
                <a:solidFill>
                  <a:schemeClr val="accent2"/>
                </a:solidFill>
              </a:rPr>
              <a:t>all</a:t>
            </a:r>
            <a:r>
              <a:rPr lang="en-GB" sz="1400">
                <a:solidFill>
                  <a:schemeClr val="accent2"/>
                </a:solidFill>
              </a:rPr>
              <a:t> other forms of heating.</a:t>
            </a:r>
          </a:p>
          <a:p>
            <a:r>
              <a:rPr lang="en-GB" sz="1400">
                <a:solidFill>
                  <a:schemeClr val="accent2"/>
                </a:solidFill>
              </a:rPr>
              <a:t> ITER will </a:t>
            </a:r>
            <a:r>
              <a:rPr lang="en-GB" sz="1400" b="1">
                <a:solidFill>
                  <a:schemeClr val="accent2"/>
                </a:solidFill>
              </a:rPr>
              <a:t>operate</a:t>
            </a:r>
            <a:r>
              <a:rPr lang="en-GB" sz="1400">
                <a:solidFill>
                  <a:schemeClr val="accent2"/>
                </a:solidFill>
              </a:rPr>
              <a:t> with a value of </a:t>
            </a:r>
            <a:r>
              <a:rPr lang="en-GB" sz="1400" b="1">
                <a:solidFill>
                  <a:schemeClr val="accent2"/>
                </a:solidFill>
              </a:rPr>
              <a:t>capital Q</a:t>
            </a:r>
            <a:r>
              <a:rPr lang="en-GB" sz="1400">
                <a:solidFill>
                  <a:schemeClr val="accent2"/>
                </a:solidFill>
              </a:rPr>
              <a:t> greater than 10. </a:t>
            </a:r>
          </a:p>
          <a:p>
            <a:r>
              <a:rPr lang="en-GB" sz="1400">
                <a:solidFill>
                  <a:schemeClr val="accent2"/>
                </a:solidFill>
              </a:rPr>
              <a:t>The fusion power in ITER will be about 500MW, the input power about 50MW</a:t>
            </a:r>
            <a:r>
              <a:rPr lang="en-GB" sz="1400"/>
              <a:t>.</a:t>
            </a:r>
          </a:p>
          <a:p>
            <a:endParaRPr lang="en-GB" sz="1400"/>
          </a:p>
          <a:p>
            <a:r>
              <a:rPr lang="en-GB" sz="1400" b="1"/>
              <a:t>And TWO</a:t>
            </a:r>
            <a:r>
              <a:rPr lang="en-GB" sz="1400"/>
              <a:t>: it has  to integrate the technology required for future use of fusion as an energy source</a:t>
            </a:r>
          </a:p>
          <a:p>
            <a:endParaRPr lang="en-GB" sz="1000"/>
          </a:p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6FB6D6A4-7FF0-8747-8F92-72C8389303B8}" type="slidenum">
              <a:rPr lang="en-GB" sz="1200" b="0">
                <a:latin typeface="Arial" charset="0"/>
              </a:rPr>
              <a:pPr/>
              <a:t>6</a:t>
            </a:fld>
            <a:endParaRPr lang="en-GB" sz="1200" b="0">
              <a:latin typeface="Arial" charset="0"/>
            </a:endParaRPr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8975"/>
            <a:ext cx="4576762" cy="3432175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351338"/>
            <a:ext cx="5035550" cy="4116387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41244" tIns="70623" rIns="141244" bIns="70623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948A50AF-67D0-2E43-98A9-106F209FED0B}" type="slidenum">
              <a:rPr lang="en-GB" sz="1200" b="0">
                <a:latin typeface="Arial" charset="0"/>
              </a:rPr>
              <a:pPr/>
              <a:t>7</a:t>
            </a:fld>
            <a:endParaRPr lang="en-GB" sz="1200" b="0">
              <a:latin typeface="Arial" charset="0"/>
            </a:endParaRPr>
          </a:p>
        </p:txBody>
      </p:sp>
      <p:sp>
        <p:nvSpPr>
          <p:cNvPr id="51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8975"/>
            <a:ext cx="4576762" cy="3432175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51338"/>
            <a:ext cx="5032375" cy="4116387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40241" tIns="70122" rIns="140241" bIns="7012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D5D693-8F00-7E4C-9AAA-115828DBA19B}" type="slidenum">
              <a:rPr lang="en-GB"/>
              <a:pPr>
                <a:defRPr/>
              </a:pPr>
              <a:t>8</a:t>
            </a:fld>
            <a:endParaRPr lang="en-GB"/>
          </a:p>
        </p:txBody>
      </p:sp>
      <p:sp>
        <p:nvSpPr>
          <p:cNvPr id="443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396D4701-08FD-FD49-A39D-EEB954221E34}" type="slidenum">
              <a:rPr lang="en-GB" sz="1200">
                <a:latin typeface="Arial" charset="0"/>
              </a:rPr>
              <a:pPr/>
              <a:t>9</a:t>
            </a:fld>
            <a:endParaRPr lang="en-GB" sz="1200">
              <a:latin typeface="Arial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22F73F-6C11-6F45-AED3-848CD2653915}" type="slidenum">
              <a:rPr lang="en-GB"/>
              <a:pPr>
                <a:defRPr/>
              </a:pPr>
              <a:t>10</a:t>
            </a:fld>
            <a:endParaRPr lang="en-GB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8975"/>
            <a:ext cx="4573588" cy="343058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51339"/>
            <a:ext cx="5029200" cy="4116387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40271" tIns="70137" rIns="140271" bIns="70137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owerPoint_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914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458200" y="6477000"/>
            <a:ext cx="5857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800" b="0">
                <a:latin typeface="Garamond" charset="0"/>
                <a:cs typeface="+mn-cs"/>
              </a:rPr>
              <a:t>Page </a:t>
            </a:r>
            <a:fld id="{2B5BB003-9472-3A4C-97FE-729C32E11884}" type="slidenum">
              <a:rPr lang="en-GB" sz="800" b="0">
                <a:latin typeface="Garamond" charset="0"/>
                <a:cs typeface="+mn-cs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GB" sz="800" b="0">
              <a:latin typeface="Garamond" charset="0"/>
              <a:cs typeface="+mn-cs"/>
            </a:endParaRPr>
          </a:p>
        </p:txBody>
      </p:sp>
      <p:sp>
        <p:nvSpPr>
          <p:cNvPr id="12290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13" name="TextBox 1"/>
          <p:cNvSpPr txBox="1">
            <a:spLocks noChangeArrowheads="1"/>
          </p:cNvSpPr>
          <p:nvPr userDrawn="1"/>
        </p:nvSpPr>
        <p:spPr bwMode="auto">
          <a:xfrm>
            <a:off x="4548229" y="6326331"/>
            <a:ext cx="1903934" cy="24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r>
              <a:rPr lang="en-GB" sz="1000" i="1" dirty="0">
                <a:solidFill>
                  <a:srgbClr val="000000"/>
                </a:solidFill>
                <a:latin typeface="Arial" charset="0"/>
                <a:ea typeface="Calibri" charset="0"/>
                <a:cs typeface="Arial" charset="0"/>
              </a:rPr>
              <a:t>©</a:t>
            </a:r>
            <a:r>
              <a:rPr lang="en-GB" sz="1000" b="0" i="1" dirty="0">
                <a:solidFill>
                  <a:srgbClr val="000000"/>
                </a:solidFill>
                <a:latin typeface="Arial" charset="0"/>
                <a:ea typeface="Calibri" charset="0"/>
                <a:cs typeface="Arial" charset="0"/>
              </a:rPr>
              <a:t> </a:t>
            </a:r>
            <a:r>
              <a:rPr lang="en-GB" sz="1000" b="0" i="1" dirty="0" smtClean="0">
                <a:solidFill>
                  <a:srgbClr val="000000"/>
                </a:solidFill>
                <a:latin typeface="Arial" charset="0"/>
                <a:ea typeface="Calibri" charset="0"/>
                <a:cs typeface="Arial" charset="0"/>
              </a:rPr>
              <a:t>2014, </a:t>
            </a:r>
            <a:r>
              <a:rPr lang="en-GB" sz="1000" b="0" i="1" dirty="0">
                <a:solidFill>
                  <a:srgbClr val="000000"/>
                </a:solidFill>
                <a:latin typeface="Arial" charset="0"/>
                <a:ea typeface="Calibri" charset="0"/>
                <a:cs typeface="Arial" charset="0"/>
              </a:rPr>
              <a:t>ITER Organization</a:t>
            </a:r>
            <a:r>
              <a:rPr lang="en-GB" sz="1000" b="0" dirty="0">
                <a:solidFill>
                  <a:srgbClr val="1F497D"/>
                </a:solidFill>
                <a:latin typeface="Arial" charset="0"/>
                <a:ea typeface="Calibri" charset="0"/>
                <a:cs typeface="Arial" charset="0"/>
              </a:rPr>
              <a:t> </a:t>
            </a:r>
            <a:endParaRPr lang="en-GB" sz="1000" b="0" dirty="0">
              <a:latin typeface="Arial" charset="0"/>
              <a:ea typeface="Calibri" charset="0"/>
              <a:cs typeface="Arial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 userDrawn="1"/>
        </p:nvSpPr>
        <p:spPr bwMode="auto">
          <a:xfrm>
            <a:off x="2601384" y="6508750"/>
            <a:ext cx="579762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 b="0" dirty="0" smtClean="0">
                <a:latin typeface="Arial"/>
                <a:cs typeface="Arial"/>
              </a:rPr>
              <a:t>AWPMI2014, Daejeon,</a:t>
            </a:r>
            <a:r>
              <a:rPr lang="en-US" sz="1000" b="0" baseline="0" dirty="0" smtClean="0">
                <a:latin typeface="Arial"/>
                <a:cs typeface="Arial"/>
              </a:rPr>
              <a:t> Republic of Korea</a:t>
            </a:r>
            <a:r>
              <a:rPr lang="en-US" sz="1000" b="0" dirty="0" smtClean="0">
                <a:latin typeface="Arial"/>
                <a:cs typeface="Arial"/>
              </a:rPr>
              <a:t>, 15 - 19</a:t>
            </a:r>
            <a:r>
              <a:rPr lang="en-US" sz="1000" b="0" baseline="0" dirty="0" smtClean="0">
                <a:latin typeface="Arial"/>
                <a:cs typeface="Arial"/>
              </a:rPr>
              <a:t> December</a:t>
            </a:r>
            <a:r>
              <a:rPr lang="en-US" sz="1000" b="0" dirty="0" smtClean="0">
                <a:latin typeface="Arial"/>
                <a:cs typeface="Arial"/>
              </a:rPr>
              <a:t> 2014</a:t>
            </a:r>
            <a:endParaRPr lang="en-GB" sz="1000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327144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9426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609600"/>
            <a:ext cx="2000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609600"/>
            <a:ext cx="5848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308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73088" y="609600"/>
            <a:ext cx="8001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50213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8" y="609600"/>
            <a:ext cx="8001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73088" y="1752600"/>
            <a:ext cx="39243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752600"/>
            <a:ext cx="39243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39472"/>
      </p:ext>
    </p:extLst>
  </p:cSld>
  <p:clrMapOvr>
    <a:masterClrMapping/>
  </p:clrMapOvr>
  <p:transition xmlns:p14="http://schemas.microsoft.com/office/powerpoint/2010/main"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0713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81539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7526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7526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747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648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2081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2160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6067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3591136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573088" y="6096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752600"/>
            <a:ext cx="8001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4762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029" name="Picture 14" descr="PowerPoint_Graphic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914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458200" y="6477000"/>
            <a:ext cx="5857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800" b="0">
                <a:latin typeface="Garamond" charset="0"/>
                <a:cs typeface="+mn-cs"/>
              </a:rPr>
              <a:t>Page </a:t>
            </a:r>
            <a:fld id="{92A23A47-8513-134F-972D-665C20520740}" type="slidenum">
              <a:rPr lang="en-GB" sz="800" b="0">
                <a:latin typeface="Garamond" charset="0"/>
                <a:cs typeface="+mn-cs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GB" sz="800" b="0">
              <a:latin typeface="Garamond" charset="0"/>
              <a:cs typeface="+mn-cs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2601384" y="6508750"/>
            <a:ext cx="579762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 b="0" dirty="0" smtClean="0">
                <a:latin typeface="Arial"/>
                <a:cs typeface="Arial"/>
              </a:rPr>
              <a:t>AWPMI2014, Daejeon,</a:t>
            </a:r>
            <a:r>
              <a:rPr lang="en-US" sz="1000" b="0" baseline="0" dirty="0" smtClean="0">
                <a:latin typeface="Arial"/>
                <a:cs typeface="Arial"/>
              </a:rPr>
              <a:t> Republic of Korea</a:t>
            </a:r>
            <a:r>
              <a:rPr lang="en-US" sz="1000" b="0" dirty="0" smtClean="0">
                <a:latin typeface="Arial"/>
                <a:cs typeface="Arial"/>
              </a:rPr>
              <a:t>, 15 - 19</a:t>
            </a:r>
            <a:r>
              <a:rPr lang="en-US" sz="1000" b="0" baseline="0" dirty="0" smtClean="0">
                <a:latin typeface="Arial"/>
                <a:cs typeface="Arial"/>
              </a:rPr>
              <a:t> December</a:t>
            </a:r>
            <a:r>
              <a:rPr lang="en-US" sz="1000" b="0" dirty="0" smtClean="0">
                <a:latin typeface="Arial"/>
                <a:cs typeface="Arial"/>
              </a:rPr>
              <a:t> 2014</a:t>
            </a:r>
            <a:endParaRPr lang="en-GB" sz="1000" b="0" dirty="0">
              <a:latin typeface="Arial"/>
              <a:cs typeface="Arial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 userDrawn="1"/>
        </p:nvSpPr>
        <p:spPr bwMode="auto">
          <a:xfrm>
            <a:off x="4548229" y="6326331"/>
            <a:ext cx="1903934" cy="24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r>
              <a:rPr lang="en-GB" sz="1000" i="1" dirty="0">
                <a:solidFill>
                  <a:srgbClr val="000000"/>
                </a:solidFill>
                <a:latin typeface="Arial" charset="0"/>
                <a:ea typeface="Calibri" charset="0"/>
                <a:cs typeface="Arial" charset="0"/>
              </a:rPr>
              <a:t>©</a:t>
            </a:r>
            <a:r>
              <a:rPr lang="en-GB" sz="1000" b="0" i="1" dirty="0">
                <a:solidFill>
                  <a:srgbClr val="000000"/>
                </a:solidFill>
                <a:latin typeface="Arial" charset="0"/>
                <a:ea typeface="Calibri" charset="0"/>
                <a:cs typeface="Arial" charset="0"/>
              </a:rPr>
              <a:t> </a:t>
            </a:r>
            <a:r>
              <a:rPr lang="en-GB" sz="1000" b="0" i="1" dirty="0" smtClean="0">
                <a:solidFill>
                  <a:srgbClr val="000000"/>
                </a:solidFill>
                <a:latin typeface="Arial" charset="0"/>
                <a:ea typeface="Calibri" charset="0"/>
                <a:cs typeface="Arial" charset="0"/>
              </a:rPr>
              <a:t>2014, </a:t>
            </a:r>
            <a:r>
              <a:rPr lang="en-GB" sz="1000" b="0" i="1" dirty="0">
                <a:solidFill>
                  <a:srgbClr val="000000"/>
                </a:solidFill>
                <a:latin typeface="Arial" charset="0"/>
                <a:ea typeface="Calibri" charset="0"/>
                <a:cs typeface="Arial" charset="0"/>
              </a:rPr>
              <a:t>ITER Organization</a:t>
            </a:r>
            <a:r>
              <a:rPr lang="en-GB" sz="1000" b="0" dirty="0">
                <a:solidFill>
                  <a:srgbClr val="1F497D"/>
                </a:solidFill>
                <a:latin typeface="Arial" charset="0"/>
                <a:ea typeface="Calibri" charset="0"/>
                <a:cs typeface="Arial" charset="0"/>
              </a:rPr>
              <a:t> </a:t>
            </a:r>
            <a:endParaRPr lang="en-GB" sz="1000" b="0" dirty="0">
              <a:latin typeface="Arial" charset="0"/>
              <a:ea typeface="Calibri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3" r:id="rId12"/>
    <p:sldLayoutId id="2147483904" r:id="rId13"/>
  </p:sldLayoutIdLst>
  <p:transition xmlns:p14="http://schemas.microsoft.com/office/powerpoint/2010/main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287338" indent="-287338" algn="l" defTabSz="79533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57238" indent="-279400" algn="l" defTabSz="795338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36650" indent="-188913" algn="l" defTabSz="795338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511300" indent="-184150" algn="l" defTabSz="795338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1885950" indent="-184150" algn="l" defTabSz="795338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3431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8003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2575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7147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9" Type="http://schemas.openxmlformats.org/officeDocument/2006/relationships/image" Target="../media/image34.jpeg"/><Relationship Id="rId10" Type="http://schemas.openxmlformats.org/officeDocument/2006/relationships/image" Target="../media/image35.jpeg"/><Relationship Id="rId11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7.png"/><Relationship Id="rId8" Type="http://schemas.openxmlformats.org/officeDocument/2006/relationships/image" Target="../media/image6.png"/><Relationship Id="rId9" Type="http://schemas.openxmlformats.org/officeDocument/2006/relationships/image" Target="../media/image3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png"/><Relationship Id="rId12" Type="http://schemas.openxmlformats.org/officeDocument/2006/relationships/image" Target="../media/image5.png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6.png"/><Relationship Id="rId10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52.jpe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jpeg"/><Relationship Id="rId8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Relationship Id="rId3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4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7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emf"/><Relationship Id="rId6" Type="http://schemas.openxmlformats.org/officeDocument/2006/relationships/image" Target="../media/image7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g"/><Relationship Id="rId5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re-des-ecrins_2_small_web_Jan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5515718"/>
          </a:xfrm>
          <a:prstGeom prst="rect">
            <a:avLst/>
          </a:prstGeom>
        </p:spPr>
      </p:pic>
      <p:sp>
        <p:nvSpPr>
          <p:cNvPr id="5121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25400" y="1484313"/>
            <a:ext cx="9093200" cy="15843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Progress towards Fusion Energy at ITER</a:t>
            </a:r>
            <a:endParaRPr lang="en-US" sz="32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25988" name="Rectangle 4"/>
          <p:cNvSpPr>
            <a:spLocks noChangeArrowheads="1"/>
          </p:cNvSpPr>
          <p:nvPr/>
        </p:nvSpPr>
        <p:spPr bwMode="auto">
          <a:xfrm>
            <a:off x="304800" y="6021388"/>
            <a:ext cx="8534400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b="0" i="1" dirty="0">
                <a:latin typeface="Arial"/>
                <a:cs typeface="Arial"/>
              </a:rPr>
              <a:t>The views and opinions expressed herein do not necessarily reflect those of the ITER Organization</a:t>
            </a:r>
            <a:r>
              <a:rPr lang="en-US" sz="1000" b="0" dirty="0"/>
              <a:t>.</a:t>
            </a:r>
            <a:endParaRPr lang="en-US" sz="1000" b="0" dirty="0">
              <a:solidFill>
                <a:srgbClr val="003399"/>
              </a:solidFill>
              <a:latin typeface="Arial" charset="0"/>
              <a:cs typeface="+mn-cs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3140671"/>
            <a:ext cx="8785225" cy="3168650"/>
          </a:xfrm>
        </p:spPr>
        <p:txBody>
          <a:bodyPr/>
          <a:lstStyle/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D.J.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Campbell</a:t>
            </a:r>
            <a:endParaRPr lang="en-US" sz="2000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  <a:p>
            <a:endParaRPr lang="en-US" sz="10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  <a:p>
            <a:pPr eaLnBrk="1" hangingPunct="1">
              <a:spcBef>
                <a:spcPct val="10000"/>
              </a:spcBef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ITER Organization, Route de Vinon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sur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Verdon, CS90 046, 13067 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St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Paul-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lez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-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Durance, 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France</a:t>
            </a:r>
          </a:p>
          <a:p>
            <a:pPr algn="l" eaLnBrk="1" hangingPunct="1">
              <a:spcBef>
                <a:spcPct val="10000"/>
              </a:spcBef>
            </a:pPr>
            <a:endParaRPr lang="en-US" sz="2000" b="1" dirty="0" smtClean="0">
              <a:solidFill>
                <a:schemeClr val="bg1"/>
              </a:solidFill>
              <a:latin typeface="Arial" charset="0"/>
              <a:ea typeface="ＭＳ Ｐゴシック" charset="0"/>
            </a:endParaRPr>
          </a:p>
          <a:p>
            <a:pPr algn="l" eaLnBrk="1" hangingPunct="1">
              <a:spcBef>
                <a:spcPct val="10000"/>
              </a:spcBef>
            </a:pPr>
            <a:endParaRPr lang="en-US" sz="2000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  <a:p>
            <a:pPr algn="l" eaLnBrk="1" hangingPunct="1">
              <a:spcBef>
                <a:spcPct val="10000"/>
              </a:spcBef>
            </a:pPr>
            <a:endParaRPr lang="en-US" sz="2000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  <a:p>
            <a:pPr algn="l" eaLnBrk="1" hangingPunct="1">
              <a:spcBef>
                <a:spcPct val="10000"/>
              </a:spcBef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Acknowledgements:</a:t>
            </a:r>
          </a:p>
          <a:p>
            <a:pPr algn="l" eaLnBrk="1" hangingPunct="1">
              <a:spcBef>
                <a:spcPct val="10000"/>
              </a:spcBef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Many colleagues in the ITER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Organization, Domestic Agencies, ITPA 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and the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international fusion programme</a:t>
            </a:r>
            <a:endParaRPr lang="en-US" sz="20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74025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ChangeArrowheads="1"/>
          </p:cNvSpPr>
          <p:nvPr/>
        </p:nvSpPr>
        <p:spPr bwMode="auto">
          <a:xfrm>
            <a:off x="304800" y="0"/>
            <a:ext cx="8534400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2"/>
                </a:solidFill>
                <a:latin typeface="Arial" charset="0"/>
              </a:rPr>
              <a:t>ITER </a:t>
            </a:r>
            <a:r>
              <a:rPr lang="en-US" sz="3200" b="1" dirty="0" smtClean="0">
                <a:solidFill>
                  <a:schemeClr val="tx2"/>
                </a:solidFill>
                <a:latin typeface="Arial" charset="0"/>
              </a:rPr>
              <a:t>– Tokamak Core </a:t>
            </a:r>
            <a:r>
              <a:rPr lang="en-US" sz="3200" b="1" dirty="0">
                <a:solidFill>
                  <a:schemeClr val="tx2"/>
                </a:solidFill>
                <a:latin typeface="Arial" charset="0"/>
              </a:rPr>
              <a:t>Components</a:t>
            </a:r>
            <a:endParaRPr lang="en-US" sz="3000" b="1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15362" name="Picture 3" descr="Tokamak_Cutaway_Baseline_Nov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601980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2548" name="Line 4"/>
          <p:cNvSpPr>
            <a:spLocks noChangeShapeType="1"/>
          </p:cNvSpPr>
          <p:nvPr/>
        </p:nvSpPr>
        <p:spPr bwMode="auto">
          <a:xfrm flipV="1">
            <a:off x="2057400" y="3276600"/>
            <a:ext cx="1828800" cy="1752600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549" name="Line 5"/>
          <p:cNvSpPr>
            <a:spLocks noChangeShapeType="1"/>
          </p:cNvSpPr>
          <p:nvPr/>
        </p:nvSpPr>
        <p:spPr bwMode="auto">
          <a:xfrm>
            <a:off x="1981200" y="1143000"/>
            <a:ext cx="2438400" cy="1447800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550" name="Line 6"/>
          <p:cNvSpPr>
            <a:spLocks noChangeShapeType="1"/>
          </p:cNvSpPr>
          <p:nvPr/>
        </p:nvSpPr>
        <p:spPr bwMode="auto">
          <a:xfrm flipV="1">
            <a:off x="2124075" y="3516313"/>
            <a:ext cx="915988" cy="560387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551" name="Line 7"/>
          <p:cNvSpPr>
            <a:spLocks noChangeShapeType="1"/>
          </p:cNvSpPr>
          <p:nvPr/>
        </p:nvSpPr>
        <p:spPr bwMode="auto">
          <a:xfrm flipH="1">
            <a:off x="6553200" y="1025525"/>
            <a:ext cx="911225" cy="269875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552" name="Line 8"/>
          <p:cNvSpPr>
            <a:spLocks noChangeShapeType="1"/>
          </p:cNvSpPr>
          <p:nvPr/>
        </p:nvSpPr>
        <p:spPr bwMode="auto">
          <a:xfrm flipH="1" flipV="1">
            <a:off x="5715000" y="2057400"/>
            <a:ext cx="1582738" cy="150813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553" name="Line 9"/>
          <p:cNvSpPr>
            <a:spLocks noChangeShapeType="1"/>
          </p:cNvSpPr>
          <p:nvPr/>
        </p:nvSpPr>
        <p:spPr bwMode="auto">
          <a:xfrm flipH="1" flipV="1">
            <a:off x="5943600" y="3810000"/>
            <a:ext cx="838200" cy="1752600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554" name="Text Box 10"/>
          <p:cNvSpPr txBox="1">
            <a:spLocks noChangeArrowheads="1"/>
          </p:cNvSpPr>
          <p:nvPr/>
        </p:nvSpPr>
        <p:spPr bwMode="auto">
          <a:xfrm>
            <a:off x="0" y="914400"/>
            <a:ext cx="2209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latin typeface="Arial" charset="0"/>
              </a:rPr>
              <a:t>Central Solenoid (6)</a:t>
            </a:r>
            <a:r>
              <a:rPr lang="en-US" sz="1600" b="1" dirty="0">
                <a:solidFill>
                  <a:srgbClr val="FF271C"/>
                </a:solidFill>
                <a:latin typeface="Arial" charset="0"/>
              </a:rPr>
              <a:t/>
            </a:r>
            <a:br>
              <a:rPr lang="en-US" sz="1600" b="1" dirty="0">
                <a:solidFill>
                  <a:srgbClr val="FF271C"/>
                </a:solidFill>
                <a:latin typeface="Arial" charset="0"/>
              </a:rPr>
            </a:br>
            <a:r>
              <a:rPr lang="en-US" sz="1600" b="1" dirty="0">
                <a:solidFill>
                  <a:srgbClr val="FF271C"/>
                </a:solidFill>
                <a:latin typeface="Arial" charset="0"/>
              </a:rPr>
              <a:t>       (Nb</a:t>
            </a:r>
            <a:r>
              <a:rPr lang="en-US" sz="1600" b="1" baseline="-25000" dirty="0">
                <a:solidFill>
                  <a:srgbClr val="FF271C"/>
                </a:solidFill>
                <a:latin typeface="Arial" charset="0"/>
              </a:rPr>
              <a:t>3</a:t>
            </a:r>
            <a:r>
              <a:rPr lang="en-US" sz="1600" b="1" dirty="0">
                <a:solidFill>
                  <a:srgbClr val="FF271C"/>
                </a:solidFill>
                <a:latin typeface="Arial" charset="0"/>
              </a:rPr>
              <a:t>Sn)</a:t>
            </a:r>
            <a:endParaRPr lang="en-US" b="1" dirty="0"/>
          </a:p>
        </p:txBody>
      </p:sp>
      <p:sp>
        <p:nvSpPr>
          <p:cNvPr id="492555" name="Text Box 11"/>
          <p:cNvSpPr txBox="1">
            <a:spLocks noChangeArrowheads="1"/>
          </p:cNvSpPr>
          <p:nvPr/>
        </p:nvSpPr>
        <p:spPr bwMode="auto">
          <a:xfrm>
            <a:off x="0" y="4038600"/>
            <a:ext cx="2667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latin typeface="Arial" charset="0"/>
              </a:rPr>
              <a:t>Toroidal Field Coils (18)</a:t>
            </a:r>
            <a:r>
              <a:rPr lang="en-US" sz="1600" b="1" dirty="0">
                <a:solidFill>
                  <a:srgbClr val="FF271C"/>
                </a:solidFill>
                <a:latin typeface="Arial" charset="0"/>
              </a:rPr>
              <a:t/>
            </a:r>
            <a:br>
              <a:rPr lang="en-US" sz="1600" b="1" dirty="0">
                <a:solidFill>
                  <a:srgbClr val="FF271C"/>
                </a:solidFill>
                <a:latin typeface="Arial" charset="0"/>
              </a:rPr>
            </a:br>
            <a:r>
              <a:rPr lang="en-US" sz="1600" b="1" dirty="0">
                <a:solidFill>
                  <a:srgbClr val="FF271C"/>
                </a:solidFill>
                <a:latin typeface="Arial" charset="0"/>
              </a:rPr>
              <a:t>           (Nb</a:t>
            </a:r>
            <a:r>
              <a:rPr lang="en-US" sz="1600" b="1" baseline="-25000" dirty="0">
                <a:solidFill>
                  <a:srgbClr val="FF271C"/>
                </a:solidFill>
                <a:latin typeface="Arial" charset="0"/>
              </a:rPr>
              <a:t>3</a:t>
            </a:r>
            <a:r>
              <a:rPr lang="en-US" sz="1600" b="1" dirty="0">
                <a:solidFill>
                  <a:srgbClr val="FF271C"/>
                </a:solidFill>
                <a:latin typeface="Arial" charset="0"/>
              </a:rPr>
              <a:t>Sn)</a:t>
            </a:r>
          </a:p>
        </p:txBody>
      </p:sp>
      <p:sp>
        <p:nvSpPr>
          <p:cNvPr id="492556" name="Text Box 12"/>
          <p:cNvSpPr txBox="1">
            <a:spLocks noChangeArrowheads="1"/>
          </p:cNvSpPr>
          <p:nvPr/>
        </p:nvSpPr>
        <p:spPr bwMode="auto">
          <a:xfrm>
            <a:off x="7010400" y="838200"/>
            <a:ext cx="19050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 smtClean="0">
                <a:latin typeface="Arial" charset="0"/>
              </a:rPr>
              <a:t>Cryostat</a:t>
            </a:r>
            <a:br>
              <a:rPr lang="en-US" sz="1600" b="1" dirty="0" smtClean="0">
                <a:latin typeface="Arial" charset="0"/>
              </a:rPr>
            </a:br>
            <a:r>
              <a:rPr lang="en-US" sz="1600" b="1" dirty="0" smtClean="0">
                <a:solidFill>
                  <a:srgbClr val="FF0000"/>
                </a:solidFill>
                <a:latin typeface="Arial" charset="0"/>
              </a:rPr>
              <a:t>(SS)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92557" name="Text Box 13"/>
          <p:cNvSpPr txBox="1">
            <a:spLocks noChangeArrowheads="1"/>
          </p:cNvSpPr>
          <p:nvPr/>
        </p:nvSpPr>
        <p:spPr bwMode="auto">
          <a:xfrm>
            <a:off x="152400" y="4953000"/>
            <a:ext cx="27638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latin typeface="Arial" charset="0"/>
              </a:rPr>
              <a:t>Shielding Blanket Modules</a:t>
            </a:r>
            <a:r>
              <a:rPr lang="en-US" sz="1600" b="1" dirty="0">
                <a:solidFill>
                  <a:srgbClr val="FF271C"/>
                </a:solidFill>
                <a:latin typeface="Arial" charset="0"/>
              </a:rPr>
              <a:t> (SS/ Be)</a:t>
            </a:r>
            <a:endParaRPr lang="en-US" b="1" dirty="0"/>
          </a:p>
        </p:txBody>
      </p:sp>
      <p:sp>
        <p:nvSpPr>
          <p:cNvPr id="492558" name="Text Box 14"/>
          <p:cNvSpPr txBox="1">
            <a:spLocks noChangeArrowheads="1"/>
          </p:cNvSpPr>
          <p:nvPr/>
        </p:nvSpPr>
        <p:spPr bwMode="auto">
          <a:xfrm>
            <a:off x="7010400" y="2057400"/>
            <a:ext cx="21336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latin typeface="Arial" charset="0"/>
              </a:rPr>
              <a:t>Thermal </a:t>
            </a:r>
            <a:r>
              <a:rPr lang="en-US" sz="1600" b="1" dirty="0" smtClean="0">
                <a:latin typeface="Arial" charset="0"/>
              </a:rPr>
              <a:t>Shield</a:t>
            </a:r>
            <a:br>
              <a:rPr lang="en-US" sz="1600" b="1" dirty="0" smtClean="0">
                <a:latin typeface="Arial" charset="0"/>
              </a:rPr>
            </a:br>
            <a:r>
              <a:rPr lang="en-US" sz="1600" b="1" dirty="0" smtClean="0">
                <a:solidFill>
                  <a:srgbClr val="FF0000"/>
                </a:solidFill>
                <a:latin typeface="Arial" charset="0"/>
              </a:rPr>
              <a:t>(SS)</a:t>
            </a:r>
            <a:endParaRPr lang="en-U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92559" name="Text Box 15"/>
          <p:cNvSpPr txBox="1">
            <a:spLocks noChangeArrowheads="1"/>
          </p:cNvSpPr>
          <p:nvPr/>
        </p:nvSpPr>
        <p:spPr bwMode="auto">
          <a:xfrm>
            <a:off x="6781800" y="5334000"/>
            <a:ext cx="22542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latin typeface="Arial" charset="0"/>
              </a:rPr>
              <a:t>Correction Coils (18)</a:t>
            </a:r>
          </a:p>
          <a:p>
            <a:pPr>
              <a:defRPr/>
            </a:pPr>
            <a:r>
              <a:rPr lang="en-US" sz="1600" b="1" dirty="0">
                <a:solidFill>
                  <a:srgbClr val="FF271C"/>
                </a:solidFill>
                <a:latin typeface="Arial" charset="0"/>
              </a:rPr>
              <a:t>         (</a:t>
            </a:r>
            <a:r>
              <a:rPr lang="en-US" sz="1600" b="1" dirty="0" err="1">
                <a:solidFill>
                  <a:srgbClr val="FF271C"/>
                </a:solidFill>
                <a:latin typeface="Arial" charset="0"/>
              </a:rPr>
              <a:t>NbTi</a:t>
            </a:r>
            <a:r>
              <a:rPr lang="en-US" sz="1600" b="1" dirty="0">
                <a:solidFill>
                  <a:srgbClr val="FF271C"/>
                </a:solidFill>
                <a:latin typeface="Arial" charset="0"/>
              </a:rPr>
              <a:t>)</a:t>
            </a:r>
            <a:endParaRPr lang="en-US" b="1" dirty="0"/>
          </a:p>
        </p:txBody>
      </p:sp>
      <p:sp>
        <p:nvSpPr>
          <p:cNvPr id="492560" name="Line 16"/>
          <p:cNvSpPr>
            <a:spLocks noChangeShapeType="1"/>
          </p:cNvSpPr>
          <p:nvPr/>
        </p:nvSpPr>
        <p:spPr bwMode="auto">
          <a:xfrm flipH="1">
            <a:off x="5543550" y="3136900"/>
            <a:ext cx="1843088" cy="381000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561" name="Text Box 17"/>
          <p:cNvSpPr txBox="1">
            <a:spLocks noChangeArrowheads="1"/>
          </p:cNvSpPr>
          <p:nvPr/>
        </p:nvSpPr>
        <p:spPr bwMode="auto">
          <a:xfrm>
            <a:off x="7010400" y="2971800"/>
            <a:ext cx="2133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latin typeface="Arial" charset="0"/>
              </a:rPr>
              <a:t>Internal Coils</a:t>
            </a:r>
            <a:endParaRPr lang="en-US" sz="1600" b="1" dirty="0">
              <a:solidFill>
                <a:srgbClr val="FF271C"/>
              </a:solidFill>
              <a:latin typeface="Arial" charset="0"/>
            </a:endParaRPr>
          </a:p>
          <a:p>
            <a:pPr algn="ctr">
              <a:defRPr/>
            </a:pPr>
            <a:r>
              <a:rPr lang="en-US" sz="1600" b="1" dirty="0">
                <a:solidFill>
                  <a:srgbClr val="FF271C"/>
                </a:solidFill>
                <a:latin typeface="Arial" charset="0"/>
              </a:rPr>
              <a:t>(Cu)</a:t>
            </a:r>
            <a:endParaRPr lang="en-US" b="1" dirty="0"/>
          </a:p>
        </p:txBody>
      </p:sp>
      <p:sp>
        <p:nvSpPr>
          <p:cNvPr id="492562" name="Text Box 18"/>
          <p:cNvSpPr txBox="1">
            <a:spLocks noChangeArrowheads="1"/>
          </p:cNvSpPr>
          <p:nvPr/>
        </p:nvSpPr>
        <p:spPr bwMode="auto">
          <a:xfrm>
            <a:off x="0" y="3124200"/>
            <a:ext cx="2667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latin typeface="Arial" charset="0"/>
              </a:rPr>
              <a:t>Poloidal Field Coils (6)</a:t>
            </a:r>
            <a:br>
              <a:rPr lang="en-US" sz="1600" b="1" dirty="0">
                <a:latin typeface="Arial" charset="0"/>
              </a:rPr>
            </a:br>
            <a:r>
              <a:rPr lang="en-US" sz="1600" b="1" dirty="0">
                <a:solidFill>
                  <a:srgbClr val="FF271C"/>
                </a:solidFill>
                <a:latin typeface="Arial" charset="0"/>
              </a:rPr>
              <a:t>             (</a:t>
            </a:r>
            <a:r>
              <a:rPr lang="en-US" sz="1600" b="1" dirty="0" err="1">
                <a:solidFill>
                  <a:srgbClr val="FF271C"/>
                </a:solidFill>
                <a:latin typeface="Arial" charset="0"/>
              </a:rPr>
              <a:t>NbTi</a:t>
            </a:r>
            <a:r>
              <a:rPr lang="en-US" sz="1600" b="1" dirty="0">
                <a:solidFill>
                  <a:srgbClr val="FF271C"/>
                </a:solidFill>
                <a:latin typeface="Arial" charset="0"/>
              </a:rPr>
              <a:t>)</a:t>
            </a:r>
          </a:p>
        </p:txBody>
      </p:sp>
      <p:sp>
        <p:nvSpPr>
          <p:cNvPr id="492563" name="Line 19"/>
          <p:cNvSpPr>
            <a:spLocks noChangeShapeType="1"/>
          </p:cNvSpPr>
          <p:nvPr/>
        </p:nvSpPr>
        <p:spPr bwMode="auto">
          <a:xfrm flipV="1">
            <a:off x="1979613" y="2881313"/>
            <a:ext cx="736600" cy="331787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564" name="Text Box 20"/>
          <p:cNvSpPr txBox="1">
            <a:spLocks noChangeArrowheads="1"/>
          </p:cNvSpPr>
          <p:nvPr/>
        </p:nvSpPr>
        <p:spPr bwMode="auto">
          <a:xfrm>
            <a:off x="1752600" y="5638800"/>
            <a:ext cx="3429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latin typeface="Arial" charset="0"/>
              </a:rPr>
              <a:t>Vacuum Vessel</a:t>
            </a:r>
            <a:br>
              <a:rPr lang="en-US" sz="1600" b="1" dirty="0">
                <a:latin typeface="Arial" charset="0"/>
              </a:rPr>
            </a:br>
            <a:r>
              <a:rPr lang="en-US" sz="1600" b="1" dirty="0">
                <a:solidFill>
                  <a:srgbClr val="FF271C"/>
                </a:solidFill>
                <a:latin typeface="Arial" charset="0"/>
              </a:rPr>
              <a:t>(SS)</a:t>
            </a:r>
            <a:endParaRPr lang="en-US" b="1" dirty="0"/>
          </a:p>
        </p:txBody>
      </p:sp>
      <p:sp>
        <p:nvSpPr>
          <p:cNvPr id="492565" name="Line 21"/>
          <p:cNvSpPr>
            <a:spLocks noChangeShapeType="1"/>
          </p:cNvSpPr>
          <p:nvPr/>
        </p:nvSpPr>
        <p:spPr bwMode="auto">
          <a:xfrm flipV="1">
            <a:off x="3352800" y="3822700"/>
            <a:ext cx="101600" cy="1816100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566" name="Line 22"/>
          <p:cNvSpPr>
            <a:spLocks noChangeShapeType="1"/>
          </p:cNvSpPr>
          <p:nvPr/>
        </p:nvSpPr>
        <p:spPr bwMode="auto">
          <a:xfrm flipH="1" flipV="1">
            <a:off x="5137150" y="3898900"/>
            <a:ext cx="501650" cy="1892300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567" name="Text Box 23"/>
          <p:cNvSpPr txBox="1">
            <a:spLocks noChangeArrowheads="1"/>
          </p:cNvSpPr>
          <p:nvPr/>
        </p:nvSpPr>
        <p:spPr bwMode="auto">
          <a:xfrm>
            <a:off x="4953000" y="5746750"/>
            <a:ext cx="15414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latin typeface="Arial" charset="0"/>
              </a:rPr>
              <a:t>Divertor</a:t>
            </a:r>
            <a:br>
              <a:rPr lang="en-US" sz="1600" b="1" dirty="0">
                <a:latin typeface="Arial" charset="0"/>
              </a:rPr>
            </a:br>
            <a:r>
              <a:rPr lang="en-US" sz="1600" b="1" dirty="0">
                <a:solidFill>
                  <a:srgbClr val="FF271C"/>
                </a:solidFill>
                <a:latin typeface="Arial" charset="0"/>
              </a:rPr>
              <a:t>(SS/ </a:t>
            </a:r>
            <a:r>
              <a:rPr lang="en-US" sz="1600" b="1" dirty="0" smtClean="0">
                <a:solidFill>
                  <a:srgbClr val="FF271C"/>
                </a:solidFill>
                <a:latin typeface="Arial" charset="0"/>
              </a:rPr>
              <a:t>W</a:t>
            </a:r>
            <a:r>
              <a:rPr lang="en-US" sz="1600" b="1" dirty="0">
                <a:solidFill>
                  <a:srgbClr val="FF271C"/>
                </a:solidFill>
                <a:latin typeface="Arial" charset="0"/>
              </a:rPr>
              <a:t>)</a:t>
            </a:r>
            <a:endParaRPr lang="en-US" b="1" dirty="0"/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0" y="765175"/>
            <a:ext cx="2124075" cy="7921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0" y="3860800"/>
            <a:ext cx="2484438" cy="7921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420938" y="5516563"/>
            <a:ext cx="2087562" cy="7397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6996113" y="1988840"/>
            <a:ext cx="2089150" cy="68874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6659563" y="5210175"/>
            <a:ext cx="2376487" cy="7921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7092950" y="764704"/>
            <a:ext cx="1727200" cy="64807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0" y="2955925"/>
            <a:ext cx="2411413" cy="79216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4716463" y="5732463"/>
            <a:ext cx="2087562" cy="64928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7027863" y="2922588"/>
            <a:ext cx="2087562" cy="647700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107504" y="4765402"/>
            <a:ext cx="2808312" cy="79216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5" name="Straight Arrow Connector 4"/>
          <p:cNvCxnSpPr>
            <a:cxnSpLocks noChangeShapeType="1"/>
          </p:cNvCxnSpPr>
          <p:nvPr/>
        </p:nvCxnSpPr>
        <p:spPr bwMode="auto">
          <a:xfrm flipH="1">
            <a:off x="4466167" y="1024467"/>
            <a:ext cx="15379" cy="3875616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11"/>
          <p:cNvSpPr txBox="1">
            <a:spLocks noChangeArrowheads="1"/>
          </p:cNvSpPr>
          <p:nvPr/>
        </p:nvSpPr>
        <p:spPr bwMode="auto">
          <a:xfrm>
            <a:off x="3875162" y="4909418"/>
            <a:ext cx="12894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C00000"/>
                </a:solidFill>
              </a:rPr>
              <a:t> </a:t>
            </a:r>
            <a:r>
              <a:rPr lang="en-US" altLang="en-US" sz="2000" dirty="0">
                <a:solidFill>
                  <a:srgbClr val="FF0000"/>
                </a:solidFill>
              </a:rPr>
              <a:t>h ~ 29 m</a:t>
            </a:r>
            <a:endParaRPr lang="en-GB" altLang="en-US" sz="2000" dirty="0">
              <a:solidFill>
                <a:srgbClr val="FF0000"/>
              </a:solidFill>
            </a:endParaRPr>
          </a:p>
        </p:txBody>
      </p:sp>
      <p:cxnSp>
        <p:nvCxnSpPr>
          <p:cNvPr id="37" name="Straight Arrow Connector 4"/>
          <p:cNvCxnSpPr>
            <a:cxnSpLocks noChangeShapeType="1"/>
          </p:cNvCxnSpPr>
          <p:nvPr/>
        </p:nvCxnSpPr>
        <p:spPr bwMode="auto">
          <a:xfrm>
            <a:off x="2465917" y="846667"/>
            <a:ext cx="4095750" cy="10583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TextBox 11"/>
          <p:cNvSpPr txBox="1">
            <a:spLocks noChangeArrowheads="1"/>
          </p:cNvSpPr>
          <p:nvPr/>
        </p:nvSpPr>
        <p:spPr bwMode="auto">
          <a:xfrm>
            <a:off x="3851920" y="476672"/>
            <a:ext cx="12182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FF0000"/>
                </a:solidFill>
              </a:rPr>
              <a:t>d</a:t>
            </a:r>
            <a:r>
              <a:rPr lang="en-US" altLang="en-US" sz="2000" dirty="0" smtClean="0">
                <a:solidFill>
                  <a:srgbClr val="FF0000"/>
                </a:solidFill>
              </a:rPr>
              <a:t> ~ 30 </a:t>
            </a:r>
            <a:r>
              <a:rPr lang="en-US" altLang="en-US" sz="2000" dirty="0">
                <a:solidFill>
                  <a:srgbClr val="FF0000"/>
                </a:solidFill>
              </a:rPr>
              <a:t>m</a:t>
            </a:r>
            <a:endParaRPr lang="en-GB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7281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48" grpId="0" animBg="1"/>
      <p:bldP spid="492549" grpId="0" animBg="1"/>
      <p:bldP spid="492550" grpId="0" animBg="1"/>
      <p:bldP spid="492551" grpId="0" animBg="1"/>
      <p:bldP spid="492552" grpId="0" animBg="1"/>
      <p:bldP spid="492553" grpId="0" animBg="1"/>
      <p:bldP spid="492554" grpId="0"/>
      <p:bldP spid="492555" grpId="0"/>
      <p:bldP spid="492556" grpId="0"/>
      <p:bldP spid="492557" grpId="0"/>
      <p:bldP spid="492558" grpId="0"/>
      <p:bldP spid="492559" grpId="0"/>
      <p:bldP spid="492560" grpId="0" animBg="1"/>
      <p:bldP spid="492561" grpId="0"/>
      <p:bldP spid="492562" grpId="0"/>
      <p:bldP spid="492563" grpId="0" animBg="1"/>
      <p:bldP spid="492564" grpId="0"/>
      <p:bldP spid="492565" grpId="0" animBg="1"/>
      <p:bldP spid="492566" grpId="0" animBg="1"/>
      <p:bldP spid="492567" grpId="0"/>
      <p:bldP spid="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1"/>
          <p:cNvGrpSpPr>
            <a:grpSpLocks/>
          </p:cNvGrpSpPr>
          <p:nvPr/>
        </p:nvGrpSpPr>
        <p:grpSpPr bwMode="auto">
          <a:xfrm>
            <a:off x="4551363" y="568325"/>
            <a:ext cx="2203450" cy="5068888"/>
            <a:chOff x="0" y="0"/>
            <a:chExt cx="1542" cy="3547"/>
          </a:xfrm>
        </p:grpSpPr>
        <p:pic>
          <p:nvPicPr>
            <p:cNvPr id="27664" name="Picture 2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664"/>
              <a:ext cx="1336" cy="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5" name="Picture 2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872"/>
              <a:ext cx="1240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650" name="Picture 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146300"/>
            <a:ext cx="2017713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7651" name="Group 56"/>
          <p:cNvGrpSpPr>
            <a:grpSpLocks/>
          </p:cNvGrpSpPr>
          <p:nvPr/>
        </p:nvGrpSpPr>
        <p:grpSpPr bwMode="auto">
          <a:xfrm>
            <a:off x="6742113" y="568325"/>
            <a:ext cx="2219325" cy="5057775"/>
            <a:chOff x="0" y="0"/>
            <a:chExt cx="1552" cy="3540"/>
          </a:xfrm>
        </p:grpSpPr>
        <p:pic>
          <p:nvPicPr>
            <p:cNvPr id="27663" name="Picture 7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39"/>
              <a:ext cx="15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27652" name="Group 80"/>
          <p:cNvGrpSpPr>
            <a:grpSpLocks/>
          </p:cNvGrpSpPr>
          <p:nvPr/>
        </p:nvGrpSpPr>
        <p:grpSpPr bwMode="auto">
          <a:xfrm>
            <a:off x="2346325" y="568325"/>
            <a:ext cx="2203450" cy="5068888"/>
            <a:chOff x="0" y="0"/>
            <a:chExt cx="1542" cy="3547"/>
          </a:xfrm>
        </p:grpSpPr>
        <p:pic>
          <p:nvPicPr>
            <p:cNvPr id="27662" name="Picture 10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080"/>
              <a:ext cx="1502" cy="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aphicFrame>
        <p:nvGraphicFramePr>
          <p:cNvPr id="2129" name="Group 81"/>
          <p:cNvGraphicFramePr>
            <a:graphicFrameLocks noGrp="1"/>
          </p:cNvGraphicFramePr>
          <p:nvPr/>
        </p:nvGraphicFramePr>
        <p:xfrm>
          <a:off x="2346006" y="568785"/>
          <a:ext cx="2203133" cy="5077422"/>
        </p:xfrm>
        <a:graphic>
          <a:graphicData uri="http://schemas.openxmlformats.org/drawingml/2006/table">
            <a:tbl>
              <a:tblPr/>
              <a:tblGrid>
                <a:gridCol w="2203133"/>
              </a:tblGrid>
              <a:tr h="4744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IC</a:t>
                      </a:r>
                      <a:endParaRPr kumimoji="0" 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0096"/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</a:txBody>
                  <a:tcPr marL="45720" marR="457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95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  <a:tab pos="6223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Ion Cyclotron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  <a:tab pos="6223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40-55MHz</a:t>
                      </a:r>
                    </a:p>
                  </a:txBody>
                  <a:tcPr marL="45720" marR="457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79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endParaRPr kumimoji="0" 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0096"/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</a:txBody>
                  <a:tcPr marL="45720" marR="457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95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  <a:tab pos="622300" algn="l"/>
                        </a:tabLst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20MW</a:t>
                      </a:r>
                      <a:r>
                        <a:rPr kumimoji="0" lang="en-US" sz="25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*</a:t>
                      </a:r>
                      <a:endParaRPr kumimoji="0" lang="en-US" sz="25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96"/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  <a:tab pos="622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>
                              <a:alpha val="50000"/>
                            </a:srgbClr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+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>
                              <a:alpha val="50000"/>
                            </a:srgbClr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20MW</a:t>
                      </a:r>
                      <a:r>
                        <a:rPr kumimoji="0" lang="en-US" sz="25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00000">
                              <a:alpha val="50000"/>
                            </a:srgbClr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#</a:t>
                      </a:r>
                      <a:endParaRPr kumimoji="0" lang="en-US" sz="2500" b="0" i="0" u="none" strike="noStrike" cap="none" normalizeH="0" baseline="30000" dirty="0">
                        <a:ln>
                          <a:noFill/>
                        </a:ln>
                        <a:solidFill>
                          <a:srgbClr val="C00000">
                            <a:alpha val="50000"/>
                          </a:srgbClr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</a:txBody>
                  <a:tcPr marL="45720" marR="457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3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00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Sawtooth control modulation &lt; 1 kHz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6400"/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</a:txBody>
                  <a:tcPr marL="45720" marR="457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105" name="Group 57"/>
          <p:cNvGraphicFramePr>
            <a:graphicFrameLocks noGrp="1"/>
          </p:cNvGraphicFramePr>
          <p:nvPr/>
        </p:nvGraphicFramePr>
        <p:xfrm>
          <a:off x="6756558" y="568784"/>
          <a:ext cx="2204561" cy="5075887"/>
        </p:xfrm>
        <a:graphic>
          <a:graphicData uri="http://schemas.openxmlformats.org/drawingml/2006/table">
            <a:tbl>
              <a:tblPr/>
              <a:tblGrid>
                <a:gridCol w="2204561"/>
              </a:tblGrid>
              <a:tr h="4762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LH</a:t>
                      </a:r>
                      <a:endParaRPr kumimoji="0" 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0096"/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</a:txBody>
                  <a:tcPr marL="45720" marR="457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4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Lower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Hybrid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~5 GHz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6"/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</a:txBody>
                  <a:tcPr marL="45720" marR="457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55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endParaRPr kumimoji="0" 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0096"/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</a:txBody>
                  <a:tcPr marL="45720" marR="457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30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  <a:tab pos="622300" algn="l"/>
                        </a:tabLst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0MW</a:t>
                      </a:r>
                      <a:r>
                        <a:rPr kumimoji="0" lang="en-US" sz="25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*</a:t>
                      </a:r>
                      <a:endParaRPr kumimoji="0" lang="en-US" sz="25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96"/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  <a:tab pos="622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>
                              <a:alpha val="50000"/>
                            </a:srgbClr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+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>
                              <a:alpha val="50000"/>
                            </a:srgbClr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40MW</a:t>
                      </a:r>
                      <a:r>
                        <a:rPr kumimoji="0" lang="en-US" sz="25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00000">
                              <a:alpha val="50000"/>
                            </a:srgbClr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#</a:t>
                      </a:r>
                      <a:endParaRPr kumimoji="0" lang="en-US" sz="2500" b="0" i="0" u="none" strike="noStrike" cap="none" normalizeH="0" baseline="30000" dirty="0">
                        <a:ln>
                          <a:noFill/>
                        </a:ln>
                        <a:solidFill>
                          <a:srgbClr val="C00000">
                            <a:alpha val="50000"/>
                          </a:srgbClr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</a:txBody>
                  <a:tcPr marL="45720" marR="457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8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00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Off-axis bulk current drive</a:t>
                      </a:r>
                    </a:p>
                  </a:txBody>
                  <a:tcPr marL="45720" marR="457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Group 2"/>
          <p:cNvGraphicFramePr>
            <a:graphicFrameLocks noGrp="1"/>
          </p:cNvGraphicFramePr>
          <p:nvPr/>
        </p:nvGraphicFramePr>
        <p:xfrm>
          <a:off x="4551996" y="568784"/>
          <a:ext cx="2203133" cy="5076064"/>
        </p:xfrm>
        <a:graphic>
          <a:graphicData uri="http://schemas.openxmlformats.org/drawingml/2006/table">
            <a:tbl>
              <a:tblPr/>
              <a:tblGrid>
                <a:gridCol w="2203133"/>
              </a:tblGrid>
              <a:tr h="475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EC</a:t>
                      </a:r>
                      <a:endParaRPr kumimoji="0" 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0096"/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</a:txBody>
                  <a:tcPr marL="45720" marR="457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5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  <a:tab pos="6223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Electron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Cyclotron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6"/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  <a:tab pos="6223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170GHz</a:t>
                      </a:r>
                    </a:p>
                  </a:txBody>
                  <a:tcPr marL="45720" marR="457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1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endParaRPr kumimoji="0" 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0096"/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</a:txBody>
                  <a:tcPr marL="45720" marR="457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15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  <a:tab pos="622300" algn="l"/>
                        </a:tabLst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20MW</a:t>
                      </a:r>
                      <a:r>
                        <a:rPr kumimoji="0" lang="en-US" sz="25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*</a:t>
                      </a:r>
                      <a:endParaRPr kumimoji="0" lang="en-US" sz="25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96"/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  <a:tab pos="622300" algn="l"/>
                        </a:tabLst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>
                              <a:alpha val="50000"/>
                            </a:srgbClr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+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>
                              <a:alpha val="50000"/>
                            </a:srgbClr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20MW</a:t>
                      </a:r>
                      <a:r>
                        <a:rPr kumimoji="0" lang="en-US" sz="25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00000">
                              <a:alpha val="50000"/>
                            </a:srgbClr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#</a:t>
                      </a:r>
                      <a:endParaRPr kumimoji="0" lang="en-US" sz="2500" b="0" i="0" u="none" strike="noStrike" cap="none" normalizeH="0" baseline="30000" dirty="0">
                        <a:ln>
                          <a:noFill/>
                        </a:ln>
                        <a:solidFill>
                          <a:srgbClr val="C00000">
                            <a:alpha val="50000"/>
                          </a:srgbClr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</a:txBody>
                  <a:tcPr marL="45720" marR="457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57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00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NTM/sawtooth control modulation up to 5 kHz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6400"/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</a:txBody>
                  <a:tcPr marL="45720" marR="457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711373" y="5657711"/>
            <a:ext cx="572125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SzPct val="100000"/>
              <a:buFont typeface="Wingdings" pitchFamily="2" charset="2"/>
              <a:buNone/>
              <a:tabLst>
                <a:tab pos="622300" algn="l"/>
                <a:tab pos="622300" algn="l"/>
              </a:tabLst>
              <a:defRPr/>
            </a:pPr>
            <a:r>
              <a:rPr lang="en-US" sz="2000" baseline="30000" dirty="0">
                <a:solidFill>
                  <a:srgbClr val="000096"/>
                </a:solidFill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rPr>
              <a:t>*</a:t>
            </a:r>
            <a:r>
              <a:rPr lang="en-US" sz="2000" dirty="0">
                <a:solidFill>
                  <a:srgbClr val="000096"/>
                </a:solidFill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rPr>
              <a:t>Baseline Power</a:t>
            </a:r>
          </a:p>
          <a:p>
            <a:pPr algn="ctr">
              <a:buSzPct val="100000"/>
              <a:buFont typeface="Wingdings" pitchFamily="2" charset="2"/>
              <a:buNone/>
              <a:tabLst>
                <a:tab pos="622300" algn="l"/>
                <a:tab pos="622300" algn="l"/>
              </a:tabLst>
              <a:defRPr/>
            </a:pPr>
            <a:r>
              <a:rPr lang="en-US" sz="2000" baseline="30000" dirty="0">
                <a:solidFill>
                  <a:srgbClr val="C00000">
                    <a:alpha val="50000"/>
                  </a:srgbClr>
                </a:solidFill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rPr>
              <a:t>#</a:t>
            </a:r>
            <a:r>
              <a:rPr lang="en-US" sz="2000" dirty="0">
                <a:solidFill>
                  <a:srgbClr val="C00000">
                    <a:alpha val="50000"/>
                  </a:srgbClr>
                </a:solidFill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rPr>
              <a:t>Possible Upgrade</a:t>
            </a:r>
          </a:p>
        </p:txBody>
      </p:sp>
      <p:pic>
        <p:nvPicPr>
          <p:cNvPr id="27657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1795463"/>
            <a:ext cx="2049462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58" name="Rectangle 5"/>
          <p:cNvSpPr>
            <a:spLocks noChangeArrowheads="1"/>
          </p:cNvSpPr>
          <p:nvPr/>
        </p:nvSpPr>
        <p:spPr bwMode="auto">
          <a:xfrm>
            <a:off x="4618038" y="3097213"/>
            <a:ext cx="2049462" cy="935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90500" indent="-190500" defTabSz="273050">
              <a:spcBef>
                <a:spcPct val="40000"/>
              </a:spcBef>
              <a:buFont typeface="Wingdings" charset="0"/>
              <a:buChar char="Ø"/>
              <a:tabLst>
                <a:tab pos="268288" algn="l"/>
              </a:tabLst>
            </a:pPr>
            <a:endParaRPr lang="en-US" sz="2000">
              <a:solidFill>
                <a:srgbClr val="333399"/>
              </a:solidFill>
              <a:latin typeface="Times New Roman" charset="0"/>
            </a:endParaRPr>
          </a:p>
        </p:txBody>
      </p:sp>
      <p:pic>
        <p:nvPicPr>
          <p:cNvPr id="27659" name="Picture 7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3143250"/>
            <a:ext cx="16732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Group 81"/>
          <p:cNvGraphicFramePr>
            <a:graphicFrameLocks noGrp="1"/>
          </p:cNvGraphicFramePr>
          <p:nvPr/>
        </p:nvGraphicFramePr>
        <p:xfrm>
          <a:off x="156567" y="572189"/>
          <a:ext cx="2203133" cy="5077422"/>
        </p:xfrm>
        <a:graphic>
          <a:graphicData uri="http://schemas.openxmlformats.org/drawingml/2006/table">
            <a:tbl>
              <a:tblPr/>
              <a:tblGrid>
                <a:gridCol w="2203133"/>
              </a:tblGrid>
              <a:tr h="4744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NB</a:t>
                      </a:r>
                      <a:endParaRPr kumimoji="0" 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0096"/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</a:txBody>
                  <a:tcPr marL="45720" marR="457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95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  <a:tab pos="6223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Neutral Beam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6"/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  <a:tab pos="6223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- 1 MeV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6"/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</a:txBody>
                  <a:tcPr marL="45720" marR="457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79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endParaRPr kumimoji="0" 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0096"/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</a:txBody>
                  <a:tcPr marL="45720" marR="457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95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  <a:tab pos="622300" algn="l"/>
                        </a:tabLst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33MW</a:t>
                      </a:r>
                      <a:r>
                        <a:rPr kumimoji="0" lang="en-US" sz="25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*</a:t>
                      </a:r>
                      <a:endParaRPr kumimoji="0" lang="en-US" sz="25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96"/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  <a:tab pos="622300" algn="l"/>
                        </a:tabLst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>
                              <a:alpha val="50000"/>
                            </a:srgbClr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+16.5MW</a:t>
                      </a:r>
                      <a:r>
                        <a:rPr kumimoji="0" lang="en-US" sz="25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00000">
                              <a:alpha val="50000"/>
                            </a:srgbClr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#</a:t>
                      </a:r>
                      <a:endParaRPr kumimoji="0" lang="en-US" sz="2500" b="0" i="0" u="none" strike="noStrike" cap="none" normalizeH="0" baseline="30000" dirty="0">
                        <a:ln>
                          <a:noFill/>
                        </a:ln>
                        <a:solidFill>
                          <a:srgbClr val="C00000">
                            <a:alpha val="50000"/>
                          </a:srgbClr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</a:txBody>
                  <a:tcPr marL="45720" marR="457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3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00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Bulk current drive limited modulation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6400"/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</a:txBody>
                  <a:tcPr marL="45720" marR="457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504825" y="25400"/>
            <a:ext cx="813435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tx2"/>
                </a:solidFill>
                <a:latin typeface="Arial" charset="0"/>
              </a:rPr>
              <a:t>ITER </a:t>
            </a:r>
            <a:r>
              <a:rPr lang="en-US" sz="3200" dirty="0" smtClean="0">
                <a:solidFill>
                  <a:srgbClr val="FF0000"/>
                </a:solidFill>
                <a:latin typeface="Arial" charset="0"/>
              </a:rPr>
              <a:t>heating </a:t>
            </a:r>
            <a:r>
              <a:rPr lang="en-US" sz="3200" dirty="0">
                <a:solidFill>
                  <a:schemeClr val="tx2"/>
                </a:solidFill>
                <a:latin typeface="Arial" charset="0"/>
              </a:rPr>
              <a:t>and </a:t>
            </a:r>
            <a:r>
              <a:rPr lang="en-US" sz="3200" dirty="0" smtClean="0">
                <a:solidFill>
                  <a:srgbClr val="FF0000"/>
                </a:solidFill>
                <a:latin typeface="Arial" charset="0"/>
              </a:rPr>
              <a:t>current drive </a:t>
            </a:r>
            <a:r>
              <a:rPr lang="en-US" sz="3200" dirty="0" smtClean="0">
                <a:solidFill>
                  <a:schemeClr val="tx2"/>
                </a:solidFill>
                <a:latin typeface="Arial" charset="0"/>
              </a:rPr>
              <a:t>systems</a:t>
            </a:r>
            <a:endParaRPr lang="en-US" sz="3200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20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Text Box 2"/>
          <p:cNvSpPr txBox="1">
            <a:spLocks noChangeArrowheads="1"/>
          </p:cNvSpPr>
          <p:nvPr/>
        </p:nvSpPr>
        <p:spPr bwMode="auto">
          <a:xfrm>
            <a:off x="457200" y="4953000"/>
            <a:ext cx="8153400" cy="1387475"/>
          </a:xfrm>
          <a:prstGeom prst="rect">
            <a:avLst/>
          </a:prstGeom>
          <a:solidFill>
            <a:srgbClr val="CC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0500" indent="-1905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indent="-1905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000" smtClean="0">
                <a:cs typeface="+mn-cs"/>
              </a:rPr>
              <a:t>About 40 large scale diagnostic systems are foreseen:</a:t>
            </a:r>
          </a:p>
          <a:p>
            <a:pPr lvl="1">
              <a:spcBef>
                <a:spcPct val="20000"/>
              </a:spcBef>
              <a:buFontTx/>
              <a:buChar char="•"/>
              <a:defRPr/>
            </a:pPr>
            <a:r>
              <a:rPr lang="en-GB" sz="1800" b="0" smtClean="0">
                <a:cs typeface="+mn-cs"/>
              </a:rPr>
              <a:t>Diagnostics required for</a:t>
            </a:r>
            <a:r>
              <a:rPr lang="en-GB" sz="1800" b="0" smtClean="0">
                <a:solidFill>
                  <a:srgbClr val="0000FF"/>
                </a:solidFill>
                <a:cs typeface="+mn-cs"/>
              </a:rPr>
              <a:t> </a:t>
            </a:r>
            <a:r>
              <a:rPr lang="en-GB" sz="1800" b="0" smtClean="0">
                <a:solidFill>
                  <a:srgbClr val="FF0000"/>
                </a:solidFill>
                <a:cs typeface="+mn-cs"/>
              </a:rPr>
              <a:t>protection</a:t>
            </a:r>
            <a:r>
              <a:rPr lang="en-GB" sz="1800" b="0" smtClean="0">
                <a:solidFill>
                  <a:srgbClr val="003399"/>
                </a:solidFill>
                <a:cs typeface="+mn-cs"/>
              </a:rPr>
              <a:t>,</a:t>
            </a:r>
            <a:r>
              <a:rPr lang="en-GB" sz="1800" b="0" smtClean="0">
                <a:solidFill>
                  <a:srgbClr val="0000FF"/>
                </a:solidFill>
                <a:cs typeface="+mn-cs"/>
              </a:rPr>
              <a:t> </a:t>
            </a:r>
            <a:r>
              <a:rPr lang="en-GB" sz="1800" b="0" smtClean="0">
                <a:solidFill>
                  <a:srgbClr val="FF0000"/>
                </a:solidFill>
                <a:cs typeface="+mn-cs"/>
              </a:rPr>
              <a:t>control</a:t>
            </a:r>
            <a:r>
              <a:rPr lang="en-GB" sz="1800" b="0" smtClean="0">
                <a:solidFill>
                  <a:srgbClr val="0000FF"/>
                </a:solidFill>
                <a:cs typeface="+mn-cs"/>
              </a:rPr>
              <a:t> </a:t>
            </a:r>
            <a:r>
              <a:rPr lang="en-GB" sz="1800" b="0" smtClean="0">
                <a:cs typeface="+mn-cs"/>
              </a:rPr>
              <a:t>and</a:t>
            </a:r>
            <a:r>
              <a:rPr lang="en-GB" sz="1800" b="0" smtClean="0">
                <a:solidFill>
                  <a:srgbClr val="0000FF"/>
                </a:solidFill>
                <a:cs typeface="+mn-cs"/>
              </a:rPr>
              <a:t> </a:t>
            </a:r>
            <a:r>
              <a:rPr lang="en-GB" sz="1800" b="0" smtClean="0">
                <a:solidFill>
                  <a:srgbClr val="FF0000"/>
                </a:solidFill>
                <a:cs typeface="+mn-cs"/>
              </a:rPr>
              <a:t>physics studies</a:t>
            </a:r>
            <a:endParaRPr lang="en-GB" sz="1800" b="0" smtClean="0">
              <a:solidFill>
                <a:srgbClr val="0000FF"/>
              </a:solidFill>
              <a:cs typeface="+mn-cs"/>
            </a:endParaRPr>
          </a:p>
          <a:p>
            <a:pPr lvl="1">
              <a:spcBef>
                <a:spcPct val="20000"/>
              </a:spcBef>
              <a:buFontTx/>
              <a:buChar char="•"/>
              <a:defRPr/>
            </a:pPr>
            <a:r>
              <a:rPr lang="en-GB" sz="1800" b="0" smtClean="0">
                <a:cs typeface="+mn-cs"/>
              </a:rPr>
              <a:t>Measurements from</a:t>
            </a:r>
            <a:r>
              <a:rPr lang="en-GB" sz="1800" b="0" smtClean="0">
                <a:solidFill>
                  <a:srgbClr val="0000FF"/>
                </a:solidFill>
                <a:cs typeface="+mn-cs"/>
              </a:rPr>
              <a:t> </a:t>
            </a:r>
            <a:r>
              <a:rPr lang="en-GB" sz="1800" b="0" smtClean="0">
                <a:solidFill>
                  <a:srgbClr val="FF0000"/>
                </a:solidFill>
                <a:cs typeface="+mn-cs"/>
              </a:rPr>
              <a:t>DC to </a:t>
            </a:r>
            <a:r>
              <a:rPr lang="en-GB" sz="1800" b="0" smtClean="0">
                <a:solidFill>
                  <a:srgbClr val="FF0000"/>
                </a:solidFill>
                <a:latin typeface="Symbol" charset="0"/>
                <a:cs typeface="+mn-cs"/>
                <a:sym typeface="Symbol" charset="0"/>
              </a:rPr>
              <a:t></a:t>
            </a:r>
            <a:r>
              <a:rPr lang="en-GB" sz="1800" b="0" smtClean="0">
                <a:solidFill>
                  <a:srgbClr val="FF0000"/>
                </a:solidFill>
                <a:cs typeface="+mn-cs"/>
              </a:rPr>
              <a:t>-rays</a:t>
            </a:r>
            <a:r>
              <a:rPr lang="en-GB" sz="1800" b="0" smtClean="0">
                <a:solidFill>
                  <a:srgbClr val="003399"/>
                </a:solidFill>
                <a:cs typeface="+mn-cs"/>
              </a:rPr>
              <a:t>,</a:t>
            </a:r>
            <a:r>
              <a:rPr lang="en-GB" sz="1800" b="0" smtClean="0">
                <a:solidFill>
                  <a:srgbClr val="FF0000"/>
                </a:solidFill>
                <a:cs typeface="+mn-cs"/>
              </a:rPr>
              <a:t> neutrons</a:t>
            </a:r>
            <a:r>
              <a:rPr lang="en-GB" sz="1800" b="0" smtClean="0">
                <a:solidFill>
                  <a:srgbClr val="003399"/>
                </a:solidFill>
                <a:cs typeface="+mn-cs"/>
              </a:rPr>
              <a:t>,</a:t>
            </a:r>
            <a:r>
              <a:rPr lang="en-GB" sz="1800" b="0" smtClean="0">
                <a:solidFill>
                  <a:srgbClr val="0000FF"/>
                </a:solidFill>
                <a:cs typeface="+mn-cs"/>
              </a:rPr>
              <a:t> </a:t>
            </a:r>
            <a:r>
              <a:rPr lang="en-GB" sz="1800" b="0" smtClean="0">
                <a:solidFill>
                  <a:srgbClr val="FF0000"/>
                </a:solidFill>
                <a:latin typeface="Symbol" charset="0"/>
                <a:cs typeface="+mn-cs"/>
                <a:sym typeface="Symbol" charset="0"/>
              </a:rPr>
              <a:t></a:t>
            </a:r>
            <a:r>
              <a:rPr lang="en-GB" sz="1800" b="0" smtClean="0">
                <a:solidFill>
                  <a:srgbClr val="FF0000"/>
                </a:solidFill>
                <a:cs typeface="+mn-cs"/>
              </a:rPr>
              <a:t>-particles</a:t>
            </a:r>
            <a:r>
              <a:rPr lang="en-GB" sz="1800" b="0" smtClean="0">
                <a:solidFill>
                  <a:srgbClr val="0000FF"/>
                </a:solidFill>
                <a:cs typeface="+mn-cs"/>
              </a:rPr>
              <a:t>, </a:t>
            </a:r>
            <a:r>
              <a:rPr lang="en-GB" sz="1800" b="0" smtClean="0">
                <a:solidFill>
                  <a:srgbClr val="FF0000"/>
                </a:solidFill>
                <a:cs typeface="+mn-cs"/>
              </a:rPr>
              <a:t>plasma species</a:t>
            </a:r>
            <a:endParaRPr lang="en-GB" sz="1800" b="0" smtClean="0">
              <a:solidFill>
                <a:srgbClr val="0000FF"/>
              </a:solidFill>
              <a:cs typeface="+mn-cs"/>
            </a:endParaRPr>
          </a:p>
          <a:p>
            <a:pPr lvl="1">
              <a:spcBef>
                <a:spcPct val="20000"/>
              </a:spcBef>
              <a:buClr>
                <a:srgbClr val="0000FF"/>
              </a:buClr>
              <a:buFontTx/>
              <a:buChar char="•"/>
              <a:defRPr/>
            </a:pPr>
            <a:r>
              <a:rPr lang="en-GB" sz="1800" b="0" smtClean="0">
                <a:solidFill>
                  <a:srgbClr val="FF0000"/>
                </a:solidFill>
                <a:cs typeface="+mn-cs"/>
              </a:rPr>
              <a:t>Diagnostic Neutral Beam</a:t>
            </a:r>
            <a:r>
              <a:rPr lang="en-GB" sz="1800" b="0" smtClean="0">
                <a:solidFill>
                  <a:srgbClr val="0000FF"/>
                </a:solidFill>
                <a:cs typeface="+mn-cs"/>
              </a:rPr>
              <a:t> </a:t>
            </a:r>
            <a:r>
              <a:rPr lang="en-GB" sz="1800" b="0" smtClean="0">
                <a:cs typeface="+mn-cs"/>
              </a:rPr>
              <a:t>for active spectroscopy (CXRS, MSE ….)</a:t>
            </a:r>
            <a:endParaRPr lang="en-GB" b="0" smtClean="0">
              <a:cs typeface="+mn-cs"/>
            </a:endParaRPr>
          </a:p>
        </p:txBody>
      </p:sp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>
            <a:lum bright="-2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831850"/>
            <a:ext cx="6096000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2" name="Text Box 4"/>
          <p:cNvSpPr txBox="1">
            <a:spLocks noChangeArrowheads="1"/>
          </p:cNvSpPr>
          <p:nvPr/>
        </p:nvSpPr>
        <p:spPr bwMode="auto">
          <a:xfrm>
            <a:off x="420688" y="1447800"/>
            <a:ext cx="1219200" cy="503238"/>
          </a:xfrm>
          <a:prstGeom prst="rect">
            <a:avLst/>
          </a:prstGeom>
          <a:solidFill>
            <a:srgbClr val="2DE3D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5000"/>
              </a:spcBef>
              <a:defRPr/>
            </a:pPr>
            <a:r>
              <a:rPr lang="en-US" sz="1200">
                <a:solidFill>
                  <a:srgbClr val="FF0A0A"/>
                </a:solidFill>
                <a:latin typeface="Arial" charset="0"/>
                <a:cs typeface="+mn-cs"/>
              </a:rPr>
              <a:t>UPPER PORT</a:t>
            </a:r>
          </a:p>
          <a:p>
            <a:pPr algn="ctr" eaLnBrk="1" hangingPunct="1">
              <a:spcBef>
                <a:spcPct val="25000"/>
              </a:spcBef>
              <a:defRPr/>
            </a:pPr>
            <a:r>
              <a:rPr lang="en-US" sz="1200">
                <a:solidFill>
                  <a:srgbClr val="FF0A0A"/>
                </a:solidFill>
                <a:latin typeface="Arial" charset="0"/>
                <a:cs typeface="+mn-cs"/>
              </a:rPr>
              <a:t>(12 used)</a:t>
            </a:r>
          </a:p>
        </p:txBody>
      </p:sp>
      <p:sp>
        <p:nvSpPr>
          <p:cNvPr id="529413" name="Text Box 5"/>
          <p:cNvSpPr txBox="1">
            <a:spLocks noChangeArrowheads="1"/>
          </p:cNvSpPr>
          <p:nvPr/>
        </p:nvSpPr>
        <p:spPr bwMode="auto">
          <a:xfrm>
            <a:off x="192088" y="2819400"/>
            <a:ext cx="1676400" cy="503238"/>
          </a:xfrm>
          <a:prstGeom prst="rect">
            <a:avLst/>
          </a:prstGeom>
          <a:solidFill>
            <a:srgbClr val="2DE3D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5000"/>
              </a:spcBef>
              <a:defRPr/>
            </a:pPr>
            <a:r>
              <a:rPr lang="en-US" sz="1200">
                <a:solidFill>
                  <a:srgbClr val="FF0A0A"/>
                </a:solidFill>
                <a:latin typeface="Arial" charset="0"/>
                <a:cs typeface="+mn-cs"/>
              </a:rPr>
              <a:t>EQUATORIAL PORT</a:t>
            </a:r>
          </a:p>
          <a:p>
            <a:pPr algn="ctr" eaLnBrk="1" hangingPunct="1">
              <a:spcBef>
                <a:spcPct val="25000"/>
              </a:spcBef>
              <a:defRPr/>
            </a:pPr>
            <a:r>
              <a:rPr lang="en-US" sz="1200">
                <a:solidFill>
                  <a:srgbClr val="FF0A0A"/>
                </a:solidFill>
                <a:latin typeface="Arial" charset="0"/>
                <a:cs typeface="+mn-cs"/>
              </a:rPr>
              <a:t>(6 used)</a:t>
            </a:r>
          </a:p>
        </p:txBody>
      </p:sp>
      <p:sp>
        <p:nvSpPr>
          <p:cNvPr id="529414" name="Text Box 6"/>
          <p:cNvSpPr txBox="1">
            <a:spLocks noChangeArrowheads="1"/>
          </p:cNvSpPr>
          <p:nvPr/>
        </p:nvSpPr>
        <p:spPr bwMode="auto">
          <a:xfrm>
            <a:off x="268288" y="4343400"/>
            <a:ext cx="1524000" cy="503238"/>
          </a:xfrm>
          <a:prstGeom prst="rect">
            <a:avLst/>
          </a:prstGeom>
          <a:solidFill>
            <a:srgbClr val="2DE3D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5000"/>
              </a:spcBef>
              <a:defRPr/>
            </a:pPr>
            <a:r>
              <a:rPr lang="en-US" sz="1200">
                <a:solidFill>
                  <a:srgbClr val="FF0A0A"/>
                </a:solidFill>
                <a:latin typeface="Arial" charset="0"/>
                <a:cs typeface="+mn-cs"/>
              </a:rPr>
              <a:t>DIVERTOR PORT</a:t>
            </a:r>
          </a:p>
          <a:p>
            <a:pPr algn="ctr" eaLnBrk="1" hangingPunct="1">
              <a:spcBef>
                <a:spcPct val="25000"/>
              </a:spcBef>
              <a:defRPr/>
            </a:pPr>
            <a:r>
              <a:rPr lang="en-US" sz="1200">
                <a:solidFill>
                  <a:srgbClr val="FF0A0A"/>
                </a:solidFill>
                <a:latin typeface="Arial" charset="0"/>
                <a:cs typeface="+mn-cs"/>
              </a:rPr>
              <a:t>(6 used)</a:t>
            </a:r>
          </a:p>
        </p:txBody>
      </p:sp>
      <p:sp>
        <p:nvSpPr>
          <p:cNvPr id="529415" name="Text Box 7"/>
          <p:cNvSpPr txBox="1">
            <a:spLocks noChangeArrowheads="1"/>
          </p:cNvSpPr>
          <p:nvPr/>
        </p:nvSpPr>
        <p:spPr bwMode="auto">
          <a:xfrm>
            <a:off x="6942138" y="4114800"/>
            <a:ext cx="2057400" cy="503238"/>
          </a:xfrm>
          <a:prstGeom prst="rect">
            <a:avLst/>
          </a:prstGeom>
          <a:solidFill>
            <a:srgbClr val="2DE3D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5000"/>
              </a:spcBef>
              <a:defRPr/>
            </a:pPr>
            <a:r>
              <a:rPr lang="en-US" sz="1200">
                <a:solidFill>
                  <a:srgbClr val="FF0A0A"/>
                </a:solidFill>
                <a:latin typeface="Arial" charset="0"/>
                <a:cs typeface="+mn-cs"/>
              </a:rPr>
              <a:t>DIVERTOR CASSETTES</a:t>
            </a:r>
          </a:p>
          <a:p>
            <a:pPr algn="ctr" eaLnBrk="1" hangingPunct="1">
              <a:spcBef>
                <a:spcPct val="25000"/>
              </a:spcBef>
              <a:defRPr/>
            </a:pPr>
            <a:r>
              <a:rPr lang="en-US" sz="1200">
                <a:solidFill>
                  <a:srgbClr val="FF0A0A"/>
                </a:solidFill>
                <a:latin typeface="Arial" charset="0"/>
                <a:cs typeface="+mn-cs"/>
              </a:rPr>
              <a:t>(16 used)</a:t>
            </a:r>
          </a:p>
        </p:txBody>
      </p:sp>
      <p:sp>
        <p:nvSpPr>
          <p:cNvPr id="529416" name="Text Box 8"/>
          <p:cNvSpPr txBox="1">
            <a:spLocks noChangeArrowheads="1"/>
          </p:cNvSpPr>
          <p:nvPr/>
        </p:nvSpPr>
        <p:spPr bwMode="auto">
          <a:xfrm>
            <a:off x="7056438" y="533400"/>
            <a:ext cx="1828800" cy="503238"/>
          </a:xfrm>
          <a:prstGeom prst="rect">
            <a:avLst/>
          </a:prstGeom>
          <a:solidFill>
            <a:srgbClr val="2DE3D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200">
                <a:solidFill>
                  <a:srgbClr val="FF0A0A"/>
                </a:solidFill>
                <a:latin typeface="Arial" charset="0"/>
                <a:cs typeface="+mn-cs"/>
              </a:rPr>
              <a:t>VESSEL WALL</a:t>
            </a:r>
          </a:p>
          <a:p>
            <a:pPr algn="ctr" eaLnBrk="1" hangingPunct="1">
              <a:spcBef>
                <a:spcPct val="25000"/>
              </a:spcBef>
              <a:defRPr/>
            </a:pPr>
            <a:r>
              <a:rPr lang="en-US" sz="1200">
                <a:solidFill>
                  <a:srgbClr val="FF0A0A"/>
                </a:solidFill>
                <a:latin typeface="Arial" charset="0"/>
                <a:cs typeface="+mn-cs"/>
              </a:rPr>
              <a:t>(Distributed Systems)</a:t>
            </a:r>
            <a:endParaRPr lang="en-US" sz="1800">
              <a:solidFill>
                <a:srgbClr val="FF0A0A"/>
              </a:solidFill>
              <a:latin typeface="Arial" charset="0"/>
              <a:cs typeface="+mn-cs"/>
            </a:endParaRPr>
          </a:p>
        </p:txBody>
      </p:sp>
      <p:sp>
        <p:nvSpPr>
          <p:cNvPr id="529417" name="Line 9"/>
          <p:cNvSpPr>
            <a:spLocks noChangeShapeType="1"/>
          </p:cNvSpPr>
          <p:nvPr/>
        </p:nvSpPr>
        <p:spPr bwMode="auto">
          <a:xfrm>
            <a:off x="1539875" y="1600200"/>
            <a:ext cx="862013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9418" name="Line 10"/>
          <p:cNvSpPr>
            <a:spLocks noChangeShapeType="1"/>
          </p:cNvSpPr>
          <p:nvPr/>
        </p:nvSpPr>
        <p:spPr bwMode="auto">
          <a:xfrm>
            <a:off x="1466850" y="3070225"/>
            <a:ext cx="935038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9419" name="Line 11"/>
          <p:cNvSpPr>
            <a:spLocks noChangeShapeType="1"/>
          </p:cNvSpPr>
          <p:nvPr/>
        </p:nvSpPr>
        <p:spPr bwMode="auto">
          <a:xfrm flipV="1">
            <a:off x="1716088" y="4267200"/>
            <a:ext cx="1066800" cy="2079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9420" name="Line 12"/>
          <p:cNvSpPr>
            <a:spLocks noChangeShapeType="1"/>
          </p:cNvSpPr>
          <p:nvPr/>
        </p:nvSpPr>
        <p:spPr bwMode="auto">
          <a:xfrm flipH="1" flipV="1">
            <a:off x="5602288" y="3429000"/>
            <a:ext cx="1466850" cy="8096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9421" name="Line 13"/>
          <p:cNvSpPr>
            <a:spLocks noChangeShapeType="1"/>
          </p:cNvSpPr>
          <p:nvPr/>
        </p:nvSpPr>
        <p:spPr bwMode="auto">
          <a:xfrm flipH="1">
            <a:off x="5449888" y="685800"/>
            <a:ext cx="1905000" cy="1447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9423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tx2"/>
                </a:solidFill>
                <a:latin typeface="Arial" charset="0"/>
              </a:rPr>
              <a:t>Analyzing the Plasma - ITER Diagnostics</a:t>
            </a:r>
            <a:endParaRPr lang="en-US" sz="36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5" descr="alas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08" y="1340768"/>
            <a:ext cx="7620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7044" y="540172"/>
            <a:ext cx="8189913" cy="762000"/>
          </a:xfrm>
        </p:spPr>
        <p:txBody>
          <a:bodyPr/>
          <a:lstStyle/>
          <a:p>
            <a:pPr eaLnBrk="1" hangingPunct="1"/>
            <a:r>
              <a:rPr lang="en-US" altLang="ja-JP" sz="2000" b="1" dirty="0">
                <a:latin typeface="Arial" charset="0"/>
                <a:ea typeface="ＭＳ Ｐゴシック" charset="0"/>
              </a:rPr>
              <a:t>90% of ITER components will be supplied </a:t>
            </a:r>
            <a:r>
              <a:rPr lang="en-US" altLang="ja-JP" sz="20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“in-kind” </a:t>
            </a:r>
            <a:r>
              <a:rPr lang="en-US" altLang="ja-JP" sz="2000" b="1" dirty="0">
                <a:latin typeface="Arial" charset="0"/>
                <a:ea typeface="ＭＳ Ｐゴシック" charset="0"/>
              </a:rPr>
              <a:t>by the Members through their Domestic Agencies</a:t>
            </a:r>
            <a:endParaRPr lang="en-US" altLang="ja-JP" b="1" dirty="0">
              <a:latin typeface="Arial" charset="0"/>
              <a:ea typeface="ＭＳ Ｐゴシック" charset="0"/>
            </a:endParaRPr>
          </a:p>
        </p:txBody>
      </p:sp>
      <p:sp>
        <p:nvSpPr>
          <p:cNvPr id="32772" name="Line 10"/>
          <p:cNvSpPr>
            <a:spLocks noChangeShapeType="1"/>
          </p:cNvSpPr>
          <p:nvPr/>
        </p:nvSpPr>
        <p:spPr bwMode="auto">
          <a:xfrm flipV="1">
            <a:off x="3923283" y="2745706"/>
            <a:ext cx="504825" cy="252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2773" name="Picture 11" descr="In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733" y="3682331"/>
            <a:ext cx="10795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2" descr="Russ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771" y="1235466"/>
            <a:ext cx="886312" cy="66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3" descr="ITER Korea building photo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658" y="1700808"/>
            <a:ext cx="1133960" cy="75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4" descr="Jap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058" y="3245768"/>
            <a:ext cx="118745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5" descr="US_IT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289" y="3250530"/>
            <a:ext cx="1003207" cy="75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Line 18"/>
          <p:cNvSpPr>
            <a:spLocks noChangeShapeType="1"/>
          </p:cNvSpPr>
          <p:nvPr/>
        </p:nvSpPr>
        <p:spPr bwMode="auto">
          <a:xfrm flipV="1">
            <a:off x="5796533" y="3250531"/>
            <a:ext cx="3603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0" name="Line 19"/>
          <p:cNvSpPr>
            <a:spLocks noChangeShapeType="1"/>
          </p:cNvSpPr>
          <p:nvPr/>
        </p:nvSpPr>
        <p:spPr bwMode="auto">
          <a:xfrm flipH="1">
            <a:off x="7596758" y="2385343"/>
            <a:ext cx="719138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1" name="Line 20"/>
          <p:cNvSpPr>
            <a:spLocks noChangeShapeType="1"/>
          </p:cNvSpPr>
          <p:nvPr/>
        </p:nvSpPr>
        <p:spPr bwMode="auto">
          <a:xfrm flipH="1" flipV="1">
            <a:off x="7884096" y="2890168"/>
            <a:ext cx="27781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2" name="Line 21"/>
          <p:cNvSpPr>
            <a:spLocks noChangeShapeType="1"/>
          </p:cNvSpPr>
          <p:nvPr/>
        </p:nvSpPr>
        <p:spPr bwMode="auto">
          <a:xfrm flipH="1">
            <a:off x="5507608" y="1666206"/>
            <a:ext cx="7921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783" name="Picture 22" descr="chin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96" y="3537868"/>
            <a:ext cx="1160462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4" name="Line 24"/>
          <p:cNvSpPr>
            <a:spLocks noChangeShapeType="1"/>
          </p:cNvSpPr>
          <p:nvPr/>
        </p:nvSpPr>
        <p:spPr bwMode="auto">
          <a:xfrm flipH="1" flipV="1">
            <a:off x="7236396" y="2817143"/>
            <a:ext cx="21590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3410" name="Rectangle 18"/>
          <p:cNvSpPr>
            <a:spLocks noChangeArrowheads="1"/>
          </p:cNvSpPr>
          <p:nvPr/>
        </p:nvSpPr>
        <p:spPr bwMode="auto">
          <a:xfrm>
            <a:off x="0" y="25400"/>
            <a:ext cx="914400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ja-JP" sz="3200" b="1" dirty="0" smtClean="0">
                <a:solidFill>
                  <a:schemeClr val="tx2"/>
                </a:solidFill>
                <a:latin typeface="Arial" charset="0"/>
                <a:cs typeface="+mn-cs"/>
              </a:rPr>
              <a:t>ITER – A Major International Collaboration</a:t>
            </a:r>
            <a:endParaRPr lang="en-US" sz="3200" b="1" dirty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443411" name="Text Box 19"/>
          <p:cNvSpPr txBox="1">
            <a:spLocks noChangeArrowheads="1"/>
          </p:cNvSpPr>
          <p:nvPr/>
        </p:nvSpPr>
        <p:spPr bwMode="auto">
          <a:xfrm>
            <a:off x="4370958" y="2540918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FF271C"/>
                </a:solidFill>
                <a:cs typeface="+mn-cs"/>
              </a:rPr>
              <a:t>*</a:t>
            </a:r>
            <a:endParaRPr lang="en-US">
              <a:cs typeface="+mn-cs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28278" y="5589240"/>
            <a:ext cx="848744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ja-JP" sz="2000" b="1" dirty="0" smtClean="0">
                <a:latin typeface="Arial" charset="0"/>
                <a:ea typeface="ＭＳ Ｐゴシック" charset="0"/>
              </a:rPr>
              <a:t>This approach necessitates the integration of ITER management, design and procurement activities across the globe</a:t>
            </a:r>
            <a:endParaRPr lang="en-US" altLang="ja-JP" b="1" dirty="0">
              <a:latin typeface="Arial" charset="0"/>
              <a:ea typeface="ＭＳ Ｐゴシック" charset="0"/>
            </a:endParaRPr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 flipV="1">
            <a:off x="1764283" y="2890168"/>
            <a:ext cx="5048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" name="Picture 9" descr="f4E_offices_fusi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17143"/>
            <a:ext cx="935906" cy="69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\\iter\cfs\public\sum\Latest Worksite Pictures\Tok_Pit_30_08_12\HQ_22_Aug_201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17032"/>
            <a:ext cx="1259632" cy="79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Line 17"/>
          <p:cNvSpPr>
            <a:spLocks noChangeShapeType="1"/>
          </p:cNvSpPr>
          <p:nvPr/>
        </p:nvSpPr>
        <p:spPr bwMode="auto">
          <a:xfrm flipV="1">
            <a:off x="4355975" y="2733674"/>
            <a:ext cx="149350" cy="9833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4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  <p:bldP spid="32779" grpId="0" animBg="1"/>
      <p:bldP spid="32780" grpId="0" animBg="1"/>
      <p:bldP spid="32781" grpId="0" animBg="1"/>
      <p:bldP spid="32782" grpId="0" animBg="1"/>
      <p:bldP spid="32784" grpId="0" animBg="1"/>
      <p:bldP spid="20" grpId="0"/>
      <p:bldP spid="21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map_iter_partn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2388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AutoShape 3"/>
          <p:cNvSpPr>
            <a:spLocks noChangeArrowheads="1"/>
          </p:cNvSpPr>
          <p:nvPr/>
        </p:nvSpPr>
        <p:spPr bwMode="auto">
          <a:xfrm rot="-2956627">
            <a:off x="7739856" y="3266282"/>
            <a:ext cx="576263" cy="863600"/>
          </a:xfrm>
          <a:prstGeom prst="curvedRightArrow">
            <a:avLst>
              <a:gd name="adj1" fmla="val 20287"/>
              <a:gd name="adj2" fmla="val 72281"/>
              <a:gd name="adj3" fmla="val 33333"/>
            </a:avLst>
          </a:prstGeom>
          <a:solidFill>
            <a:srgbClr val="FFFF66"/>
          </a:solidFill>
          <a:ln w="2857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AutoShape 4"/>
          <p:cNvSpPr>
            <a:spLocks noChangeArrowheads="1"/>
          </p:cNvSpPr>
          <p:nvPr/>
        </p:nvSpPr>
        <p:spPr bwMode="auto">
          <a:xfrm rot="3169758">
            <a:off x="8720138" y="2574925"/>
            <a:ext cx="292100" cy="9556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lnTo>
                  <a:pt x="15662" y="14285"/>
                </a:lnTo>
                <a:close/>
              </a:path>
            </a:pathLst>
          </a:custGeom>
          <a:solidFill>
            <a:srgbClr val="0099CC"/>
          </a:solidFill>
          <a:ln w="28575" algn="ctr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629" name="AutoShape 5"/>
          <p:cNvSpPr>
            <a:spLocks noChangeArrowheads="1"/>
          </p:cNvSpPr>
          <p:nvPr/>
        </p:nvSpPr>
        <p:spPr bwMode="auto">
          <a:xfrm rot="-2151619">
            <a:off x="8524875" y="3351213"/>
            <a:ext cx="576263" cy="360362"/>
          </a:xfrm>
          <a:prstGeom prst="curvedUpArrow">
            <a:avLst>
              <a:gd name="adj1" fmla="val 31982"/>
              <a:gd name="adj2" fmla="val 63965"/>
              <a:gd name="adj3" fmla="val 33333"/>
            </a:avLst>
          </a:prstGeom>
          <a:solidFill>
            <a:srgbClr val="FFCCFF"/>
          </a:solidFill>
          <a:ln w="2857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AutoShape 6"/>
          <p:cNvSpPr>
            <a:spLocks noChangeArrowheads="1"/>
          </p:cNvSpPr>
          <p:nvPr/>
        </p:nvSpPr>
        <p:spPr bwMode="auto">
          <a:xfrm>
            <a:off x="1763713" y="2257425"/>
            <a:ext cx="3240087" cy="576263"/>
          </a:xfrm>
          <a:prstGeom prst="curvedDownArrow">
            <a:avLst>
              <a:gd name="adj1" fmla="val 42976"/>
              <a:gd name="adj2" fmla="val 245181"/>
              <a:gd name="adj3" fmla="val 30579"/>
            </a:avLst>
          </a:prstGeom>
          <a:solidFill>
            <a:srgbClr val="0099CC"/>
          </a:solidFill>
          <a:ln w="2857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AutoShape 7"/>
          <p:cNvSpPr>
            <a:spLocks noChangeArrowheads="1"/>
          </p:cNvSpPr>
          <p:nvPr/>
        </p:nvSpPr>
        <p:spPr bwMode="auto">
          <a:xfrm rot="3805573">
            <a:off x="5226050" y="2017713"/>
            <a:ext cx="895350" cy="2070100"/>
          </a:xfrm>
          <a:prstGeom prst="curvedLeftArrow">
            <a:avLst>
              <a:gd name="adj1" fmla="val 22853"/>
              <a:gd name="adj2" fmla="val 69094"/>
              <a:gd name="adj3" fmla="val 33333"/>
            </a:avLst>
          </a:prstGeom>
          <a:solidFill>
            <a:srgbClr val="990099"/>
          </a:solidFill>
          <a:ln w="2857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AutoShape 8"/>
          <p:cNvSpPr>
            <a:spLocks noChangeArrowheads="1"/>
          </p:cNvSpPr>
          <p:nvPr/>
        </p:nvSpPr>
        <p:spPr bwMode="auto">
          <a:xfrm>
            <a:off x="4572000" y="2636838"/>
            <a:ext cx="144463" cy="188912"/>
          </a:xfrm>
          <a:prstGeom prst="irregularSeal1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6011863" y="4486275"/>
            <a:ext cx="12366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800" b="1" u="sng">
                <a:solidFill>
                  <a:srgbClr val="CC3300"/>
                </a:solidFill>
                <a:latin typeface="Arial" charset="0"/>
              </a:rPr>
              <a:t>Conductor</a:t>
            </a:r>
            <a:endParaRPr lang="en-GB" sz="1800" b="1" u="sng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26634" name="AutoShape 10"/>
          <p:cNvSpPr>
            <a:spLocks noChangeArrowheads="1"/>
          </p:cNvSpPr>
          <p:nvPr/>
        </p:nvSpPr>
        <p:spPr bwMode="auto">
          <a:xfrm>
            <a:off x="7308850" y="4633913"/>
            <a:ext cx="431800" cy="117475"/>
          </a:xfrm>
          <a:prstGeom prst="curvedUpArrow">
            <a:avLst>
              <a:gd name="adj1" fmla="val 73514"/>
              <a:gd name="adj2" fmla="val 147027"/>
              <a:gd name="adj3" fmla="val 33333"/>
            </a:avLst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6011863" y="4778375"/>
            <a:ext cx="1008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E6E100"/>
                </a:solidFill>
                <a:latin typeface="Arial" charset="0"/>
              </a:rPr>
              <a:t>China</a:t>
            </a:r>
            <a:endParaRPr lang="en-GB" sz="1800" b="1">
              <a:solidFill>
                <a:srgbClr val="E6E100"/>
              </a:solidFill>
              <a:latin typeface="Arial" charset="0"/>
            </a:endParaRP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6011863" y="5065713"/>
            <a:ext cx="17287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66FF"/>
                </a:solidFill>
                <a:latin typeface="Arial" charset="0"/>
              </a:rPr>
              <a:t>South Korea</a:t>
            </a:r>
            <a:endParaRPr lang="en-GB" sz="1800" b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6011863" y="5348288"/>
            <a:ext cx="10080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66CC"/>
                </a:solidFill>
                <a:latin typeface="Arial" charset="0"/>
              </a:rPr>
              <a:t>Japan</a:t>
            </a:r>
            <a:endParaRPr lang="en-GB" sz="1800" b="1">
              <a:solidFill>
                <a:srgbClr val="FF66CC"/>
              </a:solidFill>
              <a:latin typeface="Arial" charset="0"/>
            </a:endParaRP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6011863" y="5708650"/>
            <a:ext cx="1008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990099"/>
                </a:solidFill>
                <a:latin typeface="Arial" charset="0"/>
              </a:rPr>
              <a:t>Russia</a:t>
            </a:r>
            <a:endParaRPr lang="en-GB" sz="1800" b="1">
              <a:solidFill>
                <a:srgbClr val="990099"/>
              </a:solidFill>
              <a:latin typeface="Arial" charset="0"/>
            </a:endParaRPr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6011863" y="6067425"/>
            <a:ext cx="1944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66FF"/>
                </a:solidFill>
                <a:latin typeface="Arial" charset="0"/>
              </a:rPr>
              <a:t>United States</a:t>
            </a:r>
            <a:endParaRPr lang="en-GB" sz="1800" b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26640" name="AutoShape 16"/>
          <p:cNvSpPr>
            <a:spLocks noChangeArrowheads="1"/>
          </p:cNvSpPr>
          <p:nvPr/>
        </p:nvSpPr>
        <p:spPr bwMode="auto">
          <a:xfrm rot="2105749">
            <a:off x="5148263" y="2690813"/>
            <a:ext cx="358775" cy="574675"/>
          </a:xfrm>
          <a:prstGeom prst="curvedLeftArrow">
            <a:avLst>
              <a:gd name="adj1" fmla="val 32035"/>
              <a:gd name="adj2" fmla="val 64071"/>
              <a:gd name="adj3" fmla="val 33333"/>
            </a:avLst>
          </a:prstGeom>
          <a:solidFill>
            <a:srgbClr val="0033CC"/>
          </a:solidFill>
          <a:ln w="2857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6053138" y="6429375"/>
            <a:ext cx="1152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33CC"/>
                </a:solidFill>
                <a:latin typeface="Arial" charset="0"/>
              </a:rPr>
              <a:t>Europe</a:t>
            </a:r>
            <a:endParaRPr lang="en-GB" sz="1800" b="1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395288" y="4486275"/>
            <a:ext cx="885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800" b="1" u="sng">
                <a:solidFill>
                  <a:schemeClr val="folHlink"/>
                </a:solidFill>
                <a:latin typeface="Arial" charset="0"/>
              </a:rPr>
              <a:t>TF Coil</a:t>
            </a:r>
            <a:endParaRPr lang="en-GB" sz="1800" b="1" u="sng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26643" name="AutoShape 19"/>
          <p:cNvSpPr>
            <a:spLocks noChangeArrowheads="1"/>
          </p:cNvSpPr>
          <p:nvPr/>
        </p:nvSpPr>
        <p:spPr bwMode="auto">
          <a:xfrm>
            <a:off x="1422400" y="4611688"/>
            <a:ext cx="431800" cy="117475"/>
          </a:xfrm>
          <a:prstGeom prst="curvedUpArrow">
            <a:avLst>
              <a:gd name="adj1" fmla="val 73514"/>
              <a:gd name="adj2" fmla="val 147027"/>
              <a:gd name="adj3" fmla="val 33333"/>
            </a:avLst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339933"/>
              </a:solidFill>
              <a:latin typeface="Arial" charset="0"/>
            </a:endParaRPr>
          </a:p>
        </p:txBody>
      </p:sp>
      <p:sp>
        <p:nvSpPr>
          <p:cNvPr id="26644" name="Text Box 21"/>
          <p:cNvSpPr txBox="1">
            <a:spLocks noChangeArrowheads="1"/>
          </p:cNvSpPr>
          <p:nvPr/>
        </p:nvSpPr>
        <p:spPr bwMode="auto">
          <a:xfrm>
            <a:off x="468313" y="4778375"/>
            <a:ext cx="1008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66CC"/>
                </a:solidFill>
                <a:latin typeface="Comic Sans MS" pitchFamily="66" charset="0"/>
              </a:rPr>
              <a:t>Japan</a:t>
            </a:r>
            <a:endParaRPr lang="en-GB" sz="1800" b="1">
              <a:solidFill>
                <a:srgbClr val="FF66CC"/>
              </a:solidFill>
              <a:latin typeface="Comic Sans MS" pitchFamily="66" charset="0"/>
            </a:endParaRPr>
          </a:p>
        </p:txBody>
      </p:sp>
      <p:sp>
        <p:nvSpPr>
          <p:cNvPr id="26645" name="AutoShape 22"/>
          <p:cNvSpPr>
            <a:spLocks noChangeArrowheads="1"/>
          </p:cNvSpPr>
          <p:nvPr/>
        </p:nvSpPr>
        <p:spPr bwMode="auto">
          <a:xfrm rot="-3215497">
            <a:off x="3963988" y="2651125"/>
            <a:ext cx="574675" cy="9429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080" y="9299"/>
                </a:moveTo>
                <a:cubicBezTo>
                  <a:pt x="17368" y="5844"/>
                  <a:pt x="14327" y="3366"/>
                  <a:pt x="10800" y="3366"/>
                </a:cubicBezTo>
                <a:cubicBezTo>
                  <a:pt x="6694" y="3366"/>
                  <a:pt x="3366" y="6694"/>
                  <a:pt x="3366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5924" y="0"/>
                  <a:pt x="20342" y="3600"/>
                  <a:pt x="21377" y="8619"/>
                </a:cubicBezTo>
                <a:lnTo>
                  <a:pt x="24021" y="8074"/>
                </a:lnTo>
                <a:lnTo>
                  <a:pt x="20614" y="13252"/>
                </a:lnTo>
                <a:lnTo>
                  <a:pt x="15436" y="9844"/>
                </a:lnTo>
                <a:lnTo>
                  <a:pt x="18080" y="9299"/>
                </a:lnTo>
                <a:close/>
              </a:path>
            </a:pathLst>
          </a:custGeom>
          <a:solidFill>
            <a:srgbClr val="0033CC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646" name="Text Box 23"/>
          <p:cNvSpPr txBox="1">
            <a:spLocks noChangeArrowheads="1"/>
          </p:cNvSpPr>
          <p:nvPr/>
        </p:nvSpPr>
        <p:spPr bwMode="auto">
          <a:xfrm>
            <a:off x="3059113" y="4486275"/>
            <a:ext cx="1495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800" b="1" u="sng">
                <a:solidFill>
                  <a:srgbClr val="CC9900"/>
                </a:solidFill>
                <a:latin typeface="Arial" charset="0"/>
              </a:rPr>
              <a:t>TF coil cases</a:t>
            </a:r>
            <a:endParaRPr lang="en-GB" sz="1800" b="1" u="sng">
              <a:solidFill>
                <a:srgbClr val="CC9900"/>
              </a:solidFill>
              <a:latin typeface="Arial" charset="0"/>
            </a:endParaRPr>
          </a:p>
        </p:txBody>
      </p:sp>
      <p:sp>
        <p:nvSpPr>
          <p:cNvPr id="26647" name="AutoShape 24"/>
          <p:cNvSpPr>
            <a:spLocks noChangeArrowheads="1"/>
          </p:cNvSpPr>
          <p:nvPr/>
        </p:nvSpPr>
        <p:spPr bwMode="auto">
          <a:xfrm>
            <a:off x="4737100" y="4611688"/>
            <a:ext cx="431800" cy="117475"/>
          </a:xfrm>
          <a:prstGeom prst="curvedUpArrow">
            <a:avLst>
              <a:gd name="adj1" fmla="val 73514"/>
              <a:gd name="adj2" fmla="val 147027"/>
              <a:gd name="adj3" fmla="val 33333"/>
            </a:avLst>
          </a:prstGeom>
          <a:noFill/>
          <a:ln w="28575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CC9900"/>
              </a:solidFill>
              <a:latin typeface="Arial" charset="0"/>
            </a:endParaRPr>
          </a:p>
        </p:txBody>
      </p:sp>
      <p:sp>
        <p:nvSpPr>
          <p:cNvPr id="26648" name="AutoShape 25"/>
          <p:cNvSpPr>
            <a:spLocks noChangeArrowheads="1"/>
          </p:cNvSpPr>
          <p:nvPr/>
        </p:nvSpPr>
        <p:spPr bwMode="auto">
          <a:xfrm rot="5954568">
            <a:off x="5975350" y="1501776"/>
            <a:ext cx="720725" cy="4679950"/>
          </a:xfrm>
          <a:prstGeom prst="curvedLeftArrow">
            <a:avLst>
              <a:gd name="adj1" fmla="val 28078"/>
              <a:gd name="adj2" fmla="val 157946"/>
              <a:gd name="adj3" fmla="val 32815"/>
            </a:avLst>
          </a:prstGeom>
          <a:solidFill>
            <a:srgbClr val="FFCCFF"/>
          </a:solidFill>
          <a:ln w="38100">
            <a:solidFill>
              <a:srgbClr val="CC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9" name="Text Box 26"/>
          <p:cNvSpPr txBox="1">
            <a:spLocks noChangeArrowheads="1"/>
          </p:cNvSpPr>
          <p:nvPr/>
        </p:nvSpPr>
        <p:spPr bwMode="auto">
          <a:xfrm>
            <a:off x="3132138" y="4778375"/>
            <a:ext cx="1008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66CC"/>
                </a:solidFill>
                <a:latin typeface="Arial" charset="0"/>
              </a:rPr>
              <a:t>Japan</a:t>
            </a:r>
            <a:endParaRPr lang="en-GB" sz="1800" b="1">
              <a:solidFill>
                <a:srgbClr val="FF66CC"/>
              </a:solidFill>
              <a:latin typeface="Arial" charset="0"/>
            </a:endParaRPr>
          </a:p>
        </p:txBody>
      </p:sp>
      <p:sp>
        <p:nvSpPr>
          <p:cNvPr id="26650" name="Text Box 27"/>
          <p:cNvSpPr txBox="1">
            <a:spLocks noChangeArrowheads="1"/>
          </p:cNvSpPr>
          <p:nvPr/>
        </p:nvSpPr>
        <p:spPr bwMode="auto">
          <a:xfrm>
            <a:off x="468313" y="5065713"/>
            <a:ext cx="1152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33CC"/>
                </a:solidFill>
                <a:latin typeface="Arial" charset="0"/>
              </a:rPr>
              <a:t>Europe</a:t>
            </a:r>
            <a:endParaRPr lang="en-GB" sz="1800" b="1">
              <a:solidFill>
                <a:srgbClr val="0033CC"/>
              </a:solidFill>
              <a:latin typeface="Arial" charset="0"/>
            </a:endParaRPr>
          </a:p>
        </p:txBody>
      </p:sp>
      <p:grpSp>
        <p:nvGrpSpPr>
          <p:cNvPr id="26651" name="Group 28"/>
          <p:cNvGrpSpPr>
            <a:grpSpLocks/>
          </p:cNvGrpSpPr>
          <p:nvPr/>
        </p:nvGrpSpPr>
        <p:grpSpPr bwMode="auto">
          <a:xfrm>
            <a:off x="1714500" y="4491038"/>
            <a:ext cx="3122613" cy="2232025"/>
            <a:chOff x="1079" y="2840"/>
            <a:chExt cx="2449" cy="1315"/>
          </a:xfrm>
        </p:grpSpPr>
        <p:pic>
          <p:nvPicPr>
            <p:cNvPr id="26666" name="Picture 29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" y="2840"/>
              <a:ext cx="1266" cy="1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67" name="Picture 30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3158"/>
              <a:ext cx="1224" cy="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6652" name="Picture 10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5748338"/>
            <a:ext cx="468313" cy="2873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53" name="Picture 12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6469063"/>
            <a:ext cx="468313" cy="2873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54" name="Picture 13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6105525"/>
            <a:ext cx="468313" cy="2889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55" name="Picture 11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3" y="5386388"/>
            <a:ext cx="469900" cy="2889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56" name="Picture 15"/>
          <p:cNvPicPr preferRelativeResize="0"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4711700"/>
            <a:ext cx="468313" cy="2873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57" name="Picture 14"/>
          <p:cNvPicPr preferRelativeResize="0"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3" y="5049838"/>
            <a:ext cx="469900" cy="2889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58" name="Picture 11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4852988"/>
            <a:ext cx="468313" cy="2889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59" name="Picture 11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4816475"/>
            <a:ext cx="469900" cy="2889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60" name="Picture 12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5148263"/>
            <a:ext cx="468312" cy="2873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62" name="AutoShape 20"/>
          <p:cNvSpPr>
            <a:spLocks noChangeArrowheads="1"/>
          </p:cNvSpPr>
          <p:nvPr/>
        </p:nvSpPr>
        <p:spPr bwMode="auto">
          <a:xfrm rot="5994527">
            <a:off x="5220494" y="-623094"/>
            <a:ext cx="2808288" cy="4537075"/>
          </a:xfrm>
          <a:prstGeom prst="curvedRightArrow">
            <a:avLst>
              <a:gd name="adj1" fmla="val 6500"/>
              <a:gd name="adj2" fmla="val 38812"/>
              <a:gd name="adj3" fmla="val 45032"/>
            </a:avLst>
          </a:prstGeom>
          <a:solidFill>
            <a:srgbClr val="FFCCFF"/>
          </a:solidFill>
          <a:ln w="5715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Rectangle 18"/>
          <p:cNvSpPr>
            <a:spLocks noChangeArrowheads="1"/>
          </p:cNvSpPr>
          <p:nvPr/>
        </p:nvSpPr>
        <p:spPr bwMode="auto">
          <a:xfrm>
            <a:off x="0" y="25400"/>
            <a:ext cx="914400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ja-JP" sz="3200" b="1" dirty="0" smtClean="0">
                <a:solidFill>
                  <a:schemeClr val="tx2"/>
                </a:solidFill>
                <a:latin typeface="Arial" charset="0"/>
                <a:cs typeface="+mn-cs"/>
              </a:rPr>
              <a:t>TF Coils – A Global Collaboration</a:t>
            </a:r>
            <a:endParaRPr lang="en-US" sz="3200" b="1" dirty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7292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mitchen\AppData\Local\Microsoft\Windows\Temporary Internet Files\Content.Outlook\R1RA7ZJT\DistrByDAandStatu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67"/>
          <a:stretch/>
        </p:blipFill>
        <p:spPr bwMode="auto">
          <a:xfrm>
            <a:off x="539552" y="3789040"/>
            <a:ext cx="375750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5" name="Text Box 8"/>
          <p:cNvSpPr txBox="1">
            <a:spLocks noChangeArrowheads="1"/>
          </p:cNvSpPr>
          <p:nvPr/>
        </p:nvSpPr>
        <p:spPr bwMode="auto">
          <a:xfrm>
            <a:off x="273050" y="3386138"/>
            <a:ext cx="3914775" cy="414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sz="1800" b="1">
                <a:solidFill>
                  <a:srgbClr val="0000FF"/>
                </a:solidFill>
                <a:latin typeface="Arial" charset="0"/>
                <a:cs typeface="Arial" charset="0"/>
              </a:rPr>
              <a:t>TF Qualification Sample Summary</a:t>
            </a:r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4427538" y="765175"/>
            <a:ext cx="46069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5113" indent="-26511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>
              <a:spcBef>
                <a:spcPts val="600"/>
              </a:spcBef>
              <a:buFontTx/>
              <a:buChar char="•"/>
            </a:pPr>
            <a:r>
              <a:rPr lang="en-US" sz="1800" b="1" dirty="0">
                <a:latin typeface="Arial" charset="0"/>
                <a:cs typeface="Arial" charset="0"/>
              </a:rPr>
              <a:t>All TF conductor qualification samples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were manufactured at CRPP</a:t>
            </a:r>
            <a:r>
              <a:rPr lang="en-US" sz="1800" b="1" dirty="0">
                <a:latin typeface="Arial" charset="0"/>
                <a:cs typeface="Arial" charset="0"/>
              </a:rPr>
              <a:t> and </a:t>
            </a:r>
            <a:r>
              <a:rPr lang="it-IT" sz="1800" b="1" dirty="0" err="1">
                <a:latin typeface="Arial" charset="0"/>
                <a:cs typeface="Arial" charset="0"/>
              </a:rPr>
              <a:t>enabled</a:t>
            </a:r>
            <a:r>
              <a:rPr lang="it-IT" sz="1800" b="1" dirty="0">
                <a:latin typeface="Arial" charset="0"/>
                <a:cs typeface="Arial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supplier</a:t>
            </a:r>
            <a:r>
              <a:rPr lang="it-IT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qualification</a:t>
            </a:r>
            <a:r>
              <a:rPr lang="it-IT" sz="1800" b="1" dirty="0">
                <a:latin typeface="Arial" charset="0"/>
                <a:cs typeface="Arial" charset="0"/>
              </a:rPr>
              <a:t> in </a:t>
            </a:r>
            <a:r>
              <a:rPr lang="it-IT" sz="1800" b="1" dirty="0" err="1">
                <a:latin typeface="Arial" charset="0"/>
                <a:cs typeface="Arial" charset="0"/>
              </a:rPr>
              <a:t>all</a:t>
            </a:r>
            <a:r>
              <a:rPr lang="it-IT" sz="1800" b="1" dirty="0">
                <a:latin typeface="Arial" charset="0"/>
                <a:cs typeface="Arial" charset="0"/>
              </a:rPr>
              <a:t> </a:t>
            </a:r>
            <a:r>
              <a:rPr lang="it-IT" sz="1800" b="1" dirty="0">
                <a:solidFill>
                  <a:srgbClr val="0000FF"/>
                </a:solidFill>
                <a:latin typeface="Arial" charset="0"/>
                <a:cs typeface="Arial" charset="0"/>
              </a:rPr>
              <a:t>6 </a:t>
            </a:r>
            <a:r>
              <a:rPr lang="it-IT" sz="1800" b="1" dirty="0" err="1">
                <a:solidFill>
                  <a:srgbClr val="0000FF"/>
                </a:solidFill>
                <a:latin typeface="Arial" charset="0"/>
                <a:cs typeface="Arial" charset="0"/>
              </a:rPr>
              <a:t>DAs</a:t>
            </a:r>
            <a:r>
              <a:rPr lang="it-IT" sz="1800" b="1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it-IT" sz="1800" b="1" dirty="0" err="1">
                <a:latin typeface="Arial" charset="0"/>
                <a:cs typeface="Arial" charset="0"/>
              </a:rPr>
              <a:t>involved</a:t>
            </a:r>
            <a:r>
              <a:rPr lang="it-IT" sz="1800" b="1" dirty="0">
                <a:latin typeface="Arial" charset="0"/>
                <a:cs typeface="Arial" charset="0"/>
              </a:rPr>
              <a:t> in TF </a:t>
            </a:r>
            <a:r>
              <a:rPr lang="it-IT" sz="1800" b="1" dirty="0" err="1">
                <a:latin typeface="Arial" charset="0"/>
                <a:cs typeface="Arial" charset="0"/>
              </a:rPr>
              <a:t>conductor</a:t>
            </a:r>
            <a:r>
              <a:rPr lang="it-IT" sz="1800" b="1" dirty="0">
                <a:latin typeface="Arial" charset="0"/>
                <a:cs typeface="Arial" charset="0"/>
              </a:rPr>
              <a:t> production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n-US" sz="1800" b="1" dirty="0" smtClean="0">
                <a:latin typeface="Arial" charset="0"/>
                <a:cs typeface="Arial" charset="0"/>
              </a:rPr>
              <a:t>Currently, virtually </a:t>
            </a:r>
            <a:r>
              <a:rPr lang="en-US" sz="1800" dirty="0" smtClean="0">
                <a:latin typeface="Arial" charset="0"/>
                <a:cs typeface="Arial" charset="0"/>
              </a:rPr>
              <a:t>all </a:t>
            </a:r>
            <a:r>
              <a:rPr lang="en-US" sz="1800" b="1" dirty="0" smtClean="0">
                <a:latin typeface="Arial" charset="0"/>
                <a:cs typeface="Arial" charset="0"/>
              </a:rPr>
              <a:t>of </a:t>
            </a:r>
            <a:r>
              <a:rPr lang="en-US" sz="1800" b="1">
                <a:latin typeface="Arial" charset="0"/>
                <a:cs typeface="Arial" charset="0"/>
              </a:rPr>
              <a:t>required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cs typeface="Arial" charset="0"/>
              </a:rPr>
              <a:t>&gt;</a:t>
            </a:r>
            <a:r>
              <a:rPr lang="en-US" sz="1800" smtClean="0">
                <a:solidFill>
                  <a:srgbClr val="FF0000"/>
                </a:solidFill>
                <a:latin typeface="Arial" charset="0"/>
                <a:cs typeface="Arial" charset="0"/>
              </a:rPr>
              <a:t>500</a:t>
            </a:r>
            <a:r>
              <a:rPr lang="en-US" sz="18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t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of Nb</a:t>
            </a:r>
            <a:r>
              <a:rPr lang="en-US" sz="1800" b="1" baseline="-25000" dirty="0">
                <a:solidFill>
                  <a:srgbClr val="FF0000"/>
                </a:solidFill>
                <a:latin typeface="Arial" charset="0"/>
                <a:cs typeface="Arial" charset="0"/>
              </a:rPr>
              <a:t>3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Sn strand</a:t>
            </a:r>
            <a:r>
              <a:rPr lang="en-US" sz="1800" b="1" dirty="0">
                <a:latin typeface="Arial" charset="0"/>
                <a:cs typeface="Arial" charset="0"/>
              </a:rPr>
              <a:t> has been produced around the world</a:t>
            </a:r>
          </a:p>
        </p:txBody>
      </p:sp>
      <p:grpSp>
        <p:nvGrpSpPr>
          <p:cNvPr id="21507" name="Group 13"/>
          <p:cNvGrpSpPr>
            <a:grpSpLocks noChangeAspect="1"/>
          </p:cNvGrpSpPr>
          <p:nvPr/>
        </p:nvGrpSpPr>
        <p:grpSpPr bwMode="auto">
          <a:xfrm>
            <a:off x="468313" y="476250"/>
            <a:ext cx="3525837" cy="2959100"/>
            <a:chOff x="3276600" y="1890713"/>
            <a:chExt cx="5686425" cy="4770437"/>
          </a:xfrm>
        </p:grpSpPr>
        <p:pic>
          <p:nvPicPr>
            <p:cNvPr id="21518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1890713"/>
              <a:ext cx="5686425" cy="449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9" name="Picture 11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5825" y="6364288"/>
              <a:ext cx="468313" cy="2873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520" name="Picture 13"/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363" y="6373813"/>
              <a:ext cx="468312" cy="2873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521" name="Picture 14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8175" y="6337300"/>
              <a:ext cx="468313" cy="288925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522" name="Picture 15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25" y="6362700"/>
              <a:ext cx="468313" cy="288925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523" name="Picture 11"/>
            <p:cNvPicPr preferRelativeResize="0"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450" y="6362700"/>
              <a:ext cx="468313" cy="288925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524" name="Picture 15"/>
            <p:cNvPicPr preferRelativeResize="0"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0038" y="6362700"/>
              <a:ext cx="468312" cy="287338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508" name="Text Box 8"/>
          <p:cNvSpPr txBox="1">
            <a:spLocks noChangeArrowheads="1"/>
          </p:cNvSpPr>
          <p:nvPr/>
        </p:nvSpPr>
        <p:spPr bwMode="auto">
          <a:xfrm>
            <a:off x="5076825" y="5805488"/>
            <a:ext cx="38163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sz="1800" b="1">
                <a:solidFill>
                  <a:srgbClr val="0000FF"/>
                </a:solidFill>
                <a:latin typeface="Arial" charset="0"/>
                <a:cs typeface="Arial" charset="0"/>
              </a:rPr>
              <a:t>TF Strand Production Summary</a:t>
            </a:r>
            <a:endParaRPr lang="en-GB" sz="1800" b="1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304800" y="0"/>
            <a:ext cx="8534400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2"/>
                </a:solidFill>
                <a:latin typeface="Arial" charset="0"/>
                <a:cs typeface="+mn-cs"/>
              </a:rPr>
              <a:t>TF Conductor Production</a:t>
            </a:r>
            <a:endParaRPr lang="en-US" sz="3000" b="1" dirty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pic>
        <p:nvPicPr>
          <p:cNvPr id="22" name="Picture 2" descr="C:\Users\mitchen\AppData\Local\Microsoft\Windows\Temporary Internet Files\Content.Outlook\R1RA7ZJT\TF Production Dashboard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90912"/>
            <a:ext cx="4112572" cy="268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/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3096"/>
            <a:ext cx="468313" cy="2857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2"/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293096"/>
            <a:ext cx="468312" cy="2889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3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085184"/>
            <a:ext cx="468312" cy="2889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5"/>
          <p:cNvPicPr preferRelativeResize="0"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589240"/>
            <a:ext cx="468313" cy="2873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1"/>
          <p:cNvPicPr preferRelativeResize="0"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33256"/>
            <a:ext cx="468312" cy="2889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4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949280"/>
            <a:ext cx="468312" cy="2889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73109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ChangeArrowheads="1"/>
          </p:cNvSpPr>
          <p:nvPr/>
        </p:nvSpPr>
        <p:spPr bwMode="auto">
          <a:xfrm>
            <a:off x="0" y="0"/>
            <a:ext cx="9144000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2"/>
                </a:solidFill>
                <a:latin typeface="Arial" charset="0"/>
                <a:cs typeface="+mn-cs"/>
              </a:rPr>
              <a:t>Vacuum </a:t>
            </a:r>
            <a:r>
              <a:rPr lang="en-US" sz="2800" b="1" dirty="0" smtClean="0">
                <a:solidFill>
                  <a:schemeClr val="tx2"/>
                </a:solidFill>
                <a:latin typeface="Arial" charset="0"/>
                <a:cs typeface="+mn-cs"/>
              </a:rPr>
              <a:t>Vessel Manufacturing Contracts Awarded</a:t>
            </a:r>
            <a:endParaRPr lang="en-US" sz="2800" b="1" dirty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662531" name="Rectangle 3"/>
          <p:cNvSpPr>
            <a:spLocks noChangeArrowheads="1"/>
          </p:cNvSpPr>
          <p:nvPr/>
        </p:nvSpPr>
        <p:spPr bwMode="auto">
          <a:xfrm>
            <a:off x="179388" y="5589588"/>
            <a:ext cx="8569325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90500" indent="-190500" defTabSz="795338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>
                <a:latin typeface="Arial" charset="0"/>
                <a:cs typeface="+mn-cs"/>
              </a:rPr>
              <a:t>VV sector, port and in-wall shielding PAs signed (EU, KO, RF, IN)</a:t>
            </a:r>
            <a:endParaRPr lang="en-US" sz="1800" b="1" dirty="0">
              <a:latin typeface="Arial" charset="0"/>
              <a:cs typeface="+mn-cs"/>
            </a:endParaRPr>
          </a:p>
          <a:p>
            <a:pPr marL="666750" lvl="1" indent="-285750" defTabSz="795338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800" b="0" dirty="0">
                <a:solidFill>
                  <a:srgbClr val="000000"/>
                </a:solidFill>
                <a:latin typeface="Arial" charset="0"/>
                <a:cs typeface="+mn-cs"/>
              </a:rPr>
              <a:t>industrial contracts awarded in 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  <a:cs typeface="+mn-cs"/>
              </a:rPr>
              <a:t>each area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  <a:cs typeface="+mn-cs"/>
              </a:rPr>
              <a:t>by 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corresponding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  <a:cs typeface="+mn-cs"/>
              </a:rPr>
              <a:t>DA</a:t>
            </a:r>
          </a:p>
        </p:txBody>
      </p:sp>
      <p:sp>
        <p:nvSpPr>
          <p:cNvPr id="662532" name="Rectangle 4"/>
          <p:cNvSpPr>
            <a:spLocks noChangeArrowheads="1"/>
          </p:cNvSpPr>
          <p:nvPr/>
        </p:nvSpPr>
        <p:spPr bwMode="auto">
          <a:xfrm>
            <a:off x="3124200" y="509588"/>
            <a:ext cx="2362200" cy="252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66253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4953000" cy="391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6253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549275"/>
            <a:ext cx="25844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3798" name="Picture 10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87475"/>
            <a:ext cx="552450" cy="3397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9" name="Picture 12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552450" cy="3413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0" name="Picture 14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031875"/>
            <a:ext cx="549275" cy="3381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1" name="Picture 21" descr="Ind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30375"/>
            <a:ext cx="55086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79388" y="4365625"/>
            <a:ext cx="5976937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90500" indent="-190500" defTabSz="795338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>
                <a:latin typeface="Arial" charset="0"/>
                <a:cs typeface="+mn-cs"/>
              </a:rPr>
              <a:t>Vacuum Vessel is a double-walled stainless steel structure</a:t>
            </a:r>
            <a:r>
              <a:rPr lang="en-US" sz="1800" b="1" dirty="0">
                <a:latin typeface="Arial" charset="0"/>
                <a:cs typeface="+mn-cs"/>
              </a:rPr>
              <a:t> </a:t>
            </a:r>
          </a:p>
          <a:p>
            <a:pPr marL="666750" lvl="1" indent="-285750" defTabSz="795338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800" b="0" dirty="0">
                <a:latin typeface="Arial" charset="0"/>
                <a:cs typeface="+mn-cs"/>
              </a:rPr>
              <a:t>19.4m outer diameter, 11.3m height, 5300 </a:t>
            </a:r>
            <a:r>
              <a:rPr lang="en-US" sz="1800" b="0" dirty="0" err="1">
                <a:latin typeface="Arial" charset="0"/>
                <a:cs typeface="+mn-cs"/>
              </a:rPr>
              <a:t>tonnes</a:t>
            </a:r>
            <a:endParaRPr lang="en-US" sz="1800" b="0" dirty="0">
              <a:latin typeface="Arial" charset="0"/>
              <a:cs typeface="+mn-cs"/>
            </a:endParaRPr>
          </a:p>
          <a:p>
            <a:pPr marL="666750" lvl="1" indent="-285750" defTabSz="795338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800" b="0" dirty="0">
                <a:latin typeface="Arial" charset="0"/>
                <a:cs typeface="+mn-cs"/>
              </a:rPr>
              <a:t>provides primary tritium confinement barrier</a:t>
            </a:r>
          </a:p>
        </p:txBody>
      </p:sp>
    </p:spTree>
    <p:extLst>
      <p:ext uri="{BB962C8B-B14F-4D97-AF65-F5344CB8AC3E}">
        <p14:creationId xmlns:p14="http://schemas.microsoft.com/office/powerpoint/2010/main" val="299429472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9 Private\iPHONE5\20130910\IMG_34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166" r="6631" b="5885"/>
          <a:stretch>
            <a:fillRect/>
          </a:stretch>
        </p:blipFill>
        <p:spPr bwMode="auto">
          <a:xfrm>
            <a:off x="5534025" y="941388"/>
            <a:ext cx="3430588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" r="2861"/>
          <a:stretch>
            <a:fillRect/>
          </a:stretch>
        </p:blipFill>
        <p:spPr bwMode="auto">
          <a:xfrm>
            <a:off x="311150" y="941388"/>
            <a:ext cx="5124450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2484438" y="4062413"/>
            <a:ext cx="4764087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ko-KR" sz="1600">
                <a:ea typeface="돋움" charset="0"/>
                <a:cs typeface="돋움" charset="0"/>
              </a:rPr>
              <a:t>Welding of Centering Keys and Inter-Modular Keys</a:t>
            </a:r>
            <a:endParaRPr lang="ko-KR" altLang="en-US" sz="1600">
              <a:ea typeface="돋움" charset="0"/>
              <a:cs typeface="돋움" charset="0"/>
            </a:endParaRPr>
          </a:p>
        </p:txBody>
      </p:sp>
      <p:pic>
        <p:nvPicPr>
          <p:cNvPr id="12293" name="Picture 29" descr="C:\Documents and Settings\Administrator\바탕 화면\lhk\공정사진\2013년\8월\20130827(VV)\20130827_1108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2" t="30650" r="29646" b="38052"/>
          <a:stretch>
            <a:fillRect/>
          </a:stretch>
        </p:blipFill>
        <p:spPr bwMode="auto">
          <a:xfrm>
            <a:off x="323850" y="4522788"/>
            <a:ext cx="2160588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1" t="3439" r="16150" b="253"/>
          <a:stretch>
            <a:fillRect/>
          </a:stretch>
        </p:blipFill>
        <p:spPr bwMode="auto">
          <a:xfrm>
            <a:off x="2506663" y="4522788"/>
            <a:ext cx="1827212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22" descr="E:\lhk\공정사진\2014년\4월\20140417\20140417_1032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t="19496" r="7829" b="21906"/>
          <a:stretch>
            <a:fillRect/>
          </a:stretch>
        </p:blipFill>
        <p:spPr bwMode="auto">
          <a:xfrm>
            <a:off x="4433888" y="4522788"/>
            <a:ext cx="273526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Box 12"/>
          <p:cNvSpPr txBox="1">
            <a:spLocks noChangeArrowheads="1"/>
          </p:cNvSpPr>
          <p:nvPr/>
        </p:nvSpPr>
        <p:spPr bwMode="auto">
          <a:xfrm>
            <a:off x="1752600" y="5948363"/>
            <a:ext cx="16668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ko-KR" sz="1600">
                <a:ea typeface="돋움" charset="0"/>
                <a:cs typeface="돋움" charset="0"/>
              </a:rPr>
              <a:t>Port Stub</a:t>
            </a:r>
            <a:endParaRPr lang="ko-KR" altLang="en-US" sz="1600">
              <a:ea typeface="돋움" charset="0"/>
              <a:cs typeface="돋움" charset="0"/>
            </a:endParaRPr>
          </a:p>
        </p:txBody>
      </p:sp>
      <p:sp>
        <p:nvSpPr>
          <p:cNvPr id="12297" name="TextBox 13"/>
          <p:cNvSpPr txBox="1">
            <a:spLocks noChangeArrowheads="1"/>
          </p:cNvSpPr>
          <p:nvPr/>
        </p:nvSpPr>
        <p:spPr bwMode="auto">
          <a:xfrm>
            <a:off x="4932363" y="5921375"/>
            <a:ext cx="396081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ko-KR" sz="1600">
                <a:ea typeface="돋움" charset="0"/>
                <a:cs typeface="돋움" charset="0"/>
              </a:rPr>
              <a:t>R&amp;D for IVC Rail Support</a:t>
            </a:r>
            <a:endParaRPr lang="ko-KR" altLang="en-US" sz="1600">
              <a:ea typeface="돋움" charset="0"/>
              <a:cs typeface="돋움" charset="0"/>
            </a:endParaRPr>
          </a:p>
        </p:txBody>
      </p:sp>
      <p:pic>
        <p:nvPicPr>
          <p:cNvPr id="12298" name="Picture 2" descr="G:\9 Private\iPod\Part 4\IMG_476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1" t="8937" r="18010" b="30594"/>
          <a:stretch>
            <a:fillRect/>
          </a:stretch>
        </p:blipFill>
        <p:spPr bwMode="auto">
          <a:xfrm>
            <a:off x="7188200" y="4508500"/>
            <a:ext cx="173672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Rectangle 2"/>
          <p:cNvSpPr>
            <a:spLocks noChangeArrowheads="1"/>
          </p:cNvSpPr>
          <p:nvPr/>
        </p:nvSpPr>
        <p:spPr bwMode="auto">
          <a:xfrm>
            <a:off x="0" y="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Arial" charset="0"/>
              </a:rPr>
              <a:t>ITER Vacuum </a:t>
            </a:r>
            <a:r>
              <a:rPr lang="en-US" sz="3200" b="1" dirty="0" smtClean="0">
                <a:solidFill>
                  <a:schemeClr val="tx2"/>
                </a:solidFill>
                <a:latin typeface="Arial" charset="0"/>
              </a:rPr>
              <a:t>Vessel Prototyping</a:t>
            </a:r>
            <a:endParaRPr lang="en-US" sz="32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2300" name="Rectangle 4"/>
          <p:cNvSpPr>
            <a:spLocks noChangeArrowheads="1"/>
          </p:cNvSpPr>
          <p:nvPr/>
        </p:nvSpPr>
        <p:spPr bwMode="auto">
          <a:xfrm>
            <a:off x="244475" y="476250"/>
            <a:ext cx="45738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>
                <a:latin typeface="Arial"/>
                <a:cs typeface="Arial"/>
              </a:rPr>
              <a:t>Fabrication of Upper Segment (PS2)</a:t>
            </a:r>
          </a:p>
        </p:txBody>
      </p:sp>
      <p:pic>
        <p:nvPicPr>
          <p:cNvPr id="13" name="Picture 14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48680"/>
            <a:ext cx="549275" cy="3397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4969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6"/>
          <p:cNvSpPr txBox="1">
            <a:spLocks noChangeArrowheads="1"/>
          </p:cNvSpPr>
          <p:nvPr/>
        </p:nvSpPr>
        <p:spPr bwMode="auto">
          <a:xfrm>
            <a:off x="5245100" y="1104900"/>
            <a:ext cx="10255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en-US" sz="1600">
                <a:solidFill>
                  <a:srgbClr val="333399"/>
                </a:solidFill>
                <a:latin typeface="Arial" charset="0"/>
                <a:ea typeface="MS PGothic" charset="0"/>
                <a:cs typeface="MS PGothic" charset="0"/>
              </a:rPr>
              <a:t>Top Lid</a:t>
            </a:r>
            <a:endParaRPr lang="en-GB" sz="1600">
              <a:solidFill>
                <a:srgbClr val="333399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37890" name="Text Box 7"/>
          <p:cNvSpPr txBox="1">
            <a:spLocks noChangeArrowheads="1"/>
          </p:cNvSpPr>
          <p:nvPr/>
        </p:nvSpPr>
        <p:spPr bwMode="auto">
          <a:xfrm>
            <a:off x="5221288" y="2249488"/>
            <a:ext cx="1071562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en-US" sz="1600">
                <a:solidFill>
                  <a:srgbClr val="333399"/>
                </a:solidFill>
                <a:latin typeface="Arial" charset="0"/>
                <a:ea typeface="MS PGothic" charset="0"/>
                <a:cs typeface="MS PGothic" charset="0"/>
              </a:rPr>
              <a:t>Upper Cylinder</a:t>
            </a:r>
            <a:endParaRPr lang="en-GB" sz="1600">
              <a:solidFill>
                <a:srgbClr val="333399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37891" name="Text Box 8"/>
          <p:cNvSpPr txBox="1">
            <a:spLocks noChangeArrowheads="1"/>
          </p:cNvSpPr>
          <p:nvPr/>
        </p:nvSpPr>
        <p:spPr bwMode="auto">
          <a:xfrm>
            <a:off x="5200650" y="3292475"/>
            <a:ext cx="10001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en-US" sz="1600">
                <a:solidFill>
                  <a:srgbClr val="333399"/>
                </a:solidFill>
                <a:latin typeface="Arial" charset="0"/>
                <a:ea typeface="MS PGothic" charset="0"/>
                <a:cs typeface="MS PGothic" charset="0"/>
              </a:rPr>
              <a:t>Lower Cylinder</a:t>
            </a:r>
            <a:endParaRPr lang="en-GB" sz="1600">
              <a:solidFill>
                <a:srgbClr val="333399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5245100" y="4694238"/>
            <a:ext cx="9112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en-US" sz="1600">
                <a:solidFill>
                  <a:srgbClr val="333399"/>
                </a:solidFill>
                <a:latin typeface="Arial" charset="0"/>
                <a:ea typeface="MS PGothic" charset="0"/>
                <a:cs typeface="MS PGothic" charset="0"/>
              </a:rPr>
              <a:t>Base Section</a:t>
            </a:r>
            <a:endParaRPr lang="en-GB" sz="1600">
              <a:solidFill>
                <a:srgbClr val="333399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37893" name="Rectangle 4"/>
          <p:cNvSpPr>
            <a:spLocks noChangeArrowheads="1"/>
          </p:cNvSpPr>
          <p:nvPr/>
        </p:nvSpPr>
        <p:spPr bwMode="auto">
          <a:xfrm>
            <a:off x="4932363" y="5661025"/>
            <a:ext cx="4106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95263" indent="-195263">
              <a:buFontTx/>
              <a:buChar char="•"/>
            </a:pPr>
            <a:r>
              <a:rPr lang="en-GB" altLang="zh-CN" sz="1800" b="1">
                <a:solidFill>
                  <a:srgbClr val="333399"/>
                </a:solidFill>
                <a:latin typeface="Arial" charset="0"/>
                <a:cs typeface="Arial" charset="0"/>
              </a:rPr>
              <a:t>IN-DA signed PA September 2011</a:t>
            </a:r>
          </a:p>
          <a:p>
            <a:pPr marL="195263" indent="-195263">
              <a:buFontTx/>
              <a:buChar char="•"/>
            </a:pPr>
            <a:r>
              <a:rPr lang="en-GB" altLang="zh-CN" sz="1800" b="1">
                <a:solidFill>
                  <a:srgbClr val="333399"/>
                </a:solidFill>
                <a:latin typeface="Arial" charset="0"/>
                <a:cs typeface="Arial" charset="0"/>
              </a:rPr>
              <a:t>Contract awarded in August 2012</a:t>
            </a:r>
          </a:p>
        </p:txBody>
      </p:sp>
      <p:sp>
        <p:nvSpPr>
          <p:cNvPr id="37894" name="Rectangle 12"/>
          <p:cNvSpPr>
            <a:spLocks noChangeArrowheads="1"/>
          </p:cNvSpPr>
          <p:nvPr/>
        </p:nvSpPr>
        <p:spPr bwMode="auto">
          <a:xfrm>
            <a:off x="251520" y="4077072"/>
            <a:ext cx="475297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000" b="0" dirty="0">
                <a:latin typeface="Arial" charset="0"/>
                <a:cs typeface="Arial" charset="0"/>
              </a:rPr>
              <a:t>304L Stainless steel</a:t>
            </a:r>
            <a:br>
              <a:rPr lang="en-GB" sz="2000" b="0" dirty="0">
                <a:latin typeface="Arial" charset="0"/>
                <a:cs typeface="Arial" charset="0"/>
              </a:rPr>
            </a:br>
            <a:r>
              <a:rPr lang="en-GB" sz="2000" b="0" dirty="0">
                <a:latin typeface="Arial" charset="0"/>
                <a:cs typeface="Arial" charset="0"/>
              </a:rPr>
              <a:t>40 – 180 mm thick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000" b="0" dirty="0" smtClean="0">
                <a:latin typeface="Arial" charset="0"/>
                <a:cs typeface="Arial" charset="0"/>
              </a:rPr>
              <a:t>Diameter: 29.4 m/ Height: 29 m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000" b="0" dirty="0" smtClean="0">
                <a:latin typeface="Arial" charset="0"/>
                <a:cs typeface="Arial" charset="0"/>
              </a:rPr>
              <a:t>Weight </a:t>
            </a:r>
            <a:r>
              <a:rPr lang="en-GB" sz="2000" b="0" dirty="0">
                <a:latin typeface="Arial" charset="0"/>
                <a:cs typeface="Arial" charset="0"/>
              </a:rPr>
              <a:t>~3500 </a:t>
            </a:r>
            <a:r>
              <a:rPr lang="en-GB" sz="2000" b="0" dirty="0" smtClean="0">
                <a:latin typeface="Arial" charset="0"/>
                <a:cs typeface="Arial" charset="0"/>
              </a:rPr>
              <a:t>tonnes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000" b="0" dirty="0" smtClean="0">
                <a:latin typeface="Arial" charset="0"/>
                <a:cs typeface="Arial" charset="0"/>
              </a:rPr>
              <a:t>Base pressure &lt; 10</a:t>
            </a:r>
            <a:r>
              <a:rPr lang="en-GB" sz="2000" b="0" baseline="30000" dirty="0" smtClean="0">
                <a:latin typeface="Arial" charset="0"/>
                <a:cs typeface="Arial" charset="0"/>
              </a:rPr>
              <a:t>-4 </a:t>
            </a:r>
            <a:r>
              <a:rPr lang="en-GB" sz="2000" b="0" dirty="0" smtClean="0">
                <a:latin typeface="Arial" charset="0"/>
                <a:cs typeface="Arial" charset="0"/>
              </a:rPr>
              <a:t>mbar</a:t>
            </a:r>
            <a:endParaRPr lang="en-GB" sz="2000" b="0" dirty="0">
              <a:latin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sz="2000" b="0" dirty="0">
                <a:latin typeface="Arial" charset="0"/>
                <a:cs typeface="Arial" charset="0"/>
              </a:rPr>
              <a:t>Transfers loads to tokamak complex floor </a:t>
            </a:r>
          </a:p>
        </p:txBody>
      </p:sp>
      <p:pic>
        <p:nvPicPr>
          <p:cNvPr id="3789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6" r="16785"/>
          <a:stretch>
            <a:fillRect/>
          </a:stretch>
        </p:blipFill>
        <p:spPr bwMode="auto">
          <a:xfrm>
            <a:off x="6084888" y="627063"/>
            <a:ext cx="2195512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" r="6000"/>
          <a:stretch>
            <a:fillRect/>
          </a:stretch>
        </p:blipFill>
        <p:spPr bwMode="auto">
          <a:xfrm>
            <a:off x="1007964" y="548680"/>
            <a:ext cx="3240087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04800" y="0"/>
            <a:ext cx="8534400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smtClean="0">
                <a:solidFill>
                  <a:schemeClr val="tx2"/>
                </a:solidFill>
                <a:latin typeface="Arial" charset="0"/>
                <a:cs typeface="+mn-cs"/>
              </a:rPr>
              <a:t>Cryostat</a:t>
            </a:r>
            <a:endParaRPr lang="en-US" sz="3000" b="1" dirty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pic>
        <p:nvPicPr>
          <p:cNvPr id="37898" name="Picture 21" descr="In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20713"/>
            <a:ext cx="5508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44297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04800" y="0"/>
            <a:ext cx="8534400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smtClean="0">
                <a:solidFill>
                  <a:schemeClr val="tx2"/>
                </a:solidFill>
                <a:latin typeface="Arial" charset="0"/>
                <a:cs typeface="+mn-cs"/>
              </a:rPr>
              <a:t>40° Prototype Cryostat Base Section</a:t>
            </a:r>
            <a:endParaRPr lang="en-US" sz="3000" b="1" dirty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pic>
        <p:nvPicPr>
          <p:cNvPr id="37898" name="Picture 21" descr="In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5508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doshib\Documents\Work\LT_August2013\Jindal\2013-11-08-0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96752"/>
            <a:ext cx="2745754" cy="205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doshib\Documents\Work\LT_August2013\Jindal\2013-11-08-0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96" y="1106742"/>
            <a:ext cx="2985829" cy="223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" y="1109416"/>
            <a:ext cx="2978100" cy="2233575"/>
          </a:xfrm>
          <a:prstGeom prst="rect">
            <a:avLst/>
          </a:prstGeom>
        </p:spPr>
      </p:pic>
      <p:pic>
        <p:nvPicPr>
          <p:cNvPr id="16" name="Picture 3" descr="C:\Users\doshib\Documents\Work\TRAVEL_ITER\Nov.2013\Cryostat_Progresspictures_Nov.2013\IMG-20131108-000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86" y="3399250"/>
            <a:ext cx="3370222" cy="252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doshib\Documents\Work\TRAVEL_ITER\Nov.2013\Cryostat_Progresspictures_Nov.2013\IMG-20131108-0002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818" y="3383776"/>
            <a:ext cx="3411485" cy="255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50184" y="5949280"/>
            <a:ext cx="8843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C00000"/>
                </a:solidFill>
                <a:latin typeface="Arial"/>
                <a:cs typeface="Arial"/>
              </a:rPr>
              <a:t>Cryostat pedestal ring- bottom plate (180 mm &amp; side plates (120 &amp; 80 mm thick being welded</a:t>
            </a:r>
            <a:endParaRPr lang="en-GB" sz="1600" b="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928" y="692696"/>
            <a:ext cx="802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C00000"/>
                </a:solidFill>
                <a:latin typeface="Arial"/>
                <a:cs typeface="Arial"/>
              </a:rPr>
              <a:t>Cryostat pedestal ring- top plate 200 mm and skirt plate 105 mm thick welded together</a:t>
            </a:r>
            <a:endParaRPr lang="en-GB" sz="1600" b="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849157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Text Box 2"/>
          <p:cNvSpPr txBox="1">
            <a:spLocks noChangeArrowheads="1"/>
          </p:cNvSpPr>
          <p:nvPr/>
        </p:nvSpPr>
        <p:spPr bwMode="auto">
          <a:xfrm>
            <a:off x="304800" y="1268413"/>
            <a:ext cx="8534400" cy="478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2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0500" indent="-190500"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indent="-190500"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dirty="0" smtClean="0">
                <a:solidFill>
                  <a:srgbClr val="FF0000"/>
                </a:solidFill>
                <a:cs typeface="+mn-cs"/>
              </a:rPr>
              <a:t>	ITER is a major international collaboration in fusion energy research involving China, the EU (plus Switzerland), India, Japan, the Russian Federation, South Korea and the United States</a:t>
            </a:r>
            <a:endParaRPr lang="en-US" sz="1800" dirty="0" smtClean="0">
              <a:solidFill>
                <a:srgbClr val="FF0000"/>
              </a:solidFill>
              <a:cs typeface="+mn-cs"/>
            </a:endParaRPr>
          </a:p>
          <a:p>
            <a:pPr eaLnBrk="1" hangingPunct="1">
              <a:defRPr/>
            </a:pPr>
            <a:endParaRPr lang="en-US" sz="1800" dirty="0" smtClean="0">
              <a:cs typeface="+mn-cs"/>
            </a:endParaRPr>
          </a:p>
          <a:p>
            <a:pPr eaLnBrk="1" hangingPunct="1">
              <a:buFontTx/>
              <a:buChar char="•"/>
              <a:defRPr/>
            </a:pPr>
            <a:r>
              <a:rPr lang="en-US" sz="2000" dirty="0" smtClean="0">
                <a:cs typeface="+mn-cs"/>
              </a:rPr>
              <a:t>The overall programmatic objective:</a:t>
            </a:r>
          </a:p>
          <a:p>
            <a:pPr lvl="1" eaLnBrk="1" hangingPunct="1">
              <a:buFontTx/>
              <a:buChar char="•"/>
              <a:defRPr/>
            </a:pPr>
            <a:r>
              <a:rPr lang="en-US" sz="2000" b="0" dirty="0" smtClean="0">
                <a:cs typeface="+mn-cs"/>
              </a:rPr>
              <a:t>to demonstrate the scientific and technological feasibility of fusion energy for peaceful purposes</a:t>
            </a:r>
          </a:p>
          <a:p>
            <a:pPr eaLnBrk="1" hangingPunct="1">
              <a:defRPr/>
            </a:pPr>
            <a:endParaRPr lang="en-US" sz="2000" dirty="0" smtClean="0">
              <a:cs typeface="+mn-cs"/>
            </a:endParaRPr>
          </a:p>
          <a:p>
            <a:pPr eaLnBrk="1" hangingPunct="1">
              <a:buFontTx/>
              <a:buChar char="•"/>
              <a:defRPr/>
            </a:pPr>
            <a:r>
              <a:rPr lang="en-US" sz="2000" dirty="0" smtClean="0">
                <a:cs typeface="+mn-cs"/>
              </a:rPr>
              <a:t>The principal goal:</a:t>
            </a:r>
          </a:p>
          <a:p>
            <a:pPr lvl="1" eaLnBrk="1" hangingPunct="1">
              <a:buFontTx/>
              <a:buChar char="•"/>
              <a:defRPr/>
            </a:pPr>
            <a:r>
              <a:rPr lang="en-US" sz="2000" b="0" dirty="0" smtClean="0">
                <a:cs typeface="+mn-cs"/>
              </a:rPr>
              <a:t>to design, construct and operate a tokamak experiment at a scale which satisfies this objective</a:t>
            </a:r>
            <a:endParaRPr lang="en-US" sz="1800" b="0" dirty="0" smtClean="0">
              <a:cs typeface="+mn-cs"/>
            </a:endParaRPr>
          </a:p>
          <a:p>
            <a:pPr eaLnBrk="1" hangingPunct="1">
              <a:defRPr/>
            </a:pPr>
            <a:endParaRPr lang="en-US" sz="2000" dirty="0" smtClean="0">
              <a:cs typeface="+mn-cs"/>
            </a:endParaRPr>
          </a:p>
          <a:p>
            <a:pPr eaLnBrk="1" hangingPunct="1">
              <a:buFontTx/>
              <a:buChar char="•"/>
              <a:defRPr/>
            </a:pPr>
            <a:r>
              <a:rPr lang="en-US" sz="2000" dirty="0" smtClean="0">
                <a:cs typeface="+mn-cs"/>
              </a:rPr>
              <a:t>ITER is designed to confine a DT plasma in which </a:t>
            </a:r>
            <a:r>
              <a:rPr lang="en-US" sz="2000" dirty="0" smtClean="0">
                <a:latin typeface="Symbol" charset="0"/>
                <a:cs typeface="+mn-cs"/>
                <a:sym typeface="Symbol" charset="0"/>
              </a:rPr>
              <a:t></a:t>
            </a:r>
            <a:r>
              <a:rPr lang="en-US" sz="2000" dirty="0" smtClean="0">
                <a:cs typeface="+mn-cs"/>
              </a:rPr>
              <a:t>-particle heating dominates all other forms of plasma heating: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en-US" sz="2000" b="0" dirty="0" smtClean="0">
                <a:solidFill>
                  <a:srgbClr val="FF0000"/>
                </a:solidFill>
                <a:cs typeface="+mn-cs"/>
              </a:rPr>
              <a:t>			</a:t>
            </a:r>
            <a:r>
              <a:rPr lang="en-US" sz="2000" dirty="0" smtClean="0">
                <a:solidFill>
                  <a:srgbClr val="FF0000"/>
                </a:solidFill>
                <a:cs typeface="+mn-cs"/>
                <a:sym typeface="Symbol" charset="0"/>
              </a:rPr>
              <a:t></a:t>
            </a:r>
            <a:r>
              <a:rPr lang="en-US" sz="2000" dirty="0" smtClean="0">
                <a:solidFill>
                  <a:srgbClr val="FF0000"/>
                </a:solidFill>
                <a:cs typeface="+mn-cs"/>
              </a:rPr>
              <a:t> a burning plasma experiment</a:t>
            </a:r>
            <a:endParaRPr lang="en-US" sz="1800" b="0" dirty="0" smtClean="0">
              <a:solidFill>
                <a:srgbClr val="FF0000"/>
              </a:solidFill>
              <a:cs typeface="+mn-cs"/>
            </a:endParaRPr>
          </a:p>
        </p:txBody>
      </p:sp>
      <p:sp>
        <p:nvSpPr>
          <p:cNvPr id="500740" name="Rectangle 4"/>
          <p:cNvSpPr>
            <a:spLocks noChangeArrowheads="1"/>
          </p:cNvSpPr>
          <p:nvPr/>
        </p:nvSpPr>
        <p:spPr bwMode="auto">
          <a:xfrm>
            <a:off x="757238" y="25400"/>
            <a:ext cx="76930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>
                <a:solidFill>
                  <a:schemeClr val="tx2"/>
                </a:solidFill>
                <a:latin typeface="Arial" charset="0"/>
                <a:cs typeface="+mn-cs"/>
              </a:rPr>
              <a:t>What is ITER?</a:t>
            </a:r>
          </a:p>
        </p:txBody>
      </p:sp>
      <p:pic>
        <p:nvPicPr>
          <p:cNvPr id="7171" name="Picture 1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692150"/>
            <a:ext cx="466725" cy="2873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1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36" y="692150"/>
            <a:ext cx="468313" cy="2873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193" y="692944"/>
            <a:ext cx="469900" cy="2857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295" y="691357"/>
            <a:ext cx="469900" cy="2889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13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691357"/>
            <a:ext cx="398463" cy="2889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14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091" y="688182"/>
            <a:ext cx="477838" cy="2952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21" descr="Ind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847" y="682625"/>
            <a:ext cx="4254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35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  <a:latin typeface="Arial" charset="0"/>
                <a:ea typeface="ＭＳ Ｐゴシック" charset="0"/>
              </a:rPr>
              <a:t>Aerial views of platform – April 2014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513"/>
            <a:ext cx="9144000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0" name="Group 45059"/>
          <p:cNvGrpSpPr>
            <a:grpSpLocks/>
          </p:cNvGrpSpPr>
          <p:nvPr/>
        </p:nvGrpSpPr>
        <p:grpSpPr bwMode="auto">
          <a:xfrm>
            <a:off x="6350" y="3284538"/>
            <a:ext cx="3341688" cy="1931987"/>
            <a:chOff x="6912" y="3284984"/>
            <a:chExt cx="3619940" cy="1930782"/>
          </a:xfrm>
        </p:grpSpPr>
        <p:cxnSp>
          <p:nvCxnSpPr>
            <p:cNvPr id="11282" name="Straight Connector 18"/>
            <p:cNvCxnSpPr>
              <a:cxnSpLocks noChangeShapeType="1"/>
            </p:cNvCxnSpPr>
            <p:nvPr/>
          </p:nvCxnSpPr>
          <p:spPr bwMode="auto">
            <a:xfrm flipV="1">
              <a:off x="1595718" y="3284984"/>
              <a:ext cx="2031134" cy="153067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1283" name="Text Box 12"/>
            <p:cNvSpPr txBox="1">
              <a:spLocks noChangeArrowheads="1"/>
            </p:cNvSpPr>
            <p:nvPr/>
          </p:nvSpPr>
          <p:spPr bwMode="auto">
            <a:xfrm>
              <a:off x="6912" y="4815656"/>
              <a:ext cx="271321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0">
                  <a:solidFill>
                    <a:schemeClr val="bg1"/>
                  </a:solidFill>
                  <a:latin typeface="Arial" charset="0"/>
                </a:rPr>
                <a:t>Tokamak Complex</a:t>
              </a:r>
            </a:p>
          </p:txBody>
        </p:sp>
      </p:grpSp>
      <p:grpSp>
        <p:nvGrpSpPr>
          <p:cNvPr id="45061" name="Group 45060"/>
          <p:cNvGrpSpPr>
            <a:grpSpLocks/>
          </p:cNvGrpSpPr>
          <p:nvPr/>
        </p:nvGrpSpPr>
        <p:grpSpPr bwMode="auto">
          <a:xfrm>
            <a:off x="3708400" y="692150"/>
            <a:ext cx="3189288" cy="1512888"/>
            <a:chOff x="2568313" y="1335481"/>
            <a:chExt cx="3455890" cy="1512168"/>
          </a:xfrm>
        </p:grpSpPr>
        <p:sp>
          <p:nvSpPr>
            <p:cNvPr id="11280" name="Text Box 12"/>
            <p:cNvSpPr txBox="1">
              <a:spLocks noChangeArrowheads="1"/>
            </p:cNvSpPr>
            <p:nvPr/>
          </p:nvSpPr>
          <p:spPr bwMode="auto">
            <a:xfrm>
              <a:off x="2568313" y="1335481"/>
              <a:ext cx="345589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0">
                  <a:solidFill>
                    <a:schemeClr val="bg1"/>
                  </a:solidFill>
                  <a:latin typeface="Arial" charset="0"/>
                </a:rPr>
                <a:t>PF Coil Winding Building</a:t>
              </a:r>
            </a:p>
          </p:txBody>
        </p:sp>
        <p:cxnSp>
          <p:nvCxnSpPr>
            <p:cNvPr id="11281" name="Straight Connector 28"/>
            <p:cNvCxnSpPr>
              <a:cxnSpLocks noChangeShapeType="1"/>
            </p:cNvCxnSpPr>
            <p:nvPr/>
          </p:nvCxnSpPr>
          <p:spPr bwMode="auto">
            <a:xfrm flipH="1">
              <a:off x="2802339" y="1695521"/>
              <a:ext cx="1014113" cy="1152128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45056" name="Group 45055"/>
          <p:cNvGrpSpPr>
            <a:grpSpLocks/>
          </p:cNvGrpSpPr>
          <p:nvPr/>
        </p:nvGrpSpPr>
        <p:grpSpPr bwMode="auto">
          <a:xfrm>
            <a:off x="827088" y="1125538"/>
            <a:ext cx="2881312" cy="1439862"/>
            <a:chOff x="896550" y="1132324"/>
            <a:chExt cx="3120347" cy="1288564"/>
          </a:xfrm>
        </p:grpSpPr>
        <p:sp>
          <p:nvSpPr>
            <p:cNvPr id="11278" name="Text Box 12"/>
            <p:cNvSpPr txBox="1">
              <a:spLocks noChangeArrowheads="1"/>
            </p:cNvSpPr>
            <p:nvPr/>
          </p:nvSpPr>
          <p:spPr bwMode="auto">
            <a:xfrm>
              <a:off x="896550" y="1132324"/>
              <a:ext cx="3120347" cy="357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0">
                  <a:solidFill>
                    <a:schemeClr val="bg1"/>
                  </a:solidFill>
                  <a:latin typeface="Arial" charset="0"/>
                </a:rPr>
                <a:t>Cryostat Workshop (IN)</a:t>
              </a:r>
            </a:p>
          </p:txBody>
        </p:sp>
        <p:cxnSp>
          <p:nvCxnSpPr>
            <p:cNvPr id="11279" name="Straight Connector 38"/>
            <p:cNvCxnSpPr>
              <a:cxnSpLocks noChangeShapeType="1"/>
            </p:cNvCxnSpPr>
            <p:nvPr/>
          </p:nvCxnSpPr>
          <p:spPr bwMode="auto">
            <a:xfrm>
              <a:off x="2222697" y="1454465"/>
              <a:ext cx="234026" cy="96642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0" y="25400"/>
            <a:ext cx="914400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ja-JP" sz="3200" dirty="0">
                <a:solidFill>
                  <a:schemeClr val="tx2"/>
                </a:solidFill>
                <a:latin typeface="Arial" charset="0"/>
                <a:cs typeface="+mn-cs"/>
              </a:rPr>
              <a:t>ITER Construction at St </a:t>
            </a:r>
            <a:r>
              <a:rPr lang="en-US" altLang="ja-JP" sz="3200" dirty="0" smtClean="0">
                <a:solidFill>
                  <a:schemeClr val="tx2"/>
                </a:solidFill>
                <a:latin typeface="Arial" charset="0"/>
                <a:cs typeface="+mn-cs"/>
              </a:rPr>
              <a:t>Paul-</a:t>
            </a:r>
            <a:r>
              <a:rPr lang="en-US" altLang="ja-JP" sz="3200" dirty="0" err="1" smtClean="0">
                <a:solidFill>
                  <a:schemeClr val="tx2"/>
                </a:solidFill>
                <a:latin typeface="Arial" charset="0"/>
                <a:cs typeface="+mn-cs"/>
              </a:rPr>
              <a:t>lez</a:t>
            </a:r>
            <a:r>
              <a:rPr lang="en-US" altLang="ja-JP" sz="3200" dirty="0">
                <a:solidFill>
                  <a:schemeClr val="tx2"/>
                </a:solidFill>
                <a:latin typeface="Arial" charset="0"/>
                <a:cs typeface="+mn-cs"/>
              </a:rPr>
              <a:t>-</a:t>
            </a:r>
            <a:r>
              <a:rPr lang="en-US" altLang="ja-JP" sz="3200" dirty="0" smtClean="0">
                <a:solidFill>
                  <a:schemeClr val="tx2"/>
                </a:solidFill>
                <a:latin typeface="Arial" charset="0"/>
                <a:cs typeface="+mn-cs"/>
              </a:rPr>
              <a:t>Durance</a:t>
            </a:r>
            <a:endParaRPr lang="en-US" sz="3200" dirty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grpSp>
        <p:nvGrpSpPr>
          <p:cNvPr id="45062" name="Group 45061"/>
          <p:cNvGrpSpPr>
            <a:grpSpLocks/>
          </p:cNvGrpSpPr>
          <p:nvPr/>
        </p:nvGrpSpPr>
        <p:grpSpPr bwMode="auto">
          <a:xfrm>
            <a:off x="3132138" y="3933825"/>
            <a:ext cx="2503487" cy="1695450"/>
            <a:chOff x="3131840" y="3933056"/>
            <a:chExt cx="2504509" cy="1696254"/>
          </a:xfrm>
        </p:grpSpPr>
        <p:cxnSp>
          <p:nvCxnSpPr>
            <p:cNvPr id="11276" name="Straight Connector 39"/>
            <p:cNvCxnSpPr>
              <a:cxnSpLocks noChangeShapeType="1"/>
            </p:cNvCxnSpPr>
            <p:nvPr/>
          </p:nvCxnSpPr>
          <p:spPr bwMode="auto">
            <a:xfrm flipV="1">
              <a:off x="4283968" y="3933056"/>
              <a:ext cx="1" cy="136815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1277" name="Text Box 12"/>
            <p:cNvSpPr txBox="1">
              <a:spLocks noChangeArrowheads="1"/>
            </p:cNvSpPr>
            <p:nvPr/>
          </p:nvSpPr>
          <p:spPr bwMode="auto">
            <a:xfrm>
              <a:off x="3131840" y="5229200"/>
              <a:ext cx="250450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0">
                  <a:solidFill>
                    <a:schemeClr val="bg1"/>
                  </a:solidFill>
                  <a:latin typeface="Arial" charset="0"/>
                </a:rPr>
                <a:t>ITER Headquarters</a:t>
              </a:r>
            </a:p>
          </p:txBody>
        </p:sp>
      </p:grpSp>
      <p:grpSp>
        <p:nvGrpSpPr>
          <p:cNvPr id="45059" name="Group 45058"/>
          <p:cNvGrpSpPr>
            <a:grpSpLocks/>
          </p:cNvGrpSpPr>
          <p:nvPr/>
        </p:nvGrpSpPr>
        <p:grpSpPr bwMode="auto">
          <a:xfrm>
            <a:off x="5292725" y="1125538"/>
            <a:ext cx="3584575" cy="1223962"/>
            <a:chOff x="5292080" y="1124744"/>
            <a:chExt cx="3584629" cy="1224136"/>
          </a:xfrm>
        </p:grpSpPr>
        <p:cxnSp>
          <p:nvCxnSpPr>
            <p:cNvPr id="11274" name="Straight Connector 43"/>
            <p:cNvCxnSpPr>
              <a:cxnSpLocks noChangeShapeType="1"/>
            </p:cNvCxnSpPr>
            <p:nvPr/>
          </p:nvCxnSpPr>
          <p:spPr bwMode="auto">
            <a:xfrm flipH="1">
              <a:off x="5292080" y="1484784"/>
              <a:ext cx="2016224" cy="86409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1275" name="Text Box 12"/>
            <p:cNvSpPr txBox="1">
              <a:spLocks noChangeArrowheads="1"/>
            </p:cNvSpPr>
            <p:nvPr/>
          </p:nvSpPr>
          <p:spPr bwMode="auto">
            <a:xfrm>
              <a:off x="6372200" y="1124744"/>
              <a:ext cx="250450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0">
                  <a:solidFill>
                    <a:schemeClr val="bg1"/>
                  </a:solidFill>
                  <a:latin typeface="Arial" charset="0"/>
                </a:rPr>
                <a:t>400 keV Substation</a:t>
              </a:r>
            </a:p>
          </p:txBody>
        </p:sp>
      </p:grpSp>
      <p:pic>
        <p:nvPicPr>
          <p:cNvPr id="49" name="Picture 11" descr="DSC_0308 (Medium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4457700"/>
            <a:ext cx="2722563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83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10" descr="C:\files\junk\group_from_be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20" b="-4420"/>
          <a:stretch>
            <a:fillRect/>
          </a:stretch>
        </p:blipFill>
        <p:spPr bwMode="auto">
          <a:xfrm>
            <a:off x="0" y="479425"/>
            <a:ext cx="4833938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9"/>
          <p:cNvSpPr txBox="1">
            <a:spLocks noChangeArrowheads="1"/>
          </p:cNvSpPr>
          <p:nvPr/>
        </p:nvSpPr>
        <p:spPr bwMode="auto">
          <a:xfrm>
            <a:off x="904875" y="2943225"/>
            <a:ext cx="3024188" cy="369888"/>
          </a:xfrm>
          <a:prstGeom prst="rect">
            <a:avLst/>
          </a:prstGeom>
          <a:solidFill>
            <a:srgbClr val="EFB9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1800">
                <a:latin typeface="Arial" charset="0"/>
              </a:rPr>
              <a:t>PF Coil Winding Building</a:t>
            </a:r>
            <a:endParaRPr lang="en-US" altLang="ja-JP"/>
          </a:p>
        </p:txBody>
      </p:sp>
      <p:pic>
        <p:nvPicPr>
          <p:cNvPr id="1741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3497263"/>
            <a:ext cx="4614862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523875" y="5621338"/>
            <a:ext cx="3673475" cy="646112"/>
          </a:xfrm>
          <a:prstGeom prst="rect">
            <a:avLst/>
          </a:prstGeom>
          <a:solidFill>
            <a:srgbClr val="EFB9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1800">
                <a:latin typeface="Arial" charset="0"/>
              </a:rPr>
              <a:t>Tokamak Complex Construction with new ITER HQ Building</a:t>
            </a:r>
            <a:endParaRPr lang="en-US" altLang="ja-JP"/>
          </a:p>
        </p:txBody>
      </p:sp>
      <p:pic>
        <p:nvPicPr>
          <p:cNvPr id="1741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549275"/>
            <a:ext cx="4418012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5011738" y="554038"/>
            <a:ext cx="3846512" cy="368300"/>
          </a:xfrm>
          <a:prstGeom prst="rect">
            <a:avLst/>
          </a:prstGeom>
          <a:solidFill>
            <a:srgbClr val="EFB9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1800">
                <a:latin typeface="Arial" charset="0"/>
              </a:rPr>
              <a:t>Tokamak Complex Seismic Piles</a:t>
            </a:r>
            <a:endParaRPr lang="en-US" altLang="ja-JP"/>
          </a:p>
        </p:txBody>
      </p:sp>
      <p:pic>
        <p:nvPicPr>
          <p:cNvPr id="17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638" y="3309327"/>
            <a:ext cx="3976688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826613" y="5941402"/>
            <a:ext cx="2343150" cy="369888"/>
          </a:xfrm>
          <a:prstGeom prst="rect">
            <a:avLst/>
          </a:prstGeom>
          <a:solidFill>
            <a:srgbClr val="EFB9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1800" dirty="0">
                <a:latin typeface="Arial" charset="0"/>
                <a:ea typeface="MS PGothic" charset="0"/>
                <a:cs typeface="MS PGothic" charset="0"/>
              </a:rPr>
              <a:t>Cryostat Workshop</a:t>
            </a:r>
            <a:endParaRPr lang="en-US" altLang="ja-JP" dirty="0">
              <a:ea typeface="MS PGothic" charset="0"/>
              <a:cs typeface="MS PGothic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496888"/>
            <a:ext cx="443547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962525" y="3021013"/>
            <a:ext cx="3949700" cy="368300"/>
          </a:xfrm>
          <a:prstGeom prst="rect">
            <a:avLst/>
          </a:prstGeom>
          <a:solidFill>
            <a:srgbClr val="EFB9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1800">
                <a:latin typeface="Arial" charset="0"/>
              </a:rPr>
              <a:t>Tokamak Complex Concrete Pour</a:t>
            </a:r>
            <a:endParaRPr lang="en-US" altLang="ja-JP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0" y="25400"/>
            <a:ext cx="914400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ja-JP" sz="3200" dirty="0">
                <a:solidFill>
                  <a:schemeClr val="tx2"/>
                </a:solidFill>
                <a:latin typeface="Arial" charset="0"/>
                <a:cs typeface="+mn-cs"/>
              </a:rPr>
              <a:t>ITER Construction at St </a:t>
            </a:r>
            <a:r>
              <a:rPr lang="en-US" altLang="ja-JP" sz="3200" dirty="0" smtClean="0">
                <a:solidFill>
                  <a:schemeClr val="tx2"/>
                </a:solidFill>
                <a:latin typeface="Arial" charset="0"/>
                <a:cs typeface="+mn-cs"/>
              </a:rPr>
              <a:t>Paul-</a:t>
            </a:r>
            <a:r>
              <a:rPr lang="en-US" altLang="ja-JP" sz="3200" dirty="0" err="1" smtClean="0">
                <a:solidFill>
                  <a:schemeClr val="tx2"/>
                </a:solidFill>
                <a:latin typeface="Arial" charset="0"/>
                <a:cs typeface="+mn-cs"/>
              </a:rPr>
              <a:t>lez</a:t>
            </a:r>
            <a:r>
              <a:rPr lang="en-US" altLang="ja-JP" sz="3200" dirty="0">
                <a:solidFill>
                  <a:schemeClr val="tx2"/>
                </a:solidFill>
                <a:latin typeface="Arial" charset="0"/>
                <a:cs typeface="+mn-cs"/>
              </a:rPr>
              <a:t>-</a:t>
            </a:r>
            <a:r>
              <a:rPr lang="en-US" altLang="ja-JP" sz="3200" dirty="0" smtClean="0">
                <a:solidFill>
                  <a:schemeClr val="tx2"/>
                </a:solidFill>
                <a:latin typeface="Arial" charset="0"/>
                <a:cs typeface="+mn-cs"/>
              </a:rPr>
              <a:t>Durance</a:t>
            </a:r>
            <a:endParaRPr lang="en-US" sz="3200" dirty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16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9"/>
          <p:cNvSpPr txBox="1">
            <a:spLocks noChangeArrowheads="1"/>
          </p:cNvSpPr>
          <p:nvPr/>
        </p:nvSpPr>
        <p:spPr bwMode="auto">
          <a:xfrm>
            <a:off x="179512" y="4509120"/>
            <a:ext cx="4464496" cy="369332"/>
          </a:xfrm>
          <a:prstGeom prst="rect">
            <a:avLst/>
          </a:prstGeom>
          <a:solidFill>
            <a:srgbClr val="EFB9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1800" dirty="0" smtClean="0">
                <a:latin typeface="Arial" charset="0"/>
              </a:rPr>
              <a:t>Construction of Assembly Hall begins</a:t>
            </a:r>
            <a:endParaRPr lang="en-US" altLang="ja-JP" dirty="0"/>
          </a:p>
        </p:txBody>
      </p:sp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611560" y="5373216"/>
            <a:ext cx="4392488" cy="646331"/>
          </a:xfrm>
          <a:prstGeom prst="rect">
            <a:avLst/>
          </a:prstGeom>
          <a:solidFill>
            <a:srgbClr val="EFB9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1800" dirty="0" smtClean="0">
                <a:latin typeface="Arial" charset="0"/>
              </a:rPr>
              <a:t>B2 slab complete and cranes in place for Tokamak Complex construction</a:t>
            </a:r>
            <a:endParaRPr lang="en-US" altLang="ja-JP" dirty="0"/>
          </a:p>
        </p:txBody>
      </p:sp>
      <p:pic>
        <p:nvPicPr>
          <p:cNvPr id="2" name="Picture 1" descr="Worksite_281014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675" y="476672"/>
            <a:ext cx="4084412" cy="5834251"/>
          </a:xfrm>
          <a:prstGeom prst="rect">
            <a:avLst/>
          </a:prstGeom>
        </p:spPr>
      </p:pic>
      <p:pic>
        <p:nvPicPr>
          <p:cNvPr id="3" name="Picture 2" descr="Assembly Hall_img_3938_eng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4187957" cy="3140968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5400"/>
            <a:ext cx="914400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ja-JP" sz="3200" dirty="0">
                <a:solidFill>
                  <a:schemeClr val="tx2"/>
                </a:solidFill>
                <a:latin typeface="Arial" charset="0"/>
                <a:cs typeface="+mn-cs"/>
              </a:rPr>
              <a:t>ITER Construction at </a:t>
            </a:r>
            <a:r>
              <a:rPr lang="en-US" altLang="ja-JP" sz="3200" dirty="0" smtClean="0">
                <a:solidFill>
                  <a:schemeClr val="tx2"/>
                </a:solidFill>
                <a:latin typeface="Arial" charset="0"/>
                <a:cs typeface="+mn-cs"/>
              </a:rPr>
              <a:t>St-Paul-</a:t>
            </a:r>
            <a:r>
              <a:rPr lang="en-US" altLang="ja-JP" sz="3200" dirty="0" err="1" smtClean="0">
                <a:solidFill>
                  <a:schemeClr val="tx2"/>
                </a:solidFill>
                <a:latin typeface="Arial" charset="0"/>
                <a:cs typeface="+mn-cs"/>
              </a:rPr>
              <a:t>lez</a:t>
            </a:r>
            <a:r>
              <a:rPr lang="en-US" altLang="ja-JP" sz="3200" dirty="0">
                <a:solidFill>
                  <a:schemeClr val="tx2"/>
                </a:solidFill>
                <a:latin typeface="Arial" charset="0"/>
                <a:cs typeface="+mn-cs"/>
              </a:rPr>
              <a:t>-</a:t>
            </a:r>
            <a:r>
              <a:rPr lang="en-US" altLang="ja-JP" sz="3200" dirty="0" smtClean="0">
                <a:solidFill>
                  <a:schemeClr val="tx2"/>
                </a:solidFill>
                <a:latin typeface="Arial" charset="0"/>
                <a:cs typeface="+mn-cs"/>
              </a:rPr>
              <a:t>Durance</a:t>
            </a:r>
            <a:endParaRPr lang="en-US" sz="3200" dirty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55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1038"/>
            <a:ext cx="914400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Oval 11"/>
          <p:cNvSpPr>
            <a:spLocks noChangeArrowheads="1"/>
          </p:cNvSpPr>
          <p:nvPr/>
        </p:nvSpPr>
        <p:spPr bwMode="auto">
          <a:xfrm>
            <a:off x="4716463" y="1268413"/>
            <a:ext cx="1150937" cy="1079500"/>
          </a:xfrm>
          <a:prstGeom prst="ellipse">
            <a:avLst/>
          </a:prstGeom>
          <a:noFill/>
          <a:ln w="19050">
            <a:solidFill>
              <a:srgbClr val="FFFF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kumimoji="1" lang="fr-FR" sz="16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5724525" y="908050"/>
            <a:ext cx="2592388" cy="400050"/>
          </a:xfrm>
          <a:prstGeom prst="rect">
            <a:avLst/>
          </a:prstGeom>
          <a:solidFill>
            <a:srgbClr val="FFFFFF">
              <a:alpha val="90000"/>
            </a:srgbClr>
          </a:solidFill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POWER SUPPLIES</a:t>
            </a:r>
            <a:endParaRPr lang="en-GB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323" name="Oval 11"/>
          <p:cNvSpPr>
            <a:spLocks noChangeArrowheads="1"/>
          </p:cNvSpPr>
          <p:nvPr/>
        </p:nvSpPr>
        <p:spPr bwMode="auto">
          <a:xfrm>
            <a:off x="2708275" y="1924050"/>
            <a:ext cx="1511300" cy="1441450"/>
          </a:xfrm>
          <a:prstGeom prst="ellipse">
            <a:avLst/>
          </a:prstGeom>
          <a:noFill/>
          <a:ln w="19050">
            <a:solidFill>
              <a:schemeClr val="bg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kumimoji="1" lang="fr-FR" sz="16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539750" y="1555750"/>
            <a:ext cx="2447925" cy="708025"/>
          </a:xfrm>
          <a:prstGeom prst="rect">
            <a:avLst/>
          </a:prstGeom>
          <a:solidFill>
            <a:srgbClr val="FFFFFF">
              <a:alpha val="90000"/>
            </a:srgbClr>
          </a:solidFill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atin typeface="Arial"/>
                <a:cs typeface="Arial"/>
              </a:rPr>
              <a:t>TOKAMAK BUILDING</a:t>
            </a:r>
            <a:endParaRPr lang="en-GB" sz="2000" dirty="0">
              <a:latin typeface="Arial"/>
              <a:cs typeface="Arial"/>
            </a:endParaRPr>
          </a:p>
        </p:txBody>
      </p:sp>
      <p:sp>
        <p:nvSpPr>
          <p:cNvPr id="13321" name="Oval 11"/>
          <p:cNvSpPr>
            <a:spLocks noChangeArrowheads="1"/>
          </p:cNvSpPr>
          <p:nvPr/>
        </p:nvSpPr>
        <p:spPr bwMode="auto">
          <a:xfrm>
            <a:off x="3851275" y="3141663"/>
            <a:ext cx="1512888" cy="1439862"/>
          </a:xfrm>
          <a:prstGeom prst="ellipse">
            <a:avLst/>
          </a:prstGeom>
          <a:noFill/>
          <a:ln w="19050">
            <a:solidFill>
              <a:srgbClr val="FFFF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kumimoji="1" lang="fr-FR" sz="16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3419475" y="4652963"/>
            <a:ext cx="2447925" cy="400050"/>
          </a:xfrm>
          <a:prstGeom prst="rect">
            <a:avLst/>
          </a:prstGeom>
          <a:solidFill>
            <a:srgbClr val="FFFFFF">
              <a:alpha val="90000"/>
            </a:srgbClr>
          </a:solidFill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OFFICE BUILDING</a:t>
            </a:r>
            <a:endParaRPr lang="en-GB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512" name="Rectangle 36"/>
          <p:cNvSpPr>
            <a:spLocks noChangeArrowheads="1"/>
          </p:cNvSpPr>
          <p:nvPr/>
        </p:nvSpPr>
        <p:spPr bwMode="auto">
          <a:xfrm>
            <a:off x="0" y="685800"/>
            <a:ext cx="363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fr-FR" sz="2000">
                <a:solidFill>
                  <a:srgbClr val="FFFFFF"/>
                </a:solidFill>
                <a:latin typeface="Arial" charset="0"/>
                <a:cs typeface="Arial" charset="0"/>
              </a:rPr>
              <a:t>39 buildings and technical areas, 180 hectares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25400"/>
            <a:ext cx="914400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ja-JP" sz="3200" dirty="0">
                <a:solidFill>
                  <a:schemeClr val="tx2"/>
                </a:solidFill>
                <a:latin typeface="Arial" charset="0"/>
                <a:cs typeface="+mn-cs"/>
              </a:rPr>
              <a:t>ITER Site Overview (~2020)</a:t>
            </a:r>
            <a:endParaRPr lang="en-US" sz="3200" dirty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74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7" name="Rectangle 3"/>
          <p:cNvSpPr>
            <a:spLocks noChangeArrowheads="1"/>
          </p:cNvSpPr>
          <p:nvPr/>
        </p:nvSpPr>
        <p:spPr bwMode="auto">
          <a:xfrm>
            <a:off x="0" y="25400"/>
            <a:ext cx="914400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tx2"/>
                </a:solidFill>
                <a:latin typeface="Arial" charset="0"/>
              </a:rPr>
              <a:t>ITER Research Plan – Rationale </a:t>
            </a:r>
            <a:endParaRPr lang="en-US" sz="36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5913" y="1052736"/>
            <a:ext cx="8512175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65113" indent="-265113" defTabSz="914400">
              <a:spcBef>
                <a:spcPct val="100000"/>
              </a:spcBef>
              <a:buFont typeface="Arial"/>
              <a:buChar char="•"/>
              <a:defRPr/>
            </a:pPr>
            <a:r>
              <a:rPr lang="en-US" sz="2000" dirty="0">
                <a:latin typeface="Arial" charset="0"/>
                <a:ea typeface="ＭＳ Ｐゴシック" charset="0"/>
              </a:rPr>
              <a:t>The ITER Research Plan has been developed to analyze the 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programme </a:t>
            </a:r>
            <a:r>
              <a:rPr lang="en-US" sz="2000" dirty="0">
                <a:latin typeface="Arial" charset="0"/>
                <a:ea typeface="ＭＳ Ｐゴシック" charset="0"/>
              </a:rPr>
              <a:t>towards 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high fusion gain DT </a:t>
            </a:r>
            <a:r>
              <a:rPr lang="en-US" sz="2000" dirty="0">
                <a:latin typeface="Arial" charset="0"/>
                <a:ea typeface="ＭＳ Ｐゴシック" charset="0"/>
              </a:rPr>
              <a:t>operation:</a:t>
            </a:r>
          </a:p>
          <a:p>
            <a:pPr marL="623888" lvl="1" indent="-263525" defTabSz="914400">
              <a:spcBef>
                <a:spcPts val="2000"/>
              </a:spcBef>
              <a:buFont typeface="Lucida Grande"/>
              <a:buChar char="-"/>
              <a:defRPr/>
            </a:pPr>
            <a:r>
              <a:rPr lang="en-US" b="0" dirty="0">
                <a:latin typeface="Arial" charset="0"/>
                <a:ea typeface="ＭＳ Ｐゴシック" charset="0"/>
              </a:rPr>
              <a:t>allows programme logic to be developed and key operational challenges to be identified and addressed during ITER </a:t>
            </a:r>
            <a:r>
              <a:rPr lang="en-US" b="0" dirty="0" smtClean="0">
                <a:latin typeface="Arial" charset="0"/>
                <a:ea typeface="ＭＳ Ｐゴシック" charset="0"/>
              </a:rPr>
              <a:t>construction</a:t>
            </a:r>
          </a:p>
          <a:p>
            <a:pPr marL="623888" lvl="1" indent="-263525" defTabSz="914400">
              <a:spcBef>
                <a:spcPts val="2000"/>
              </a:spcBef>
              <a:buFont typeface="Lucida Grande"/>
              <a:buChar char="-"/>
              <a:defRPr/>
            </a:pPr>
            <a:r>
              <a:rPr lang="en-US" b="0" dirty="0" smtClean="0">
                <a:latin typeface="Arial" charset="0"/>
                <a:ea typeface="ＭＳ Ｐゴシック" charset="0"/>
              </a:rPr>
              <a:t>supports planning of installation and upgrade programme accompanying operation</a:t>
            </a:r>
            <a:endParaRPr lang="en-US" b="0" dirty="0">
              <a:latin typeface="Arial" charset="0"/>
              <a:ea typeface="ＭＳ Ｐゴシック" charset="0"/>
            </a:endParaRPr>
          </a:p>
          <a:p>
            <a:pPr marL="623888" lvl="1" indent="-263525" defTabSz="914400">
              <a:spcBef>
                <a:spcPts val="2000"/>
              </a:spcBef>
              <a:buFont typeface="Lucida Grande"/>
              <a:buChar char="-"/>
              <a:defRPr/>
            </a:pPr>
            <a:r>
              <a:rPr lang="en-US" b="0" dirty="0">
                <a:latin typeface="Arial" charset="0"/>
                <a:ea typeface="ＭＳ Ｐゴシック" charset="0"/>
              </a:rPr>
              <a:t>provides insight into principal physics risks impacting on experimental programme</a:t>
            </a:r>
            <a:br>
              <a:rPr lang="en-US" b="0" dirty="0">
                <a:latin typeface="Arial" charset="0"/>
                <a:ea typeface="ＭＳ Ｐゴシック" charset="0"/>
              </a:rPr>
            </a:br>
            <a:r>
              <a:rPr lang="en-GB" b="0" dirty="0">
                <a:solidFill>
                  <a:srgbClr val="FF0000"/>
                </a:solidFill>
                <a:latin typeface="Arial" charset="0"/>
                <a:ea typeface="ＭＳ Ｐゴシック" charset="0"/>
                <a:sym typeface="Symbol" charset="0"/>
              </a:rPr>
              <a:t></a:t>
            </a:r>
            <a:r>
              <a:rPr lang="en-US" b="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 R&amp;D priorities in current research programmes</a:t>
            </a:r>
          </a:p>
          <a:p>
            <a:pPr marL="623888" lvl="1" indent="-263525" defTabSz="914400">
              <a:spcBef>
                <a:spcPts val="2000"/>
              </a:spcBef>
              <a:buFont typeface="Lucida Grande"/>
              <a:buChar char="-"/>
              <a:defRPr/>
            </a:pPr>
            <a:r>
              <a:rPr lang="en-US" b="0" dirty="0">
                <a:latin typeface="Arial" charset="0"/>
                <a:ea typeface="ＭＳ Ｐゴシック" charset="0"/>
              </a:rPr>
              <a:t>encourages exploration of issues in burning plasma physics which are likely to be encountered on route to Q = </a:t>
            </a:r>
            <a:r>
              <a:rPr lang="en-US" b="0" dirty="0" smtClean="0">
                <a:latin typeface="Arial" charset="0"/>
                <a:ea typeface="ＭＳ Ｐゴシック" charset="0"/>
              </a:rPr>
              <a:t>10 and beyond</a:t>
            </a:r>
            <a:endParaRPr lang="en-US" b="0" dirty="0">
              <a:latin typeface="Arial" charset="0"/>
              <a:ea typeface="ＭＳ Ｐゴシック" charset="0"/>
            </a:endParaRPr>
          </a:p>
          <a:p>
            <a:pPr marL="190500" indent="-190500" defTabSz="914400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endParaRPr lang="en-GB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7" name="Rectangle 3"/>
          <p:cNvSpPr>
            <a:spLocks noChangeArrowheads="1"/>
          </p:cNvSpPr>
          <p:nvPr/>
        </p:nvSpPr>
        <p:spPr bwMode="auto">
          <a:xfrm>
            <a:off x="0" y="25400"/>
            <a:ext cx="914400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tx2"/>
                </a:solidFill>
                <a:latin typeface="Arial" charset="0"/>
              </a:rPr>
              <a:t>ITER Research Plan – Structure </a:t>
            </a:r>
            <a:endParaRPr lang="en-US" sz="36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620688"/>
            <a:ext cx="5987380" cy="5538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196752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1800F"/>
                </a:solidFill>
                <a:latin typeface="Arial"/>
                <a:cs typeface="Arial"/>
              </a:rPr>
              <a:t>Hydrogen/ Helium</a:t>
            </a:r>
            <a:endParaRPr lang="en-US" sz="2000" dirty="0">
              <a:solidFill>
                <a:srgbClr val="01800F"/>
              </a:solidFill>
              <a:latin typeface="Arial"/>
              <a:cs typeface="Arial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3491880" y="1550695"/>
            <a:ext cx="1512168" cy="609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1800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2267744" y="1628800"/>
            <a:ext cx="48965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Tx/>
              <a:buChar char="-"/>
            </a:pPr>
            <a:r>
              <a:rPr lang="en-US" sz="1800" dirty="0" smtClean="0">
                <a:solidFill>
                  <a:srgbClr val="01800F"/>
                </a:solidFill>
                <a:latin typeface="Arial"/>
                <a:cs typeface="Arial"/>
              </a:rPr>
              <a:t>Develop </a:t>
            </a:r>
            <a:r>
              <a:rPr lang="en-US" sz="1800" dirty="0">
                <a:solidFill>
                  <a:srgbClr val="01800F"/>
                </a:solidFill>
                <a:latin typeface="Arial"/>
                <a:cs typeface="Arial"/>
              </a:rPr>
              <a:t>plasma scenarios</a:t>
            </a:r>
          </a:p>
          <a:p>
            <a:pPr marL="179388" indent="-179388">
              <a:buFontTx/>
              <a:buChar char="-"/>
            </a:pPr>
            <a:r>
              <a:rPr lang="en-US" sz="1800" dirty="0" smtClean="0">
                <a:solidFill>
                  <a:srgbClr val="01800F"/>
                </a:solidFill>
                <a:latin typeface="Arial"/>
                <a:cs typeface="Arial"/>
              </a:rPr>
              <a:t>Commission Control, H&amp;CD, Diagnostics</a:t>
            </a:r>
          </a:p>
          <a:p>
            <a:pPr marL="179388" indent="-179388">
              <a:buFontTx/>
              <a:buChar char="-"/>
            </a:pPr>
            <a:r>
              <a:rPr lang="en-US" sz="1800" dirty="0" smtClean="0">
                <a:solidFill>
                  <a:srgbClr val="01800F"/>
                </a:solidFill>
                <a:latin typeface="Arial"/>
                <a:cs typeface="Arial"/>
              </a:rPr>
              <a:t>Disruptions, Disruption Mitigation</a:t>
            </a:r>
          </a:p>
          <a:p>
            <a:pPr marL="179388" indent="-179388">
              <a:buFontTx/>
              <a:buChar char="-"/>
            </a:pPr>
            <a:r>
              <a:rPr lang="en-US" sz="1800" dirty="0" smtClean="0">
                <a:solidFill>
                  <a:srgbClr val="01800F"/>
                </a:solidFill>
                <a:latin typeface="Arial"/>
                <a:cs typeface="Arial"/>
              </a:rPr>
              <a:t>H-modes (helium)</a:t>
            </a:r>
          </a:p>
          <a:p>
            <a:pPr marL="179388" indent="-179388">
              <a:buFontTx/>
              <a:buChar char="-"/>
            </a:pPr>
            <a:r>
              <a:rPr lang="en-US" sz="1800" dirty="0" smtClean="0">
                <a:solidFill>
                  <a:srgbClr val="01800F"/>
                </a:solidFill>
                <a:latin typeface="Arial"/>
                <a:cs typeface="Arial"/>
              </a:rPr>
              <a:t>ELM control</a:t>
            </a:r>
            <a:endParaRPr lang="en-US" sz="1800" dirty="0">
              <a:solidFill>
                <a:srgbClr val="01800F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3068960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Deuterium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5580112" y="3269015"/>
            <a:ext cx="576064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4644008" y="3356992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Tx/>
              <a:buChar char="-"/>
            </a:pP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Deuterium H-modes</a:t>
            </a:r>
          </a:p>
          <a:p>
            <a:pPr marL="179388" indent="-179388">
              <a:buFontTx/>
              <a:buChar char="-"/>
            </a:pP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DT scenario preparation</a:t>
            </a:r>
          </a:p>
          <a:p>
            <a:pPr marL="179388" indent="-179388">
              <a:buFontTx/>
              <a:buChar char="-"/>
            </a:pP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Trace tritium experiments</a:t>
            </a:r>
            <a:endParaRPr lang="en-US" sz="18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4437112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DT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6083300" y="4637168"/>
            <a:ext cx="1513036" cy="150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5733471" y="4725144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Tx/>
              <a:buChar char="-"/>
            </a:pP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Fusion power production</a:t>
            </a:r>
          </a:p>
          <a:p>
            <a:pPr marL="179388" indent="-179388">
              <a:buFontTx/>
              <a:buChar char="-"/>
            </a:pP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Q=10</a:t>
            </a:r>
          </a:p>
          <a:p>
            <a:pPr marL="179388" indent="-179388">
              <a:buFontTx/>
              <a:buChar char="-"/>
            </a:pP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Towards long pulse</a:t>
            </a:r>
            <a:endParaRPr lang="en-US" sz="1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512" y="5589240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more DT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7703840" y="5789295"/>
            <a:ext cx="144016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6948264" y="5877272"/>
            <a:ext cx="2363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Towards the future</a:t>
            </a:r>
            <a:endParaRPr lang="en-US" sz="1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5" name="5-Point Star 24"/>
          <p:cNvSpPr/>
          <p:nvPr/>
        </p:nvSpPr>
        <p:spPr bwMode="auto">
          <a:xfrm>
            <a:off x="2051720" y="1412776"/>
            <a:ext cx="288032" cy="288032"/>
          </a:xfrm>
          <a:prstGeom prst="star5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entury Gothic" charset="0"/>
              <a:ea typeface="ＭＳ Ｐゴシック" charset="0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1816604" y="647219"/>
            <a:ext cx="412593" cy="17123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2362704" y="647219"/>
            <a:ext cx="412593" cy="17123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83" name="Rectangle 82"/>
          <p:cNvSpPr/>
          <p:nvPr/>
        </p:nvSpPr>
        <p:spPr bwMode="auto">
          <a:xfrm>
            <a:off x="2915154" y="647219"/>
            <a:ext cx="412593" cy="17123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84" name="Rectangle 83"/>
          <p:cNvSpPr/>
          <p:nvPr/>
        </p:nvSpPr>
        <p:spPr bwMode="auto">
          <a:xfrm>
            <a:off x="3457972" y="646305"/>
            <a:ext cx="412593" cy="1730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85" name="Rectangle 84"/>
          <p:cNvSpPr/>
          <p:nvPr/>
        </p:nvSpPr>
        <p:spPr bwMode="auto">
          <a:xfrm>
            <a:off x="4039104" y="647219"/>
            <a:ext cx="412593" cy="17123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4566154" y="647219"/>
            <a:ext cx="412593" cy="17123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5101456" y="647219"/>
            <a:ext cx="412593" cy="17123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5690104" y="647219"/>
            <a:ext cx="412593" cy="17123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89" name="Rectangle 88"/>
          <p:cNvSpPr/>
          <p:nvPr/>
        </p:nvSpPr>
        <p:spPr bwMode="auto">
          <a:xfrm>
            <a:off x="6229854" y="647219"/>
            <a:ext cx="412593" cy="17123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90" name="Rectangle 89"/>
          <p:cNvSpPr/>
          <p:nvPr/>
        </p:nvSpPr>
        <p:spPr bwMode="auto">
          <a:xfrm>
            <a:off x="6778848" y="647219"/>
            <a:ext cx="412593" cy="17123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91" name="Rectangle 90"/>
          <p:cNvSpPr/>
          <p:nvPr/>
        </p:nvSpPr>
        <p:spPr bwMode="auto">
          <a:xfrm>
            <a:off x="7309354" y="647219"/>
            <a:ext cx="412593" cy="17123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865660" y="597508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0</a:t>
            </a:r>
            <a:endParaRPr lang="en-US" sz="1400" dirty="0">
              <a:latin typeface="+mj-lt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409924" y="597508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1</a:t>
            </a:r>
            <a:endParaRPr lang="en-US" sz="1400" dirty="0">
              <a:latin typeface="+mj-lt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954188" y="597508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2</a:t>
            </a:r>
            <a:endParaRPr lang="en-US" sz="1400" dirty="0">
              <a:latin typeface="+mj-lt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498452" y="597508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3</a:t>
            </a:r>
            <a:endParaRPr lang="en-US" sz="1400" dirty="0">
              <a:latin typeface="+mj-lt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042716" y="597508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4</a:t>
            </a:r>
            <a:endParaRPr lang="en-US" sz="1400" dirty="0">
              <a:latin typeface="+mj-lt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586980" y="597508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5</a:t>
            </a:r>
            <a:endParaRPr lang="en-US" sz="1400" dirty="0">
              <a:latin typeface="+mj-lt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131244" y="597508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6</a:t>
            </a:r>
            <a:endParaRPr lang="en-US" sz="1400" dirty="0">
              <a:latin typeface="+mj-lt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675508" y="597508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7</a:t>
            </a:r>
            <a:endParaRPr lang="en-US" sz="1400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219772" y="597508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8</a:t>
            </a:r>
            <a:endParaRPr lang="en-US" sz="1400" dirty="0">
              <a:latin typeface="+mj-lt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764036" y="597508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9</a:t>
            </a:r>
            <a:endParaRPr lang="en-US" sz="1400" dirty="0">
              <a:latin typeface="+mj-lt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308304" y="597508"/>
            <a:ext cx="421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10</a:t>
            </a:r>
            <a:endParaRPr lang="en-US" sz="1400" dirty="0">
              <a:latin typeface="+mj-lt"/>
            </a:endParaRPr>
          </a:p>
        </p:txBody>
      </p:sp>
      <p:sp>
        <p:nvSpPr>
          <p:cNvPr id="40" name="Text Box 158"/>
          <p:cNvSpPr txBox="1">
            <a:spLocks noChangeArrowheads="1"/>
          </p:cNvSpPr>
          <p:nvPr/>
        </p:nvSpPr>
        <p:spPr bwMode="auto">
          <a:xfrm>
            <a:off x="7845739" y="867465"/>
            <a:ext cx="11521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accent2"/>
                </a:solidFill>
                <a:latin typeface="Arial" charset="0"/>
              </a:rPr>
              <a:t>INT TBM</a:t>
            </a:r>
            <a:endParaRPr lang="en-GB" sz="1600" dirty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41" name="Line 54"/>
          <p:cNvSpPr>
            <a:spLocks noChangeShapeType="1"/>
          </p:cNvSpPr>
          <p:nvPr/>
        </p:nvSpPr>
        <p:spPr bwMode="auto">
          <a:xfrm>
            <a:off x="3491879" y="1199803"/>
            <a:ext cx="1507687" cy="2464"/>
          </a:xfrm>
          <a:prstGeom prst="line">
            <a:avLst/>
          </a:pr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n>
                <a:solidFill>
                  <a:srgbClr val="008000"/>
                </a:solidFill>
              </a:ln>
            </a:endParaRPr>
          </a:p>
        </p:txBody>
      </p:sp>
      <p:sp>
        <p:nvSpPr>
          <p:cNvPr id="42" name="Line 54"/>
          <p:cNvSpPr>
            <a:spLocks noChangeShapeType="1"/>
          </p:cNvSpPr>
          <p:nvPr/>
        </p:nvSpPr>
        <p:spPr bwMode="auto">
          <a:xfrm flipV="1">
            <a:off x="5582075" y="1196752"/>
            <a:ext cx="698500" cy="3175"/>
          </a:xfrm>
          <a:prstGeom prst="line">
            <a:avLst/>
          </a:pr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n>
                <a:solidFill>
                  <a:srgbClr val="008000"/>
                </a:solidFill>
              </a:ln>
            </a:endParaRPr>
          </a:p>
        </p:txBody>
      </p:sp>
      <p:sp>
        <p:nvSpPr>
          <p:cNvPr id="43" name="Line 54"/>
          <p:cNvSpPr>
            <a:spLocks noChangeShapeType="1"/>
          </p:cNvSpPr>
          <p:nvPr/>
        </p:nvSpPr>
        <p:spPr bwMode="auto">
          <a:xfrm flipV="1">
            <a:off x="7703840" y="1193801"/>
            <a:ext cx="1435927" cy="2952"/>
          </a:xfrm>
          <a:prstGeom prst="line">
            <a:avLst/>
          </a:pr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n>
                <a:solidFill>
                  <a:srgbClr val="008000"/>
                </a:solidFill>
              </a:ln>
            </a:endParaRPr>
          </a:p>
        </p:txBody>
      </p:sp>
      <p:sp>
        <p:nvSpPr>
          <p:cNvPr id="44" name="Text Box 158"/>
          <p:cNvSpPr txBox="1">
            <a:spLocks noChangeArrowheads="1"/>
          </p:cNvSpPr>
          <p:nvPr/>
        </p:nvSpPr>
        <p:spPr bwMode="auto">
          <a:xfrm>
            <a:off x="3580432" y="867465"/>
            <a:ext cx="12241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accent2"/>
                </a:solidFill>
                <a:latin typeface="Arial" charset="0"/>
              </a:rPr>
              <a:t>EM-TBM</a:t>
            </a:r>
            <a:endParaRPr lang="en-GB" sz="1600" dirty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45" name="Text Box 158"/>
          <p:cNvSpPr txBox="1">
            <a:spLocks noChangeArrowheads="1"/>
          </p:cNvSpPr>
          <p:nvPr/>
        </p:nvSpPr>
        <p:spPr bwMode="auto">
          <a:xfrm>
            <a:off x="5436096" y="867465"/>
            <a:ext cx="10246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accent2"/>
                </a:solidFill>
                <a:latin typeface="Arial" charset="0"/>
              </a:rPr>
              <a:t>TN-TBM</a:t>
            </a:r>
            <a:endParaRPr lang="en-GB" sz="1600" dirty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46" name="Text Box 158"/>
          <p:cNvSpPr txBox="1">
            <a:spLocks noChangeArrowheads="1"/>
          </p:cNvSpPr>
          <p:nvPr/>
        </p:nvSpPr>
        <p:spPr bwMode="auto">
          <a:xfrm>
            <a:off x="6342526" y="867465"/>
            <a:ext cx="14236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accent2"/>
                </a:solidFill>
                <a:latin typeface="Arial" charset="0"/>
              </a:rPr>
              <a:t>NT/TM-TBM</a:t>
            </a:r>
            <a:endParaRPr lang="en-GB" sz="1600" dirty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48" name="Line 54"/>
          <p:cNvSpPr>
            <a:spLocks noChangeShapeType="1"/>
          </p:cNvSpPr>
          <p:nvPr/>
        </p:nvSpPr>
        <p:spPr bwMode="auto">
          <a:xfrm flipV="1">
            <a:off x="6700322" y="1196752"/>
            <a:ext cx="708025" cy="0"/>
          </a:xfrm>
          <a:prstGeom prst="line">
            <a:avLst/>
          </a:pr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n>
                <a:solidFill>
                  <a:srgbClr val="008000"/>
                </a:solidFill>
              </a:ln>
            </a:endParaRPr>
          </a:p>
        </p:txBody>
      </p:sp>
      <p:sp>
        <p:nvSpPr>
          <p:cNvPr id="49" name="Text Box 158"/>
          <p:cNvSpPr txBox="1">
            <a:spLocks noChangeArrowheads="1"/>
          </p:cNvSpPr>
          <p:nvPr/>
        </p:nvSpPr>
        <p:spPr bwMode="auto">
          <a:xfrm>
            <a:off x="179512" y="867465"/>
            <a:ext cx="15143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2"/>
                </a:solidFill>
                <a:latin typeface="Arial" charset="0"/>
              </a:rPr>
              <a:t>TBM Program</a:t>
            </a:r>
            <a:endParaRPr lang="en-GB" sz="1600" b="1" dirty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661178" y="1084279"/>
            <a:ext cx="432048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entury Gothic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9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  <p:bldP spid="15" grpId="0"/>
      <p:bldP spid="17" grpId="0"/>
      <p:bldP spid="20" grpId="0"/>
      <p:bldP spid="24" grpId="0"/>
      <p:bldP spid="25" grpId="0" animBg="1"/>
      <p:bldP spid="40" grpId="0"/>
      <p:bldP spid="41" grpId="0" animBg="1"/>
      <p:bldP spid="42" grpId="0" animBg="1"/>
      <p:bldP spid="43" grpId="0" animBg="1"/>
      <p:bldP spid="44" grpId="0"/>
      <p:bldP spid="45" grpId="0"/>
      <p:bldP spid="46" grpId="0"/>
      <p:bldP spid="48" grpId="0" animBg="1"/>
      <p:bldP spid="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230188" y="29633"/>
            <a:ext cx="8686800" cy="51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3200" b="1" dirty="0">
                <a:solidFill>
                  <a:srgbClr val="000000"/>
                </a:solidFill>
                <a:latin typeface="Arial" charset="0"/>
              </a:rPr>
              <a:t>Research Plan Structure and Activities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9" y="1268760"/>
            <a:ext cx="8785225" cy="5112992"/>
          </a:xfrm>
        </p:spPr>
        <p:txBody>
          <a:bodyPr/>
          <a:lstStyle/>
          <a:p>
            <a:pPr marL="354013" indent="-354013" defTabSz="914400"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GB" sz="20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MS PGothic" charset="0"/>
              </a:rPr>
              <a:t>Non-active operation:</a:t>
            </a:r>
            <a:endParaRPr lang="en-GB" sz="1800" dirty="0">
              <a:solidFill>
                <a:srgbClr val="000000"/>
              </a:solidFill>
              <a:latin typeface="Arial" charset="0"/>
              <a:ea typeface="ＭＳ Ｐゴシック" charset="0"/>
              <a:cs typeface="MS PGothic" charset="0"/>
            </a:endParaRPr>
          </a:p>
          <a:p>
            <a:pPr marL="668338" lvl="1" indent="-285750" algn="just" defTabSz="91440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latin typeface="Arial" charset="0"/>
                <a:ea typeface="ＭＳ Ｐゴシック" charset="0"/>
                <a:cs typeface="MS PGothic" charset="0"/>
              </a:rPr>
              <a:t>plasma operation to ~3.5 MA to establish initial divertor operation</a:t>
            </a:r>
          </a:p>
          <a:p>
            <a:pPr marL="668338" lvl="1" indent="-285750" algn="just" defTabSz="91440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latin typeface="Arial" charset="0"/>
                <a:ea typeface="ＭＳ Ｐゴシック" charset="0"/>
                <a:cs typeface="MS PGothic" charset="0"/>
              </a:rPr>
              <a:t>disruption loads, disruption detection, avoidance and mitigation</a:t>
            </a:r>
          </a:p>
          <a:p>
            <a:pPr marL="668338" lvl="1" indent="-285750" algn="just" defTabSz="91440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latin typeface="Arial" charset="0"/>
                <a:ea typeface="ＭＳ Ｐゴシック" charset="0"/>
                <a:cs typeface="MS PGothic" charset="0"/>
              </a:rPr>
              <a:t>development of plasma operation to ~7.5 MA/ 2.65 T</a:t>
            </a:r>
          </a:p>
          <a:p>
            <a:pPr marL="668338" lvl="1" indent="-285750" algn="just" defTabSz="91440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latin typeface="Arial" charset="0"/>
                <a:ea typeface="ＭＳ Ｐゴシック" charset="0"/>
                <a:cs typeface="MS PGothic" charset="0"/>
              </a:rPr>
              <a:t>H-mode operation and ELM Control</a:t>
            </a:r>
          </a:p>
          <a:p>
            <a:pPr marL="668338" lvl="1" indent="-285750" algn="just" defTabSz="91440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latin typeface="Arial" charset="0"/>
                <a:ea typeface="ＭＳ Ｐゴシック" charset="0"/>
                <a:cs typeface="MS PGothic" charset="0"/>
              </a:rPr>
              <a:t>demonstration of 15 MA/ 5.3 T operation</a:t>
            </a:r>
          </a:p>
          <a:p>
            <a:pPr marL="354013" indent="-354013" defTabSz="914400" eaLnBrk="1" hangingPunct="1">
              <a:lnSpc>
                <a:spcPct val="90000"/>
              </a:lnSpc>
              <a:spcBef>
                <a:spcPts val="3000"/>
              </a:spcBef>
              <a:buFontTx/>
              <a:buAutoNum type="arabicPeriod"/>
            </a:pPr>
            <a:r>
              <a:rPr lang="en-GB" sz="20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MS PGothic" charset="0"/>
              </a:rPr>
              <a:t>Nuclear operation:</a:t>
            </a:r>
            <a:endParaRPr lang="en-GB" sz="1800" dirty="0">
              <a:solidFill>
                <a:srgbClr val="000000"/>
              </a:solidFill>
              <a:latin typeface="Arial" charset="0"/>
              <a:ea typeface="ＭＳ Ｐゴシック" charset="0"/>
              <a:cs typeface="MS PGothic" charset="0"/>
            </a:endParaRPr>
          </a:p>
          <a:p>
            <a:pPr marL="668338" lvl="1" indent="-285750" algn="just" defTabSz="91440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latin typeface="Arial" charset="0"/>
                <a:ea typeface="ＭＳ Ｐゴシック" charset="0"/>
                <a:cs typeface="MS PGothic" charset="0"/>
              </a:rPr>
              <a:t>development of deuterium H-modes and preparation of DT scenarios</a:t>
            </a:r>
          </a:p>
          <a:p>
            <a:pPr marL="668338" lvl="1" indent="-285750" algn="just" defTabSz="91440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latin typeface="Arial" charset="0"/>
                <a:ea typeface="ＭＳ Ｐゴシック" charset="0"/>
                <a:cs typeface="MS PGothic" charset="0"/>
              </a:rPr>
              <a:t>initial DT operation to short-pulse Q=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MS PGothic" charset="0"/>
              </a:rPr>
              <a:t>10</a:t>
            </a:r>
            <a:endParaRPr lang="en-GB" sz="1800" dirty="0">
              <a:solidFill>
                <a:srgbClr val="000000"/>
              </a:solidFill>
              <a:latin typeface="Arial" charset="0"/>
              <a:ea typeface="ＭＳ Ｐゴシック" charset="0"/>
              <a:cs typeface="MS PGothic" charset="0"/>
            </a:endParaRPr>
          </a:p>
          <a:p>
            <a:pPr marL="354013" indent="-354013" defTabSz="914400" eaLnBrk="1" hangingPunct="1">
              <a:lnSpc>
                <a:spcPct val="90000"/>
              </a:lnSpc>
              <a:spcBef>
                <a:spcPts val="3000"/>
              </a:spcBef>
              <a:buFontTx/>
              <a:buAutoNum type="arabicPeriod"/>
            </a:pPr>
            <a:r>
              <a:rPr lang="en-GB" sz="20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MS PGothic" charset="0"/>
              </a:rPr>
              <a:t>Subsequently, long-pulse Q=10 scenarios and ‘advanced’ operational scenarios will be developed, including non-inductive steady-state operation</a:t>
            </a:r>
            <a:endParaRPr lang="en-GB" sz="1800" dirty="0">
              <a:solidFill>
                <a:srgbClr val="000000"/>
              </a:solidFill>
              <a:latin typeface="Arial" charset="0"/>
              <a:ea typeface="ＭＳ Ｐゴシック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15909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90600"/>
            <a:ext cx="8515350" cy="4953000"/>
          </a:xfrm>
          <a:noFill/>
        </p:spPr>
        <p:txBody>
          <a:bodyPr/>
          <a:lstStyle/>
          <a:p>
            <a:pPr marL="190500" indent="-190500" defTabSz="914400" eaLnBrk="1" hangingPunct="1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GB" sz="2000" b="1" dirty="0">
                <a:latin typeface="Arial" charset="0"/>
                <a:ea typeface="ＭＳ Ｐゴシック" charset="0"/>
              </a:rPr>
              <a:t>Top 12 risks associated with plasma operation and their potential consequences have been identified; mitigation strategies (and implications) have been developed – top 6 are:</a:t>
            </a:r>
            <a:endParaRPr lang="en-GB" sz="1800" b="1" dirty="0">
              <a:latin typeface="Arial" charset="0"/>
              <a:ea typeface="ＭＳ Ｐゴシック" charset="0"/>
            </a:endParaRPr>
          </a:p>
          <a:p>
            <a:pPr marL="668338" lvl="1" indent="-285750" defTabSz="914400" eaLnBrk="1" hangingPunct="1">
              <a:lnSpc>
                <a:spcPct val="90000"/>
              </a:lnSpc>
              <a:spcBef>
                <a:spcPct val="100000"/>
              </a:spcBef>
              <a:buFont typeface="Times" charset="0"/>
              <a:buChar char="–"/>
            </a:pPr>
            <a:r>
              <a:rPr lang="en-GB" sz="18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Disruption loads and effectiveness of disruption mitigation</a:t>
            </a:r>
          </a:p>
          <a:p>
            <a:pPr marL="668338" lvl="1" indent="-285750" defTabSz="914400" eaLnBrk="1" hangingPunct="1">
              <a:lnSpc>
                <a:spcPct val="90000"/>
              </a:lnSpc>
              <a:spcBef>
                <a:spcPct val="100000"/>
              </a:spcBef>
              <a:buFont typeface="Times" charset="0"/>
              <a:buChar char="–"/>
            </a:pPr>
            <a:r>
              <a:rPr lang="en-GB" sz="18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Uncertainty in H-mode power threshold scaling</a:t>
            </a:r>
          </a:p>
          <a:p>
            <a:pPr marL="668338" lvl="1" indent="-285750" defTabSz="914400" eaLnBrk="1" hangingPunct="1">
              <a:lnSpc>
                <a:spcPct val="90000"/>
              </a:lnSpc>
              <a:spcBef>
                <a:spcPct val="100000"/>
              </a:spcBef>
              <a:buFont typeface="Times" charset="0"/>
              <a:buChar char="–"/>
            </a:pPr>
            <a:r>
              <a:rPr lang="en-GB" sz="18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Effectiveness of ELM mitigation schemes </a:t>
            </a:r>
          </a:p>
          <a:p>
            <a:pPr marL="668338" lvl="1" indent="-285750" defTabSz="914400" eaLnBrk="1" hangingPunct="1">
              <a:lnSpc>
                <a:spcPct val="90000"/>
              </a:lnSpc>
              <a:spcBef>
                <a:spcPct val="100000"/>
              </a:spcBef>
              <a:buFont typeface="Times" charset="0"/>
              <a:buChar char="–"/>
            </a:pPr>
            <a:r>
              <a:rPr lang="en-GB" sz="18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Vertical stability control limited by excessive noise (or failure of in-vessel coils)</a:t>
            </a:r>
          </a:p>
          <a:p>
            <a:pPr marL="668338" lvl="1" indent="-285750" defTabSz="914400" eaLnBrk="1" hangingPunct="1">
              <a:lnSpc>
                <a:spcPct val="90000"/>
              </a:lnSpc>
              <a:spcBef>
                <a:spcPct val="100000"/>
              </a:spcBef>
              <a:buFont typeface="Times" charset="0"/>
              <a:buChar char="–"/>
            </a:pPr>
            <a:r>
              <a:rPr lang="en-GB" sz="18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Availability of reliable high power heating during non-active phase of programme (</a:t>
            </a:r>
            <a:r>
              <a:rPr lang="en-GB" sz="1800" dirty="0">
                <a:solidFill>
                  <a:srgbClr val="0000FF"/>
                </a:solidFill>
                <a:latin typeface="Arial" charset="0"/>
                <a:ea typeface="ＭＳ Ｐゴシック" charset="0"/>
                <a:sym typeface="Symbol" charset="0"/>
              </a:rPr>
              <a:t></a:t>
            </a:r>
            <a:r>
              <a:rPr lang="en-GB" sz="18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 H-mode access)</a:t>
            </a:r>
          </a:p>
          <a:p>
            <a:pPr marL="668338" lvl="1" indent="-285750" defTabSz="914400" eaLnBrk="1" hangingPunct="1">
              <a:lnSpc>
                <a:spcPct val="90000"/>
              </a:lnSpc>
              <a:spcBef>
                <a:spcPct val="100000"/>
              </a:spcBef>
              <a:buFont typeface="Times" charset="0"/>
              <a:buChar char="–"/>
            </a:pPr>
            <a:r>
              <a:rPr lang="en-GB" sz="18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Acceptable </a:t>
            </a:r>
            <a:r>
              <a:rPr lang="ja-JP" altLang="en-GB" sz="18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“</a:t>
            </a:r>
            <a:r>
              <a:rPr lang="en-GB" altLang="ja-JP" sz="18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divertor</a:t>
            </a:r>
            <a:r>
              <a:rPr lang="ja-JP" altLang="en-GB" sz="18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”</a:t>
            </a:r>
            <a:r>
              <a:rPr lang="en-GB" altLang="ja-JP" sz="18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 performance with tungsten PFCs over required range of plasma parameters</a:t>
            </a:r>
            <a:endParaRPr lang="en-GB" sz="1800" dirty="0">
              <a:solidFill>
                <a:srgbClr val="0000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88836" name="Rectangle 4"/>
          <p:cNvSpPr>
            <a:spLocks noChangeArrowheads="1"/>
          </p:cNvSpPr>
          <p:nvPr/>
        </p:nvSpPr>
        <p:spPr bwMode="auto">
          <a:xfrm>
            <a:off x="114300" y="30163"/>
            <a:ext cx="89169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3200" dirty="0">
                <a:solidFill>
                  <a:schemeClr val="tx2"/>
                </a:solidFill>
                <a:latin typeface="Arial" charset="0"/>
                <a:cs typeface="+mn-cs"/>
              </a:rPr>
              <a:t>Risk Assessment </a:t>
            </a:r>
            <a:r>
              <a:rPr lang="en-GB" sz="3200" dirty="0">
                <a:solidFill>
                  <a:schemeClr val="tx2"/>
                </a:solidFill>
                <a:latin typeface="Arial" charset="0"/>
                <a:cs typeface="+mn-cs"/>
                <a:sym typeface="Symbol" charset="0"/>
              </a:rPr>
              <a:t></a:t>
            </a:r>
            <a:r>
              <a:rPr lang="en-GB" sz="3200" dirty="0">
                <a:solidFill>
                  <a:schemeClr val="tx2"/>
                </a:solidFill>
                <a:latin typeface="Arial" charset="0"/>
                <a:cs typeface="+mn-cs"/>
              </a:rPr>
              <a:t> Key R&amp;D </a:t>
            </a:r>
            <a:r>
              <a:rPr lang="en-GB" sz="3200" dirty="0" smtClean="0">
                <a:solidFill>
                  <a:schemeClr val="tx2"/>
                </a:solidFill>
                <a:latin typeface="Arial" charset="0"/>
                <a:cs typeface="+mn-cs"/>
              </a:rPr>
              <a:t>Needs</a:t>
            </a:r>
            <a:endParaRPr lang="en-US" sz="3200" dirty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246956"/>
              </p:ext>
            </p:extLst>
          </p:nvPr>
        </p:nvGraphicFramePr>
        <p:xfrm>
          <a:off x="38100" y="1916832"/>
          <a:ext cx="9067800" cy="374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5" name="Document" r:id="rId4" imgW="9067800" imgH="3746500" progId="Word.Document.12">
                  <p:embed/>
                </p:oleObj>
              </mc:Choice>
              <mc:Fallback>
                <p:oleObj name="Document" r:id="rId4" imgW="9067800" imgH="3746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" y="1916832"/>
                        <a:ext cx="9067800" cy="374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4962" name="Rectangle 2"/>
          <p:cNvSpPr>
            <a:spLocks noChangeArrowheads="1"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GB" sz="3200" dirty="0">
                <a:solidFill>
                  <a:schemeClr val="tx2"/>
                </a:solidFill>
                <a:latin typeface="Arial" charset="0"/>
              </a:rPr>
              <a:t>ITER </a:t>
            </a:r>
            <a:r>
              <a:rPr lang="en-GB" sz="3200" dirty="0" smtClean="0">
                <a:solidFill>
                  <a:schemeClr val="tx2"/>
                </a:solidFill>
                <a:latin typeface="Arial" charset="0"/>
              </a:rPr>
              <a:t>reference plasma scenarios</a:t>
            </a:r>
            <a:endParaRPr lang="en-GB" sz="32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24963" name="Text Box 3"/>
          <p:cNvSpPr txBox="1">
            <a:spLocks noChangeArrowheads="1"/>
          </p:cNvSpPr>
          <p:nvPr/>
        </p:nvSpPr>
        <p:spPr bwMode="auto">
          <a:xfrm>
            <a:off x="395536" y="908720"/>
            <a:ext cx="8353425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255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7907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2438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30861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5433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40005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44577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9149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30000"/>
              </a:spcAft>
              <a:buFont typeface="Times" charset="0"/>
              <a:buChar char="•"/>
              <a:defRPr/>
            </a:pPr>
            <a:r>
              <a:rPr lang="en-GB" sz="2000" dirty="0" smtClean="0"/>
              <a:t>The set of DT reference scenarios in ITER is specified via illustrative cases in the </a:t>
            </a:r>
            <a:r>
              <a:rPr lang="en-GB" sz="2000" i="1" dirty="0" smtClean="0">
                <a:solidFill>
                  <a:srgbClr val="FF0000"/>
                </a:solidFill>
              </a:rPr>
              <a:t>Project Requirements</a:t>
            </a:r>
            <a:r>
              <a:rPr lang="en-GB" sz="2000" dirty="0" smtClean="0"/>
              <a:t>:</a:t>
            </a:r>
            <a:endParaRPr lang="en-GB" sz="2000" dirty="0" smtClean="0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ts val="0"/>
              </a:spcBef>
              <a:tabLst>
                <a:tab pos="360363" algn="l"/>
              </a:tabLst>
              <a:defRPr/>
            </a:pPr>
            <a:r>
              <a:rPr lang="en-GB" sz="2000" dirty="0" smtClean="0">
                <a:solidFill>
                  <a:srgbClr val="FF0000"/>
                </a:solidFill>
              </a:rPr>
              <a:t>			</a:t>
            </a:r>
            <a:r>
              <a:rPr lang="en-GB" sz="2000" dirty="0" smtClean="0">
                <a:solidFill>
                  <a:srgbClr val="FF0000"/>
                </a:solidFill>
                <a:sym typeface="Symbol" charset="0"/>
              </a:rPr>
              <a:t></a:t>
            </a:r>
            <a:r>
              <a:rPr lang="en-GB" sz="2000" b="0" dirty="0" smtClean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en-GB" sz="2000" dirty="0" smtClean="0">
                <a:solidFill>
                  <a:srgbClr val="FF0000"/>
                </a:solidFill>
              </a:rPr>
              <a:t>Design Basis plasma scenarios</a:t>
            </a:r>
          </a:p>
          <a:p>
            <a:pPr eaLnBrk="1" hangingPunct="1">
              <a:spcBef>
                <a:spcPct val="50000"/>
              </a:spcBef>
              <a:buFont typeface="Times" charset="0"/>
              <a:buChar char="•"/>
              <a:defRPr/>
            </a:pPr>
            <a:endParaRPr lang="en-GB" sz="2000" dirty="0" smtClean="0"/>
          </a:p>
          <a:p>
            <a:pPr eaLnBrk="1" hangingPunct="1">
              <a:spcBef>
                <a:spcPct val="50000"/>
              </a:spcBef>
              <a:buFont typeface="Times" charset="0"/>
              <a:buChar char="•"/>
              <a:defRPr/>
            </a:pPr>
            <a:endParaRPr lang="en-GB" sz="2000" dirty="0" smtClean="0"/>
          </a:p>
          <a:p>
            <a:pPr eaLnBrk="1" hangingPunct="1">
              <a:spcBef>
                <a:spcPct val="50000"/>
              </a:spcBef>
              <a:buFont typeface="Times" charset="0"/>
              <a:buChar char="•"/>
              <a:defRPr/>
            </a:pPr>
            <a:endParaRPr lang="en-GB" sz="2000" dirty="0" smtClean="0"/>
          </a:p>
          <a:p>
            <a:pPr eaLnBrk="1" hangingPunct="1">
              <a:spcBef>
                <a:spcPct val="50000"/>
              </a:spcBef>
              <a:buFont typeface="Times" charset="0"/>
              <a:buChar char="•"/>
              <a:defRPr/>
            </a:pPr>
            <a:endParaRPr lang="en-GB" sz="2000" dirty="0" smtClean="0"/>
          </a:p>
          <a:p>
            <a:pPr eaLnBrk="1" hangingPunct="1">
              <a:spcBef>
                <a:spcPct val="50000"/>
              </a:spcBef>
              <a:buFont typeface="Times" charset="0"/>
              <a:buChar char="•"/>
              <a:defRPr/>
            </a:pPr>
            <a:endParaRPr lang="en-GB" sz="2000" dirty="0" smtClean="0"/>
          </a:p>
          <a:p>
            <a:pPr eaLnBrk="1" hangingPunct="1">
              <a:spcBef>
                <a:spcPct val="50000"/>
              </a:spcBef>
              <a:buFont typeface="Times" charset="0"/>
              <a:buChar char="•"/>
              <a:defRPr/>
            </a:pPr>
            <a:endParaRPr lang="en-GB" sz="2000" dirty="0" smtClean="0"/>
          </a:p>
          <a:p>
            <a:pPr eaLnBrk="1" hangingPunct="1">
              <a:spcBef>
                <a:spcPct val="50000"/>
              </a:spcBef>
              <a:buFont typeface="Times" charset="0"/>
              <a:buChar char="•"/>
              <a:defRPr/>
            </a:pP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6387002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2806700"/>
            <a:ext cx="31877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3" y="701675"/>
            <a:ext cx="344328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3746" name="Text Box 2"/>
          <p:cNvSpPr txBox="1">
            <a:spLocks noChangeArrowheads="1"/>
          </p:cNvSpPr>
          <p:nvPr/>
        </p:nvSpPr>
        <p:spPr bwMode="auto">
          <a:xfrm>
            <a:off x="179388" y="620713"/>
            <a:ext cx="4229100" cy="746125"/>
          </a:xfrm>
          <a:prstGeom prst="rect">
            <a:avLst/>
          </a:prstGeom>
          <a:solidFill>
            <a:schemeClr val="accent3">
              <a:lumMod val="85000"/>
              <a:alpha val="5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000" dirty="0">
                <a:solidFill>
                  <a:srgbClr val="003399"/>
                </a:solidFill>
                <a:latin typeface="Arial" charset="0"/>
                <a:cs typeface="+mn-cs"/>
              </a:rPr>
              <a:t>A Q </a:t>
            </a:r>
            <a:r>
              <a:rPr lang="en-GB" sz="2000" dirty="0">
                <a:solidFill>
                  <a:schemeClr val="accent2"/>
                </a:solidFill>
                <a:latin typeface="+mj-lt"/>
              </a:rPr>
              <a:t>≥ </a:t>
            </a:r>
            <a:r>
              <a:rPr lang="en-GB" sz="2000" dirty="0">
                <a:solidFill>
                  <a:srgbClr val="003399"/>
                </a:solidFill>
                <a:latin typeface="Arial" charset="0"/>
                <a:cs typeface="+mn-cs"/>
              </a:rPr>
              <a:t>10 scenario with:</a:t>
            </a:r>
            <a:endParaRPr lang="en-GB" sz="2000" dirty="0">
              <a:latin typeface="Arial" charset="0"/>
              <a:cs typeface="+mn-cs"/>
            </a:endParaRPr>
          </a:p>
          <a:p>
            <a:pPr algn="ctr">
              <a:spcBef>
                <a:spcPct val="25000"/>
              </a:spcBef>
              <a:defRPr/>
            </a:pPr>
            <a:r>
              <a:rPr lang="en-US" sz="1800" dirty="0" err="1">
                <a:solidFill>
                  <a:srgbClr val="FF0000"/>
                </a:solidFill>
                <a:latin typeface="Arial" charset="0"/>
                <a:cs typeface="+mn-cs"/>
              </a:rPr>
              <a:t>I</a:t>
            </a:r>
            <a:r>
              <a:rPr lang="en-US" sz="1800" baseline="-25000" dirty="0" err="1">
                <a:solidFill>
                  <a:srgbClr val="FF0000"/>
                </a:solidFill>
                <a:latin typeface="Arial" charset="0"/>
                <a:cs typeface="+mn-cs"/>
              </a:rPr>
              <a:t>p</a:t>
            </a:r>
            <a:r>
              <a:rPr lang="en-US" sz="1800" dirty="0">
                <a:solidFill>
                  <a:srgbClr val="FF0000"/>
                </a:solidFill>
                <a:latin typeface="Arial" charset="0"/>
                <a:cs typeface="+mn-cs"/>
              </a:rPr>
              <a:t>=15 MA, 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  <a:cs typeface="+mn-cs"/>
              </a:rPr>
              <a:t>P</a:t>
            </a:r>
            <a:r>
              <a:rPr lang="en-US" sz="1800" baseline="-25000" dirty="0" err="1">
                <a:solidFill>
                  <a:srgbClr val="FF0000"/>
                </a:solidFill>
                <a:latin typeface="Arial" charset="0"/>
                <a:cs typeface="+mn-cs"/>
              </a:rPr>
              <a:t>aux</a:t>
            </a:r>
            <a:r>
              <a:rPr lang="en-US" sz="1800" dirty="0">
                <a:solidFill>
                  <a:srgbClr val="FF0000"/>
                </a:solidFill>
                <a:latin typeface="Arial" charset="0"/>
                <a:cs typeface="+mn-cs"/>
              </a:rPr>
              <a:t>=40 MW, P</a:t>
            </a:r>
            <a:r>
              <a:rPr lang="en-US" sz="1800" baseline="-25000" dirty="0">
                <a:solidFill>
                  <a:srgbClr val="FF0000"/>
                </a:solidFill>
                <a:latin typeface="Arial"/>
                <a:cs typeface="Arial"/>
              </a:rPr>
              <a:t>fus</a:t>
            </a:r>
            <a:r>
              <a:rPr lang="en-US" sz="1800" dirty="0">
                <a:solidFill>
                  <a:srgbClr val="FF0000"/>
                </a:solidFill>
                <a:latin typeface="Arial" charset="0"/>
                <a:cs typeface="+mn-cs"/>
              </a:rPr>
              <a:t>~500 MW</a:t>
            </a:r>
            <a:endParaRPr lang="en-GB" sz="1800" dirty="0">
              <a:solidFill>
                <a:srgbClr val="FF0000"/>
              </a:solidFill>
              <a:latin typeface="Arial" charset="0"/>
              <a:cs typeface="+mn-cs"/>
            </a:endParaRPr>
          </a:p>
        </p:txBody>
      </p:sp>
      <p:sp>
        <p:nvSpPr>
          <p:cNvPr id="543773" name="Text Box 29"/>
          <p:cNvSpPr txBox="1">
            <a:spLocks noChangeArrowheads="1"/>
          </p:cNvSpPr>
          <p:nvPr/>
        </p:nvSpPr>
        <p:spPr bwMode="auto">
          <a:xfrm>
            <a:off x="1079500" y="5662613"/>
            <a:ext cx="2971800" cy="366712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>
                <a:solidFill>
                  <a:srgbClr val="FF0000"/>
                </a:solidFill>
                <a:latin typeface="Arial" charset="0"/>
                <a:cs typeface="+mn-cs"/>
              </a:rPr>
              <a:t>Current Ramp-up Phase</a:t>
            </a:r>
            <a:endParaRPr lang="en-GB" sz="1800" b="0">
              <a:latin typeface="Arial" charset="0"/>
              <a:cs typeface="+mn-cs"/>
            </a:endParaRPr>
          </a:p>
        </p:txBody>
      </p:sp>
      <p:sp>
        <p:nvSpPr>
          <p:cNvPr id="543774" name="Line 30"/>
          <p:cNvSpPr>
            <a:spLocks noChangeShapeType="1"/>
          </p:cNvSpPr>
          <p:nvPr/>
        </p:nvSpPr>
        <p:spPr bwMode="auto">
          <a:xfrm flipV="1">
            <a:off x="3779838" y="981075"/>
            <a:ext cx="914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43776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2392363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3777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1700213"/>
            <a:ext cx="2392363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664" name="TextBox 2"/>
          <p:cNvSpPr txBox="1">
            <a:spLocks noChangeArrowheads="1"/>
          </p:cNvSpPr>
          <p:nvPr/>
        </p:nvSpPr>
        <p:spPr bwMode="auto">
          <a:xfrm>
            <a:off x="5651500" y="5813425"/>
            <a:ext cx="504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  <a:cs typeface="Arial" charset="0"/>
              </a:rPr>
              <a:t>100</a:t>
            </a:r>
          </a:p>
        </p:txBody>
      </p:sp>
      <p:sp>
        <p:nvSpPr>
          <p:cNvPr id="70665" name="TextBox 35"/>
          <p:cNvSpPr txBox="1">
            <a:spLocks noChangeArrowheads="1"/>
          </p:cNvSpPr>
          <p:nvPr/>
        </p:nvSpPr>
        <p:spPr bwMode="auto">
          <a:xfrm>
            <a:off x="6196013" y="5813425"/>
            <a:ext cx="504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  <a:cs typeface="Arial" charset="0"/>
              </a:rPr>
              <a:t>200</a:t>
            </a:r>
          </a:p>
        </p:txBody>
      </p:sp>
      <p:sp>
        <p:nvSpPr>
          <p:cNvPr id="70666" name="TextBox 36"/>
          <p:cNvSpPr txBox="1">
            <a:spLocks noChangeArrowheads="1"/>
          </p:cNvSpPr>
          <p:nvPr/>
        </p:nvSpPr>
        <p:spPr bwMode="auto">
          <a:xfrm>
            <a:off x="6732588" y="5813425"/>
            <a:ext cx="503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  <a:cs typeface="Arial" charset="0"/>
              </a:rPr>
              <a:t>300</a:t>
            </a:r>
          </a:p>
        </p:txBody>
      </p:sp>
      <p:sp>
        <p:nvSpPr>
          <p:cNvPr id="70667" name="TextBox 37"/>
          <p:cNvSpPr txBox="1">
            <a:spLocks noChangeArrowheads="1"/>
          </p:cNvSpPr>
          <p:nvPr/>
        </p:nvSpPr>
        <p:spPr bwMode="auto">
          <a:xfrm>
            <a:off x="7235825" y="5813425"/>
            <a:ext cx="504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  <a:cs typeface="Arial" charset="0"/>
              </a:rPr>
              <a:t>400</a:t>
            </a:r>
          </a:p>
        </p:txBody>
      </p:sp>
      <p:sp>
        <p:nvSpPr>
          <p:cNvPr id="70668" name="TextBox 38"/>
          <p:cNvSpPr txBox="1">
            <a:spLocks noChangeArrowheads="1"/>
          </p:cNvSpPr>
          <p:nvPr/>
        </p:nvSpPr>
        <p:spPr bwMode="auto">
          <a:xfrm>
            <a:off x="7770813" y="5813425"/>
            <a:ext cx="503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  <a:cs typeface="Arial" charset="0"/>
              </a:rPr>
              <a:t>500</a:t>
            </a:r>
          </a:p>
        </p:txBody>
      </p:sp>
      <p:sp>
        <p:nvSpPr>
          <p:cNvPr id="70669" name="TextBox 39"/>
          <p:cNvSpPr txBox="1">
            <a:spLocks noChangeArrowheads="1"/>
          </p:cNvSpPr>
          <p:nvPr/>
        </p:nvSpPr>
        <p:spPr bwMode="auto">
          <a:xfrm>
            <a:off x="8280400" y="5813425"/>
            <a:ext cx="504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  <a:cs typeface="Arial" charset="0"/>
              </a:rPr>
              <a:t>600</a:t>
            </a:r>
          </a:p>
        </p:txBody>
      </p:sp>
      <p:sp>
        <p:nvSpPr>
          <p:cNvPr id="70670" name="TextBox 40"/>
          <p:cNvSpPr txBox="1">
            <a:spLocks noChangeArrowheads="1"/>
          </p:cNvSpPr>
          <p:nvPr/>
        </p:nvSpPr>
        <p:spPr bwMode="auto">
          <a:xfrm>
            <a:off x="6300788" y="6021388"/>
            <a:ext cx="1366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  <a:cs typeface="Arial" charset="0"/>
              </a:rPr>
              <a:t>Time (s)</a:t>
            </a:r>
          </a:p>
        </p:txBody>
      </p:sp>
      <p:sp>
        <p:nvSpPr>
          <p:cNvPr id="70671" name="TextBox 41"/>
          <p:cNvSpPr txBox="1">
            <a:spLocks noChangeArrowheads="1"/>
          </p:cNvSpPr>
          <p:nvPr/>
        </p:nvSpPr>
        <p:spPr bwMode="auto">
          <a:xfrm>
            <a:off x="5326063" y="2571750"/>
            <a:ext cx="10080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  <a:cs typeface="Arial" charset="0"/>
              </a:rPr>
              <a:t>P (MW), Q</a:t>
            </a:r>
          </a:p>
        </p:txBody>
      </p:sp>
      <p:sp>
        <p:nvSpPr>
          <p:cNvPr id="70672" name="Rectangle 4"/>
          <p:cNvSpPr>
            <a:spLocks noChangeArrowheads="1"/>
          </p:cNvSpPr>
          <p:nvPr/>
        </p:nvSpPr>
        <p:spPr bwMode="auto">
          <a:xfrm>
            <a:off x="5364163" y="2224088"/>
            <a:ext cx="3311525" cy="71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673" name="TextBox 44"/>
          <p:cNvSpPr txBox="1">
            <a:spLocks noChangeArrowheads="1"/>
          </p:cNvSpPr>
          <p:nvPr/>
        </p:nvSpPr>
        <p:spPr bwMode="auto">
          <a:xfrm>
            <a:off x="5724525" y="2173288"/>
            <a:ext cx="503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  <a:cs typeface="Arial" charset="0"/>
              </a:rPr>
              <a:t>5.0</a:t>
            </a:r>
          </a:p>
        </p:txBody>
      </p:sp>
      <p:sp>
        <p:nvSpPr>
          <p:cNvPr id="70674" name="TextBox 46"/>
          <p:cNvSpPr txBox="1">
            <a:spLocks noChangeArrowheads="1"/>
          </p:cNvSpPr>
          <p:nvPr/>
        </p:nvSpPr>
        <p:spPr bwMode="auto">
          <a:xfrm>
            <a:off x="6588125" y="2173288"/>
            <a:ext cx="504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  <a:cs typeface="Arial" charset="0"/>
              </a:rPr>
              <a:t>6.0</a:t>
            </a:r>
          </a:p>
        </p:txBody>
      </p:sp>
      <p:sp>
        <p:nvSpPr>
          <p:cNvPr id="70675" name="TextBox 47"/>
          <p:cNvSpPr txBox="1">
            <a:spLocks noChangeArrowheads="1"/>
          </p:cNvSpPr>
          <p:nvPr/>
        </p:nvSpPr>
        <p:spPr bwMode="auto">
          <a:xfrm>
            <a:off x="7451725" y="2173288"/>
            <a:ext cx="504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  <a:cs typeface="Arial" charset="0"/>
              </a:rPr>
              <a:t>7.0</a:t>
            </a:r>
          </a:p>
        </p:txBody>
      </p:sp>
      <p:sp>
        <p:nvSpPr>
          <p:cNvPr id="70676" name="TextBox 48"/>
          <p:cNvSpPr txBox="1">
            <a:spLocks noChangeArrowheads="1"/>
          </p:cNvSpPr>
          <p:nvPr/>
        </p:nvSpPr>
        <p:spPr bwMode="auto">
          <a:xfrm>
            <a:off x="8275638" y="2173288"/>
            <a:ext cx="504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  <a:cs typeface="Arial" charset="0"/>
              </a:rPr>
              <a:t>8.0</a:t>
            </a:r>
          </a:p>
        </p:txBody>
      </p:sp>
      <p:sp>
        <p:nvSpPr>
          <p:cNvPr id="70677" name="TextBox 49"/>
          <p:cNvSpPr txBox="1">
            <a:spLocks noChangeArrowheads="1"/>
          </p:cNvSpPr>
          <p:nvPr/>
        </p:nvSpPr>
        <p:spPr bwMode="auto">
          <a:xfrm>
            <a:off x="6454775" y="2336800"/>
            <a:ext cx="1368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  <a:cs typeface="Arial" charset="0"/>
              </a:rPr>
              <a:t>R (m)</a:t>
            </a:r>
          </a:p>
        </p:txBody>
      </p:sp>
      <p:sp>
        <p:nvSpPr>
          <p:cNvPr id="70678" name="TextBox 50"/>
          <p:cNvSpPr txBox="1">
            <a:spLocks noChangeArrowheads="1"/>
          </p:cNvSpPr>
          <p:nvPr/>
        </p:nvSpPr>
        <p:spPr bwMode="auto">
          <a:xfrm>
            <a:off x="5289550" y="511175"/>
            <a:ext cx="7921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  <a:cs typeface="Arial" charset="0"/>
              </a:rPr>
              <a:t>T (keV)</a:t>
            </a:r>
          </a:p>
        </p:txBody>
      </p:sp>
      <p:sp>
        <p:nvSpPr>
          <p:cNvPr id="70679" name="TextBox 51"/>
          <p:cNvSpPr txBox="1">
            <a:spLocks noChangeArrowheads="1"/>
          </p:cNvSpPr>
          <p:nvPr/>
        </p:nvSpPr>
        <p:spPr bwMode="auto">
          <a:xfrm>
            <a:off x="7667625" y="511175"/>
            <a:ext cx="10810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  <a:cs typeface="Arial" charset="0"/>
              </a:rPr>
              <a:t>n (10</a:t>
            </a:r>
            <a:r>
              <a:rPr lang="en-US" sz="1200" baseline="30000">
                <a:latin typeface="Arial" charset="0"/>
                <a:cs typeface="Arial" charset="0"/>
              </a:rPr>
              <a:t>19</a:t>
            </a:r>
            <a:r>
              <a:rPr lang="en-US" sz="1200">
                <a:latin typeface="Arial" charset="0"/>
                <a:cs typeface="Arial" charset="0"/>
              </a:rPr>
              <a:t> m</a:t>
            </a:r>
            <a:r>
              <a:rPr lang="en-US" sz="1200" baseline="30000">
                <a:latin typeface="Arial" charset="0"/>
                <a:cs typeface="Arial" charset="0"/>
              </a:rPr>
              <a:t>-3</a:t>
            </a:r>
            <a:r>
              <a:rPr lang="en-US" sz="1200">
                <a:latin typeface="Arial" charset="0"/>
                <a:cs typeface="Arial" charset="0"/>
              </a:rPr>
              <a:t>))</a:t>
            </a:r>
          </a:p>
        </p:txBody>
      </p:sp>
      <p:sp>
        <p:nvSpPr>
          <p:cNvPr id="70680" name="TextBox 27"/>
          <p:cNvSpPr txBox="1">
            <a:spLocks noChangeArrowheads="1"/>
          </p:cNvSpPr>
          <p:nvPr/>
        </p:nvSpPr>
        <p:spPr bwMode="auto">
          <a:xfrm>
            <a:off x="4978400" y="1579563"/>
            <a:ext cx="366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/>
            <a:r>
              <a:rPr lang="en-US" sz="1200"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70681" name="TextBox 28"/>
          <p:cNvSpPr txBox="1">
            <a:spLocks noChangeArrowheads="1"/>
          </p:cNvSpPr>
          <p:nvPr/>
        </p:nvSpPr>
        <p:spPr bwMode="auto">
          <a:xfrm>
            <a:off x="4978400" y="1825625"/>
            <a:ext cx="3667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/>
            <a:r>
              <a:rPr lang="en-US" sz="1200"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70682" name="TextBox 29"/>
          <p:cNvSpPr txBox="1">
            <a:spLocks noChangeArrowheads="1"/>
          </p:cNvSpPr>
          <p:nvPr/>
        </p:nvSpPr>
        <p:spPr bwMode="auto">
          <a:xfrm>
            <a:off x="4978400" y="2073275"/>
            <a:ext cx="3667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/>
            <a:r>
              <a:rPr lang="en-US" sz="1200"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70683" name="TextBox 30"/>
          <p:cNvSpPr txBox="1">
            <a:spLocks noChangeArrowheads="1"/>
          </p:cNvSpPr>
          <p:nvPr/>
        </p:nvSpPr>
        <p:spPr bwMode="auto">
          <a:xfrm>
            <a:off x="4978400" y="1331913"/>
            <a:ext cx="366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/>
            <a:r>
              <a:rPr lang="en-US" sz="1200"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70684" name="TextBox 31"/>
          <p:cNvSpPr txBox="1">
            <a:spLocks noChangeArrowheads="1"/>
          </p:cNvSpPr>
          <p:nvPr/>
        </p:nvSpPr>
        <p:spPr bwMode="auto">
          <a:xfrm>
            <a:off x="4978400" y="1084263"/>
            <a:ext cx="366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/>
            <a:r>
              <a:rPr lang="en-US" sz="1200"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70685" name="TextBox 32"/>
          <p:cNvSpPr txBox="1">
            <a:spLocks noChangeArrowheads="1"/>
          </p:cNvSpPr>
          <p:nvPr/>
        </p:nvSpPr>
        <p:spPr bwMode="auto">
          <a:xfrm>
            <a:off x="4978400" y="836613"/>
            <a:ext cx="3667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/>
            <a:r>
              <a:rPr lang="en-US" sz="1200"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70686" name="TextBox 33"/>
          <p:cNvSpPr txBox="1">
            <a:spLocks noChangeArrowheads="1"/>
          </p:cNvSpPr>
          <p:nvPr/>
        </p:nvSpPr>
        <p:spPr bwMode="auto">
          <a:xfrm>
            <a:off x="8605838" y="766763"/>
            <a:ext cx="3667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/>
            <a:r>
              <a:rPr lang="en-US" sz="1200"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70687" name="TextBox 34"/>
          <p:cNvSpPr txBox="1">
            <a:spLocks noChangeArrowheads="1"/>
          </p:cNvSpPr>
          <p:nvPr/>
        </p:nvSpPr>
        <p:spPr bwMode="auto">
          <a:xfrm>
            <a:off x="8605838" y="1028700"/>
            <a:ext cx="3667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/>
            <a:r>
              <a:rPr lang="en-US" sz="1200">
                <a:latin typeface="Arial" charset="0"/>
                <a:cs typeface="Arial" charset="0"/>
              </a:rPr>
              <a:t>8</a:t>
            </a:r>
          </a:p>
        </p:txBody>
      </p:sp>
      <p:sp>
        <p:nvSpPr>
          <p:cNvPr id="70688" name="TextBox 42"/>
          <p:cNvSpPr txBox="1">
            <a:spLocks noChangeArrowheads="1"/>
          </p:cNvSpPr>
          <p:nvPr/>
        </p:nvSpPr>
        <p:spPr bwMode="auto">
          <a:xfrm>
            <a:off x="8605838" y="2073275"/>
            <a:ext cx="3667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/>
            <a:r>
              <a:rPr lang="en-US" sz="1200"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70689" name="TextBox 43"/>
          <p:cNvSpPr txBox="1">
            <a:spLocks noChangeArrowheads="1"/>
          </p:cNvSpPr>
          <p:nvPr/>
        </p:nvSpPr>
        <p:spPr bwMode="auto">
          <a:xfrm>
            <a:off x="8605838" y="1812925"/>
            <a:ext cx="3667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/>
            <a:r>
              <a:rPr lang="en-US" sz="1200"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70690" name="TextBox 45"/>
          <p:cNvSpPr txBox="1">
            <a:spLocks noChangeArrowheads="1"/>
          </p:cNvSpPr>
          <p:nvPr/>
        </p:nvSpPr>
        <p:spPr bwMode="auto">
          <a:xfrm>
            <a:off x="8605838" y="1550988"/>
            <a:ext cx="3667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/>
            <a:r>
              <a:rPr lang="en-US" sz="1200"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70691" name="TextBox 52"/>
          <p:cNvSpPr txBox="1">
            <a:spLocks noChangeArrowheads="1"/>
          </p:cNvSpPr>
          <p:nvPr/>
        </p:nvSpPr>
        <p:spPr bwMode="auto">
          <a:xfrm>
            <a:off x="8605838" y="1289050"/>
            <a:ext cx="3667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/>
            <a:r>
              <a:rPr lang="en-US" sz="1200"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70692" name="TextBox 53"/>
          <p:cNvSpPr txBox="1">
            <a:spLocks noChangeArrowheads="1"/>
          </p:cNvSpPr>
          <p:nvPr/>
        </p:nvSpPr>
        <p:spPr bwMode="auto">
          <a:xfrm>
            <a:off x="5022850" y="5688013"/>
            <a:ext cx="4381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/>
            <a:r>
              <a:rPr lang="en-US" sz="1200">
                <a:latin typeface="Arial" charset="0"/>
                <a:cs typeface="Arial" charset="0"/>
              </a:rPr>
              <a:t>-40</a:t>
            </a:r>
          </a:p>
        </p:txBody>
      </p:sp>
      <p:sp>
        <p:nvSpPr>
          <p:cNvPr id="70693" name="TextBox 54"/>
          <p:cNvSpPr txBox="1">
            <a:spLocks noChangeArrowheads="1"/>
          </p:cNvSpPr>
          <p:nvPr/>
        </p:nvSpPr>
        <p:spPr bwMode="auto">
          <a:xfrm>
            <a:off x="5022850" y="4356100"/>
            <a:ext cx="4381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/>
            <a:r>
              <a:rPr lang="en-US" sz="1200"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70694" name="TextBox 55"/>
          <p:cNvSpPr txBox="1">
            <a:spLocks noChangeArrowheads="1"/>
          </p:cNvSpPr>
          <p:nvPr/>
        </p:nvSpPr>
        <p:spPr bwMode="auto">
          <a:xfrm>
            <a:off x="5022850" y="3690938"/>
            <a:ext cx="438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/>
            <a:r>
              <a:rPr lang="en-US" sz="1200">
                <a:latin typeface="Arial" charset="0"/>
                <a:cs typeface="Arial" charset="0"/>
              </a:rPr>
              <a:t>80</a:t>
            </a:r>
          </a:p>
        </p:txBody>
      </p:sp>
      <p:sp>
        <p:nvSpPr>
          <p:cNvPr id="70695" name="TextBox 56"/>
          <p:cNvSpPr txBox="1">
            <a:spLocks noChangeArrowheads="1"/>
          </p:cNvSpPr>
          <p:nvPr/>
        </p:nvSpPr>
        <p:spPr bwMode="auto">
          <a:xfrm>
            <a:off x="5022850" y="3024188"/>
            <a:ext cx="4381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/>
            <a:r>
              <a:rPr lang="en-US" sz="1200">
                <a:latin typeface="Arial" charset="0"/>
                <a:cs typeface="Arial" charset="0"/>
              </a:rPr>
              <a:t>120</a:t>
            </a:r>
          </a:p>
        </p:txBody>
      </p:sp>
      <p:sp>
        <p:nvSpPr>
          <p:cNvPr id="70696" name="TextBox 57"/>
          <p:cNvSpPr txBox="1">
            <a:spLocks noChangeArrowheads="1"/>
          </p:cNvSpPr>
          <p:nvPr/>
        </p:nvSpPr>
        <p:spPr bwMode="auto">
          <a:xfrm>
            <a:off x="5002213" y="5022850"/>
            <a:ext cx="4587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/>
            <a:r>
              <a:rPr lang="en-US" sz="1200"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59" name="Rectangle 3"/>
          <p:cNvSpPr>
            <a:spLocks noChangeArrowheads="1"/>
          </p:cNvSpPr>
          <p:nvPr/>
        </p:nvSpPr>
        <p:spPr bwMode="auto">
          <a:xfrm>
            <a:off x="230188" y="30163"/>
            <a:ext cx="8686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tx2"/>
                </a:solidFill>
                <a:latin typeface="Arial" charset="0"/>
              </a:rPr>
              <a:t>ITER Plasma Scenario - ELMy H-mode</a:t>
            </a:r>
            <a:endParaRPr lang="en-US" sz="360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Tokamak_Cutaway_Baseline_Nov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58598"/>
            <a:ext cx="4711701" cy="351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727075" y="-3175"/>
            <a:ext cx="7693025" cy="471488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The ITER Mission</a:t>
            </a:r>
            <a:endParaRPr lang="en-US" sz="3600" dirty="0" smtClean="0">
              <a:cs typeface="+mj-cs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796136" y="5229200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sz="2000" b="1" dirty="0">
                <a:solidFill>
                  <a:srgbClr val="FF271C"/>
                </a:solidFill>
                <a:latin typeface="Arial" charset="0"/>
                <a:cs typeface="+mn-cs"/>
              </a:rPr>
              <a:t>ITER tokamak</a:t>
            </a:r>
            <a:r>
              <a:rPr lang="en-GB" sz="1800" b="1" dirty="0">
                <a:latin typeface="Arial" charset="0"/>
                <a:cs typeface="+mn-cs"/>
              </a:rPr>
              <a:t> </a:t>
            </a:r>
          </a:p>
        </p:txBody>
      </p:sp>
      <p:pic>
        <p:nvPicPr>
          <p:cNvPr id="6" name="Picture 2" descr="REACTOR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7" t="91368" r="51743" b="1192"/>
          <a:stretch>
            <a:fillRect/>
          </a:stretch>
        </p:blipFill>
        <p:spPr bwMode="auto">
          <a:xfrm>
            <a:off x="6364233" y="4740048"/>
            <a:ext cx="578623" cy="25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620688"/>
            <a:ext cx="4644008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66700" indent="-266700" defTabSz="914400">
              <a:spcBef>
                <a:spcPct val="200000"/>
              </a:spcBef>
              <a:buFont typeface="Symbol" charset="0"/>
              <a:buChar char="·"/>
              <a:defRPr/>
            </a:pPr>
            <a:r>
              <a:rPr lang="en-GB" dirty="0" smtClean="0"/>
              <a:t>ITER Program Objective:</a:t>
            </a:r>
          </a:p>
          <a:p>
            <a:pPr marL="533400" lvl="1" indent="-266700">
              <a:buFont typeface="Lucida Grande"/>
              <a:buChar char="-"/>
              <a:tabLst>
                <a:tab pos="533400" algn="l"/>
              </a:tabLst>
              <a:defRPr/>
            </a:pPr>
            <a:r>
              <a:rPr lang="en-US" b="0" dirty="0" smtClean="0"/>
              <a:t>to demonstrate the scientific and technological feasibility of </a:t>
            </a:r>
            <a:r>
              <a:rPr lang="en-US" b="0" dirty="0" smtClean="0">
                <a:solidFill>
                  <a:srgbClr val="FF0000"/>
                </a:solidFill>
              </a:rPr>
              <a:t>fusion energy </a:t>
            </a:r>
            <a:r>
              <a:rPr lang="en-US" b="0" dirty="0" smtClean="0"/>
              <a:t>for peaceful purposes</a:t>
            </a:r>
          </a:p>
          <a:p>
            <a:pPr marL="379413" indent="-379413" defTabSz="914400">
              <a:spcBef>
                <a:spcPts val="2000"/>
              </a:spcBef>
              <a:buFont typeface="Symbol" charset="0"/>
              <a:buChar char="·"/>
              <a:defRPr/>
            </a:pPr>
            <a:r>
              <a:rPr lang="en-GB" dirty="0" smtClean="0"/>
              <a:t>Key Technical Goals:</a:t>
            </a:r>
          </a:p>
          <a:p>
            <a:pPr marL="533400" lvl="1" indent="-266700">
              <a:buFont typeface="Lucida Grande"/>
              <a:buChar char="-"/>
              <a:tabLst>
                <a:tab pos="533400" algn="l"/>
              </a:tabLst>
              <a:defRPr/>
            </a:pPr>
            <a:r>
              <a:rPr lang="en-GB" b="0" dirty="0" smtClean="0"/>
              <a:t>achieve extended burn of a DT plasma with dominant alpha-particle heating </a:t>
            </a:r>
            <a:r>
              <a:rPr lang="en-GB" b="0" dirty="0">
                <a:solidFill>
                  <a:srgbClr val="FF0000"/>
                </a:solidFill>
              </a:rPr>
              <a:t>(Q ≥ </a:t>
            </a:r>
            <a:r>
              <a:rPr lang="en-GB" b="0" dirty="0" smtClean="0">
                <a:solidFill>
                  <a:srgbClr val="FF0000"/>
                </a:solidFill>
              </a:rPr>
              <a:t>10, ~500 s)</a:t>
            </a:r>
          </a:p>
          <a:p>
            <a:pPr marL="533400" lvl="1" indent="-266700">
              <a:buFont typeface="Lucida Grande"/>
              <a:buChar char="-"/>
              <a:tabLst>
                <a:tab pos="533400" algn="l"/>
              </a:tabLst>
              <a:defRPr/>
            </a:pPr>
            <a:r>
              <a:rPr lang="en-GB" b="0" dirty="0" smtClean="0"/>
              <a:t>develop </a:t>
            </a:r>
            <a:r>
              <a:rPr lang="en-GB" b="0" dirty="0" smtClean="0">
                <a:solidFill>
                  <a:srgbClr val="FF0000"/>
                </a:solidFill>
              </a:rPr>
              <a:t>steady-state </a:t>
            </a:r>
            <a:r>
              <a:rPr lang="en-GB" b="0" dirty="0" smtClean="0"/>
              <a:t>fusion power production as ultimate goal</a:t>
            </a:r>
          </a:p>
          <a:p>
            <a:pPr marL="533400" lvl="1" indent="-266700">
              <a:buFont typeface="Lucida Grande"/>
              <a:buChar char="-"/>
              <a:tabLst>
                <a:tab pos="533400" algn="l"/>
              </a:tabLst>
              <a:defRPr/>
            </a:pPr>
            <a:r>
              <a:rPr lang="en-US" b="0" dirty="0" smtClean="0"/>
              <a:t>integrate and test all essential fusion </a:t>
            </a:r>
            <a:r>
              <a:rPr lang="en-US" b="0" dirty="0" smtClean="0">
                <a:solidFill>
                  <a:srgbClr val="FF0000"/>
                </a:solidFill>
              </a:rPr>
              <a:t>power reactor technologies </a:t>
            </a:r>
            <a:r>
              <a:rPr lang="en-US" b="0" dirty="0" smtClean="0"/>
              <a:t>and components</a:t>
            </a:r>
          </a:p>
          <a:p>
            <a:pPr marL="533400" lvl="1" indent="-266700">
              <a:buFont typeface="Lucida Grande"/>
              <a:buChar char="-"/>
              <a:tabLst>
                <a:tab pos="533400" algn="l"/>
              </a:tabLst>
              <a:defRPr/>
            </a:pPr>
            <a:r>
              <a:rPr lang="en-US" b="0" dirty="0" smtClean="0"/>
              <a:t>demonstrate </a:t>
            </a:r>
            <a:r>
              <a:rPr lang="en-US" b="0" dirty="0" smtClean="0">
                <a:solidFill>
                  <a:srgbClr val="FF0000"/>
                </a:solidFill>
              </a:rPr>
              <a:t>safety</a:t>
            </a:r>
            <a:r>
              <a:rPr lang="en-US" b="0" dirty="0" smtClean="0"/>
              <a:t> and </a:t>
            </a:r>
            <a:r>
              <a:rPr lang="en-US" b="0" dirty="0" smtClean="0">
                <a:solidFill>
                  <a:srgbClr val="FF0000"/>
                </a:solidFill>
              </a:rPr>
              <a:t>environmental acceptability </a:t>
            </a:r>
            <a:r>
              <a:rPr lang="en-US" b="0" dirty="0" smtClean="0"/>
              <a:t>of fusion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291208000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685800"/>
            <a:ext cx="8734425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DAF3F3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90500" indent="-190500" defTabSz="914400">
              <a:lnSpc>
                <a:spcPct val="90000"/>
              </a:lnSpc>
              <a:spcBef>
                <a:spcPct val="50000"/>
              </a:spcBef>
              <a:defRPr/>
            </a:pPr>
            <a:r>
              <a:rPr lang="en-GB" sz="2000" b="1" smtClean="0">
                <a:cs typeface="+mn-cs"/>
              </a:rPr>
              <a:t>Discovery of internal transport barriers </a:t>
            </a:r>
            <a:r>
              <a:rPr lang="en-GB" sz="2000" b="1" smtClean="0">
                <a:cs typeface="+mn-cs"/>
                <a:sym typeface="Symbol" charset="0"/>
              </a:rPr>
              <a:t></a:t>
            </a:r>
            <a:r>
              <a:rPr lang="en-GB" sz="2000" b="1" smtClean="0">
                <a:cs typeface="+mn-cs"/>
              </a:rPr>
              <a:t> </a:t>
            </a:r>
            <a:r>
              <a:rPr lang="ja-JP" altLang="en-GB" sz="2000" b="1" smtClean="0">
                <a:solidFill>
                  <a:srgbClr val="FF0000"/>
                </a:solidFill>
                <a:cs typeface="+mn-cs"/>
              </a:rPr>
              <a:t>“</a:t>
            </a:r>
            <a:r>
              <a:rPr lang="en-GB" sz="2000" b="1" smtClean="0">
                <a:solidFill>
                  <a:srgbClr val="FF0000"/>
                </a:solidFill>
                <a:cs typeface="+mn-cs"/>
              </a:rPr>
              <a:t>advanced scenarios</a:t>
            </a:r>
            <a:r>
              <a:rPr lang="ja-JP" altLang="en-GB" sz="2000" b="1" smtClean="0">
                <a:solidFill>
                  <a:srgbClr val="FF0000"/>
                </a:solidFill>
                <a:cs typeface="+mn-cs"/>
              </a:rPr>
              <a:t>”</a:t>
            </a:r>
            <a:endParaRPr lang="en-GB" smtClean="0">
              <a:solidFill>
                <a:srgbClr val="0000FF"/>
              </a:solidFill>
              <a:cs typeface="+mn-cs"/>
            </a:endParaRPr>
          </a:p>
        </p:txBody>
      </p:sp>
      <p:sp>
        <p:nvSpPr>
          <p:cNvPr id="551939" name="Rectangle 3"/>
          <p:cNvSpPr>
            <a:spLocks noChangeArrowheads="1"/>
          </p:cNvSpPr>
          <p:nvPr/>
        </p:nvSpPr>
        <p:spPr bwMode="auto">
          <a:xfrm>
            <a:off x="153988" y="5548313"/>
            <a:ext cx="87344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F3F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90500" indent="-190500">
              <a:spcBef>
                <a:spcPct val="50000"/>
              </a:spcBef>
              <a:buFontTx/>
              <a:buChar char="•"/>
              <a:defRPr/>
            </a:pPr>
            <a:r>
              <a:rPr lang="en-GB" sz="2000">
                <a:solidFill>
                  <a:srgbClr val="FF0000"/>
                </a:solidFill>
                <a:latin typeface="Arial" charset="0"/>
                <a:cs typeface="+mn-cs"/>
              </a:rPr>
              <a:t>But development of an integrated plasma scenario satisfying all reactor-relevant requirements remains challenging</a:t>
            </a:r>
            <a:endParaRPr lang="en-GB" b="0">
              <a:solidFill>
                <a:srgbClr val="0000FF"/>
              </a:solidFill>
              <a:latin typeface="Arial" charset="0"/>
              <a:cs typeface="+mn-cs"/>
            </a:endParaRPr>
          </a:p>
        </p:txBody>
      </p:sp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754063" y="1358900"/>
            <a:ext cx="4114800" cy="650875"/>
          </a:xfrm>
          <a:prstGeom prst="rect">
            <a:avLst/>
          </a:prstGeom>
          <a:solidFill>
            <a:srgbClr val="00FF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 b="0">
                <a:latin typeface="Arial" charset="0"/>
                <a:cs typeface="+mn-cs"/>
              </a:rPr>
              <a:t>plasma with reversed central shear +</a:t>
            </a:r>
            <a:br>
              <a:rPr lang="en-US" sz="1800" b="0">
                <a:latin typeface="Arial" charset="0"/>
                <a:cs typeface="+mn-cs"/>
              </a:rPr>
            </a:br>
            <a:r>
              <a:rPr lang="en-US" sz="1800" b="0">
                <a:latin typeface="Arial" charset="0"/>
                <a:cs typeface="+mn-cs"/>
              </a:rPr>
              <a:t>sufficient rotational shear</a:t>
            </a:r>
            <a:endParaRPr lang="en-US" sz="1800" b="0" baseline="-25000">
              <a:solidFill>
                <a:srgbClr val="0000FF"/>
              </a:solidFill>
              <a:latin typeface="Arial" charset="0"/>
              <a:cs typeface="+mn-cs"/>
            </a:endParaRPr>
          </a:p>
        </p:txBody>
      </p:sp>
      <p:sp>
        <p:nvSpPr>
          <p:cNvPr id="551941" name="Text Box 5"/>
          <p:cNvSpPr txBox="1">
            <a:spLocks noChangeArrowheads="1"/>
          </p:cNvSpPr>
          <p:nvPr/>
        </p:nvSpPr>
        <p:spPr bwMode="auto">
          <a:xfrm>
            <a:off x="754063" y="2222500"/>
            <a:ext cx="4114800" cy="650875"/>
          </a:xfrm>
          <a:prstGeom prst="rect">
            <a:avLst/>
          </a:prstGeom>
          <a:solidFill>
            <a:srgbClr val="0000FF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 b="0">
                <a:latin typeface="Arial" charset="0"/>
                <a:cs typeface="+mn-cs"/>
              </a:rPr>
              <a:t>internal transport barrier </a:t>
            </a:r>
            <a:br>
              <a:rPr lang="en-US" sz="1800" b="0">
                <a:latin typeface="Arial" charset="0"/>
                <a:cs typeface="+mn-cs"/>
              </a:rPr>
            </a:br>
            <a:r>
              <a:rPr lang="en-US" sz="1800" b="0">
                <a:latin typeface="Arial" charset="0"/>
                <a:cs typeface="+mn-cs"/>
                <a:sym typeface="Symbol" charset="0"/>
              </a:rPr>
              <a:t> </a:t>
            </a:r>
            <a:r>
              <a:rPr lang="en-US" sz="1800" b="0">
                <a:latin typeface="Arial" charset="0"/>
                <a:cs typeface="+mn-cs"/>
              </a:rPr>
              <a:t>enhanced confinement</a:t>
            </a:r>
            <a:endParaRPr lang="en-US" sz="1800" b="0" baseline="-25000">
              <a:solidFill>
                <a:srgbClr val="0000FF"/>
              </a:solidFill>
              <a:latin typeface="Arial" charset="0"/>
              <a:cs typeface="+mn-cs"/>
            </a:endParaRPr>
          </a:p>
        </p:txBody>
      </p:sp>
      <p:sp>
        <p:nvSpPr>
          <p:cNvPr id="551942" name="Text Box 6"/>
          <p:cNvSpPr txBox="1">
            <a:spLocks noChangeArrowheads="1"/>
          </p:cNvSpPr>
          <p:nvPr/>
        </p:nvSpPr>
        <p:spPr bwMode="auto">
          <a:xfrm>
            <a:off x="754063" y="3060700"/>
            <a:ext cx="4114800" cy="650875"/>
          </a:xfrm>
          <a:prstGeom prst="rect">
            <a:avLst/>
          </a:prstGeom>
          <a:solidFill>
            <a:srgbClr val="0000FF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 b="0">
                <a:latin typeface="Arial" charset="0"/>
                <a:cs typeface="+mn-cs"/>
              </a:rPr>
              <a:t>reduced current operation +</a:t>
            </a:r>
            <a:br>
              <a:rPr lang="en-US" sz="1800" b="0">
                <a:latin typeface="Arial" charset="0"/>
                <a:cs typeface="+mn-cs"/>
              </a:rPr>
            </a:br>
            <a:r>
              <a:rPr lang="en-US" sz="1800" b="0">
                <a:latin typeface="Arial" charset="0"/>
                <a:cs typeface="+mn-cs"/>
              </a:rPr>
              <a:t>large bootstrap current fraction</a:t>
            </a:r>
          </a:p>
        </p:txBody>
      </p:sp>
      <p:sp>
        <p:nvSpPr>
          <p:cNvPr id="551943" name="Text Box 7"/>
          <p:cNvSpPr txBox="1">
            <a:spLocks noChangeArrowheads="1"/>
          </p:cNvSpPr>
          <p:nvPr/>
        </p:nvSpPr>
        <p:spPr bwMode="auto">
          <a:xfrm>
            <a:off x="754063" y="3949700"/>
            <a:ext cx="7391400" cy="650875"/>
          </a:xfrm>
          <a:prstGeom prst="rect">
            <a:avLst/>
          </a:prstGeom>
          <a:solidFill>
            <a:srgbClr val="0000FF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 b="0">
                <a:latin typeface="Arial" charset="0"/>
                <a:cs typeface="+mn-cs"/>
              </a:rPr>
              <a:t>reduced external current drive +</a:t>
            </a:r>
            <a:br>
              <a:rPr lang="en-US" sz="1800" b="0">
                <a:latin typeface="Arial" charset="0"/>
                <a:cs typeface="+mn-cs"/>
              </a:rPr>
            </a:br>
            <a:r>
              <a:rPr lang="en-US" sz="1800" b="0">
                <a:latin typeface="Arial" charset="0"/>
                <a:cs typeface="+mn-cs"/>
              </a:rPr>
              <a:t>current well aligned for </a:t>
            </a:r>
            <a:r>
              <a:rPr lang="en-US" sz="1800" b="0">
                <a:solidFill>
                  <a:srgbClr val="FF0000"/>
                </a:solidFill>
                <a:latin typeface="Arial" charset="0"/>
                <a:cs typeface="+mn-cs"/>
              </a:rPr>
              <a:t>mhd stability</a:t>
            </a:r>
            <a:r>
              <a:rPr lang="en-US" sz="1800" b="0">
                <a:latin typeface="Arial" charset="0"/>
                <a:cs typeface="+mn-cs"/>
              </a:rPr>
              <a:t> and </a:t>
            </a:r>
            <a:r>
              <a:rPr lang="en-US" sz="1800" b="0">
                <a:solidFill>
                  <a:srgbClr val="FF0000"/>
                </a:solidFill>
                <a:latin typeface="Arial" charset="0"/>
                <a:cs typeface="+mn-cs"/>
              </a:rPr>
              <a:t>confinement enhancement</a:t>
            </a:r>
            <a:endParaRPr lang="en-US" sz="1800" b="0">
              <a:latin typeface="Arial" charset="0"/>
              <a:cs typeface="+mn-cs"/>
            </a:endParaRPr>
          </a:p>
        </p:txBody>
      </p:sp>
      <p:sp>
        <p:nvSpPr>
          <p:cNvPr id="551944" name="Text Box 8"/>
          <p:cNvSpPr txBox="1">
            <a:spLocks noChangeArrowheads="1"/>
          </p:cNvSpPr>
          <p:nvPr/>
        </p:nvSpPr>
        <p:spPr bwMode="auto">
          <a:xfrm>
            <a:off x="5935663" y="3200400"/>
            <a:ext cx="2819400" cy="376238"/>
          </a:xfrm>
          <a:prstGeom prst="rect">
            <a:avLst/>
          </a:prstGeom>
          <a:solidFill>
            <a:srgbClr val="00FF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 b="0">
                <a:latin typeface="Arial" charset="0"/>
                <a:cs typeface="+mn-cs"/>
              </a:rPr>
              <a:t>active mhd control</a:t>
            </a:r>
            <a:endParaRPr lang="en-US" sz="1800" b="0" baseline="-25000">
              <a:solidFill>
                <a:srgbClr val="0000FF"/>
              </a:solidFill>
              <a:latin typeface="Arial" charset="0"/>
              <a:cs typeface="+mn-cs"/>
            </a:endParaRPr>
          </a:p>
        </p:txBody>
      </p:sp>
      <p:sp>
        <p:nvSpPr>
          <p:cNvPr id="551945" name="Text Box 9"/>
          <p:cNvSpPr txBox="1">
            <a:spLocks noChangeArrowheads="1"/>
          </p:cNvSpPr>
          <p:nvPr/>
        </p:nvSpPr>
        <p:spPr bwMode="auto">
          <a:xfrm>
            <a:off x="2430463" y="4813300"/>
            <a:ext cx="4114800" cy="650875"/>
          </a:xfrm>
          <a:prstGeom prst="rect">
            <a:avLst/>
          </a:prstGeom>
          <a:solidFill>
            <a:srgbClr val="FF00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 b="0">
                <a:latin typeface="Arial" charset="0"/>
                <a:cs typeface="+mn-cs"/>
              </a:rPr>
              <a:t>Steady-state operation +</a:t>
            </a:r>
            <a:br>
              <a:rPr lang="en-US" sz="1800" b="0">
                <a:latin typeface="Arial" charset="0"/>
                <a:cs typeface="+mn-cs"/>
              </a:rPr>
            </a:br>
            <a:r>
              <a:rPr lang="en-US" sz="1800" b="0">
                <a:latin typeface="Arial" charset="0"/>
                <a:cs typeface="+mn-cs"/>
              </a:rPr>
              <a:t>High fusion power density</a:t>
            </a:r>
            <a:endParaRPr lang="en-US" sz="1800" b="0" baseline="-25000">
              <a:solidFill>
                <a:srgbClr val="0000FF"/>
              </a:solidFill>
              <a:latin typeface="Arial" charset="0"/>
              <a:cs typeface="+mn-cs"/>
            </a:endParaRPr>
          </a:p>
        </p:txBody>
      </p:sp>
      <p:sp>
        <p:nvSpPr>
          <p:cNvPr id="551946" name="Line 10"/>
          <p:cNvSpPr>
            <a:spLocks noChangeShapeType="1"/>
          </p:cNvSpPr>
          <p:nvPr/>
        </p:nvSpPr>
        <p:spPr bwMode="auto">
          <a:xfrm>
            <a:off x="2738438" y="2012950"/>
            <a:ext cx="0" cy="2095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1947" name="Line 11"/>
          <p:cNvSpPr>
            <a:spLocks noChangeShapeType="1"/>
          </p:cNvSpPr>
          <p:nvPr/>
        </p:nvSpPr>
        <p:spPr bwMode="auto">
          <a:xfrm>
            <a:off x="2738438" y="2857500"/>
            <a:ext cx="0" cy="196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1948" name="Line 12"/>
          <p:cNvSpPr>
            <a:spLocks noChangeShapeType="1"/>
          </p:cNvSpPr>
          <p:nvPr/>
        </p:nvSpPr>
        <p:spPr bwMode="auto">
          <a:xfrm>
            <a:off x="2738438" y="3713163"/>
            <a:ext cx="0" cy="2428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1949" name="Line 13"/>
          <p:cNvSpPr>
            <a:spLocks noChangeShapeType="1"/>
          </p:cNvSpPr>
          <p:nvPr/>
        </p:nvSpPr>
        <p:spPr bwMode="auto">
          <a:xfrm>
            <a:off x="4462463" y="4613275"/>
            <a:ext cx="0" cy="2174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1950" name="Line 14"/>
          <p:cNvSpPr>
            <a:spLocks noChangeShapeType="1"/>
          </p:cNvSpPr>
          <p:nvPr/>
        </p:nvSpPr>
        <p:spPr bwMode="auto">
          <a:xfrm flipH="1">
            <a:off x="4868863" y="3381375"/>
            <a:ext cx="1066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1951" name="Line 15"/>
          <p:cNvSpPr>
            <a:spLocks noChangeShapeType="1"/>
          </p:cNvSpPr>
          <p:nvPr/>
        </p:nvSpPr>
        <p:spPr bwMode="auto">
          <a:xfrm flipH="1" flipV="1">
            <a:off x="5445125" y="1697038"/>
            <a:ext cx="7938" cy="22526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1952" name="Line 16"/>
          <p:cNvSpPr>
            <a:spLocks noChangeShapeType="1"/>
          </p:cNvSpPr>
          <p:nvPr/>
        </p:nvSpPr>
        <p:spPr bwMode="auto">
          <a:xfrm flipH="1">
            <a:off x="4868863" y="1689100"/>
            <a:ext cx="57785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1953" name="Line 17"/>
          <p:cNvSpPr>
            <a:spLocks noChangeShapeType="1"/>
          </p:cNvSpPr>
          <p:nvPr/>
        </p:nvSpPr>
        <p:spPr bwMode="auto">
          <a:xfrm flipH="1">
            <a:off x="4868863" y="3517900"/>
            <a:ext cx="57785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78865" name="Picture 1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1031875"/>
            <a:ext cx="2093913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1955" name="Oval 19"/>
          <p:cNvSpPr>
            <a:spLocks noChangeArrowheads="1"/>
          </p:cNvSpPr>
          <p:nvPr/>
        </p:nvSpPr>
        <p:spPr bwMode="auto">
          <a:xfrm>
            <a:off x="7188200" y="2570163"/>
            <a:ext cx="768350" cy="42862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1956" name="Oval 20"/>
          <p:cNvSpPr>
            <a:spLocks noChangeArrowheads="1"/>
          </p:cNvSpPr>
          <p:nvPr/>
        </p:nvSpPr>
        <p:spPr bwMode="auto">
          <a:xfrm>
            <a:off x="6850063" y="1914525"/>
            <a:ext cx="542925" cy="40322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1958" name="Rectangle 2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>
                <a:solidFill>
                  <a:schemeClr val="tx2"/>
                </a:solidFill>
                <a:latin typeface="Arial" charset="0"/>
              </a:rPr>
              <a:t>Steady-State Operation</a:t>
            </a:r>
            <a:endParaRPr lang="en-US" sz="360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26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1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1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1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1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55" grpId="0" animBg="1"/>
      <p:bldP spid="55195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51520" y="722314"/>
            <a:ext cx="8640960" cy="61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09" rIns="91418" bIns="45709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447675" indent="-2667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5113" indent="-265113">
              <a:buFont typeface="Arial"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Burning plasma: self-heated by </a:t>
            </a:r>
            <a:r>
              <a:rPr lang="en-US" altLang="en-US" sz="2000" dirty="0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US" altLang="en-US" sz="2000" dirty="0">
                <a:solidFill>
                  <a:srgbClr val="000000"/>
                </a:solidFill>
              </a:rPr>
              <a:t>-particles</a:t>
            </a:r>
            <a:endParaRPr lang="en-GB" altLang="en-US" sz="2000" u="sng" dirty="0">
              <a:solidFill>
                <a:srgbClr val="000000"/>
              </a:solidFill>
            </a:endParaRPr>
          </a:p>
          <a:p>
            <a:pPr marL="542925" lvl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itchFamily="34" charset="0"/>
              <a:buChar char="−"/>
            </a:pPr>
            <a:r>
              <a:rPr lang="en-US" altLang="en-US" sz="2000" b="0" dirty="0">
                <a:solidFill>
                  <a:srgbClr val="FF0000"/>
                </a:solidFill>
              </a:rPr>
              <a:t>non-linearity in total heating power due to dependence on plasma profiles</a:t>
            </a:r>
          </a:p>
          <a:p>
            <a:pPr marL="542925" lvl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itchFamily="34" charset="0"/>
              <a:buChar char="−"/>
            </a:pPr>
            <a:r>
              <a:rPr lang="en-US" altLang="en-US" sz="2000" b="0" dirty="0">
                <a:solidFill>
                  <a:srgbClr val="FF0000"/>
                </a:solidFill>
              </a:rPr>
              <a:t>MHD: sawtooth </a:t>
            </a:r>
            <a:r>
              <a:rPr lang="en-US" altLang="en-US" sz="2000" b="0" dirty="0" smtClean="0">
                <a:solidFill>
                  <a:srgbClr val="FF0000"/>
                </a:solidFill>
              </a:rPr>
              <a:t>stabilization by </a:t>
            </a:r>
            <a:r>
              <a:rPr lang="en-US" altLang="en-US" sz="2000" b="0" dirty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altLang="en-US" sz="2000" b="0" dirty="0">
                <a:solidFill>
                  <a:srgbClr val="FF0000"/>
                </a:solidFill>
              </a:rPr>
              <a:t>-particles, fast particle </a:t>
            </a:r>
            <a:r>
              <a:rPr lang="en-US" altLang="en-US" sz="2000" b="0" dirty="0" smtClean="0">
                <a:solidFill>
                  <a:srgbClr val="FF0000"/>
                </a:solidFill>
              </a:rPr>
              <a:t>modes</a:t>
            </a:r>
          </a:p>
          <a:p>
            <a:pPr marL="265113" indent="-265113">
              <a:spcBef>
                <a:spcPts val="1900"/>
              </a:spcBef>
              <a:buFont typeface="Arial"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Plasma control (position, shape, fuelling, heating, stability, exhaust)</a:t>
            </a:r>
            <a:endParaRPr lang="en-GB" altLang="en-US" sz="2000" dirty="0">
              <a:solidFill>
                <a:srgbClr val="000000"/>
              </a:solidFill>
            </a:endParaRPr>
          </a:p>
          <a:p>
            <a:pPr marL="542925" lvl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itchFamily="34" charset="0"/>
              <a:buChar char="−"/>
            </a:pPr>
            <a:r>
              <a:rPr lang="en-US" altLang="en-US" sz="2000" b="0" dirty="0">
                <a:solidFill>
                  <a:srgbClr val="FF0000"/>
                </a:solidFill>
              </a:rPr>
              <a:t>time constant for position control is &gt;1s 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Arial" charset="0"/>
              </a:rPr>
              <a:t>⇒</a:t>
            </a:r>
            <a:r>
              <a:rPr lang="en-US" altLang="en-US" sz="2000" b="0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en-US" sz="2000" b="0" dirty="0">
                <a:solidFill>
                  <a:srgbClr val="FF0000"/>
                </a:solidFill>
                <a:sym typeface="Wingdings" pitchFamily="2" charset="2"/>
              </a:rPr>
              <a:t>very easy to damage plasma-facing components (e.g. on inner wall of vacuum chamber)</a:t>
            </a:r>
          </a:p>
          <a:p>
            <a:pPr marL="542925" lvl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itchFamily="34" charset="0"/>
              <a:buChar char="−"/>
            </a:pPr>
            <a:r>
              <a:rPr lang="en-US" altLang="en-US" sz="2000" b="0" dirty="0">
                <a:solidFill>
                  <a:srgbClr val="FF0000"/>
                </a:solidFill>
                <a:sym typeface="Wingdings" pitchFamily="2" charset="2"/>
              </a:rPr>
              <a:t>very complex control </a:t>
            </a:r>
            <a:r>
              <a:rPr lang="en-US" altLang="en-US" sz="2000" b="0" dirty="0" smtClean="0">
                <a:solidFill>
                  <a:srgbClr val="FF0000"/>
                </a:solidFill>
                <a:sym typeface="Wingdings" pitchFamily="2" charset="2"/>
              </a:rPr>
              <a:t>matrix</a:t>
            </a:r>
          </a:p>
          <a:p>
            <a:pPr marL="265113" indent="-265113">
              <a:spcBef>
                <a:spcPts val="1000"/>
              </a:spcBef>
              <a:buFont typeface="Arial"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Very high stored energy</a:t>
            </a:r>
            <a:endParaRPr lang="en-GB" altLang="en-US" sz="2000" u="sng" dirty="0">
              <a:solidFill>
                <a:srgbClr val="000000"/>
              </a:solidFill>
            </a:endParaRPr>
          </a:p>
          <a:p>
            <a:pPr marL="542925" lvl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itchFamily="34" charset="0"/>
              <a:buChar char="−"/>
            </a:pPr>
            <a:r>
              <a:rPr lang="en-US" altLang="en-US" sz="2000" b="0" dirty="0">
                <a:solidFill>
                  <a:srgbClr val="FF0000"/>
                </a:solidFill>
              </a:rPr>
              <a:t>disruptions, ELMs, melting of metallic </a:t>
            </a:r>
            <a:r>
              <a:rPr lang="en-US" altLang="en-US" sz="2000" b="0" dirty="0" smtClean="0">
                <a:solidFill>
                  <a:srgbClr val="FF0000"/>
                </a:solidFill>
              </a:rPr>
              <a:t>PFCs</a:t>
            </a:r>
          </a:p>
          <a:p>
            <a:pPr marL="265113" indent="-265113">
              <a:spcBef>
                <a:spcPts val="1000"/>
              </a:spcBef>
              <a:buFont typeface="Arial"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High plasma current (15 MA for Baseline Q = 10 scenario)</a:t>
            </a:r>
          </a:p>
          <a:p>
            <a:pPr marL="542925" lvl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itchFamily="34" charset="0"/>
              <a:buChar char="−"/>
            </a:pPr>
            <a:r>
              <a:rPr lang="en-US" altLang="en-US" sz="2000" b="0" dirty="0">
                <a:solidFill>
                  <a:srgbClr val="FF0000"/>
                </a:solidFill>
              </a:rPr>
              <a:t>runaway electron damage of PFCs, huge disruption forces</a:t>
            </a:r>
            <a:endParaRPr lang="en-GB" altLang="en-US" sz="2000" b="0" dirty="0">
              <a:solidFill>
                <a:srgbClr val="FF0000"/>
              </a:solidFill>
            </a:endParaRPr>
          </a:p>
          <a:p>
            <a:pPr marL="265113" indent="-265113">
              <a:spcBef>
                <a:spcPts val="1000"/>
              </a:spcBef>
              <a:buFont typeface="Arial"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High ion fluence (integrated plasma flux) to PFCs</a:t>
            </a:r>
          </a:p>
          <a:p>
            <a:pPr marL="542925" lvl="1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Font typeface="Arial" pitchFamily="34" charset="0"/>
              <a:buChar char="−"/>
            </a:pPr>
            <a:r>
              <a:rPr lang="en-US" altLang="en-US" sz="2000" b="0" dirty="0">
                <a:solidFill>
                  <a:srgbClr val="FF0000"/>
                </a:solidFill>
              </a:rPr>
              <a:t>erosion of PFCs and migration of wall material, dust </a:t>
            </a:r>
            <a:r>
              <a:rPr lang="en-US" altLang="en-US" sz="2000" b="0" dirty="0" smtClean="0">
                <a:solidFill>
                  <a:srgbClr val="FF0000"/>
                </a:solidFill>
              </a:rPr>
              <a:t>formation</a:t>
            </a:r>
            <a:endParaRPr lang="en-GB" altLang="en-US" sz="2000" b="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buClr>
                <a:srgbClr val="FF0000"/>
              </a:buClr>
              <a:buFont typeface="Arial" pitchFamily="34" charset="0"/>
              <a:buChar char="−"/>
            </a:pPr>
            <a:endParaRPr lang="en-US" altLang="en-US" sz="2000" b="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buClr>
                <a:srgbClr val="FF0000"/>
              </a:buClr>
              <a:buFont typeface="Arial" pitchFamily="34" charset="0"/>
              <a:buChar char="−"/>
            </a:pPr>
            <a:endParaRPr lang="en-GB" altLang="en-US" sz="2000" b="0" dirty="0">
              <a:solidFill>
                <a:srgbClr val="FF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dirty="0" smtClean="0">
                <a:solidFill>
                  <a:schemeClr val="tx2"/>
                </a:solidFill>
                <a:latin typeface="Arial" charset="0"/>
              </a:rPr>
              <a:t>What’s different about ITER physics and operation ?</a:t>
            </a:r>
            <a:endParaRPr lang="en-US" sz="280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61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66682" y="836711"/>
            <a:ext cx="8610636" cy="5411689"/>
          </a:xfrm>
        </p:spPr>
        <p:txBody>
          <a:bodyPr/>
          <a:lstStyle/>
          <a:p>
            <a:pPr marL="196850" indent="-196850" defTabSz="914400">
              <a:lnSpc>
                <a:spcPct val="90000"/>
              </a:lnSpc>
              <a:spcBef>
                <a:spcPct val="0"/>
              </a:spcBef>
            </a:pPr>
            <a:r>
              <a:rPr lang="en-GB" altLang="ja-JP" sz="2000" b="1" dirty="0" smtClean="0">
                <a:latin typeface="Arial" charset="0"/>
                <a:ea typeface="ＭＳ Ｐゴシック" charset="0"/>
              </a:rPr>
              <a:t>Since </a:t>
            </a:r>
            <a:r>
              <a:rPr lang="en-GB" altLang="ja-JP" sz="2000" b="1" dirty="0">
                <a:latin typeface="Arial" charset="0"/>
                <a:ea typeface="ＭＳ Ｐゴシック" charset="0"/>
              </a:rPr>
              <a:t>the establishment of the ITER Baseline in July 2010, the ITER project </a:t>
            </a:r>
            <a:r>
              <a:rPr lang="en-GB" altLang="ja-JP" sz="2000" b="1" dirty="0" smtClean="0">
                <a:latin typeface="Arial" charset="0"/>
                <a:ea typeface="ＭＳ Ｐゴシック" charset="0"/>
              </a:rPr>
              <a:t>has moved </a:t>
            </a:r>
            <a:r>
              <a:rPr lang="en-GB" altLang="ja-JP" sz="2000" b="1" dirty="0">
                <a:latin typeface="Arial" charset="0"/>
                <a:ea typeface="ＭＳ Ｐゴシック" charset="0"/>
              </a:rPr>
              <a:t>fully into the Construction Phase</a:t>
            </a:r>
          </a:p>
          <a:p>
            <a:pPr marL="569913" lvl="1" indent="-182563" defTabSz="914400">
              <a:lnSpc>
                <a:spcPct val="90000"/>
              </a:lnSpc>
              <a:spcBef>
                <a:spcPts val="600"/>
              </a:spcBef>
            </a:pPr>
            <a:r>
              <a:rPr lang="en-GB" altLang="ja-JP" sz="18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on-site construction </a:t>
            </a:r>
            <a:r>
              <a:rPr lang="en-US" altLang="ja-JP" sz="1800" dirty="0" smtClean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of the Tokamak Complex is underway</a:t>
            </a:r>
          </a:p>
          <a:p>
            <a:pPr marL="569913" lvl="1" indent="-182563" defTabSz="914400">
              <a:lnSpc>
                <a:spcPct val="90000"/>
              </a:lnSpc>
              <a:spcBef>
                <a:spcPts val="600"/>
              </a:spcBef>
            </a:pPr>
            <a:r>
              <a:rPr lang="en-US" sz="1800" dirty="0" smtClean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Domestic Agencies have launched large scale manufacturing contracts for many major components</a:t>
            </a:r>
          </a:p>
          <a:p>
            <a:pPr marL="569913" lvl="1" indent="-182563" defTabSz="914400">
              <a:lnSpc>
                <a:spcPct val="90000"/>
              </a:lnSpc>
              <a:spcBef>
                <a:spcPts val="600"/>
              </a:spcBef>
            </a:pPr>
            <a:r>
              <a:rPr lang="en-US" sz="1800" dirty="0" smtClean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extensive prototyping is ongoing in preparation for series manufacture</a:t>
            </a:r>
          </a:p>
          <a:p>
            <a:pPr marL="569913" lvl="1" indent="-182563" defTabSz="914400">
              <a:lnSpc>
                <a:spcPct val="90000"/>
              </a:lnSpc>
              <a:spcBef>
                <a:spcPts val="600"/>
              </a:spcBef>
            </a:pPr>
            <a:r>
              <a:rPr lang="en-US" sz="1800" dirty="0" smtClean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there has been substantial progress in design and R&amp;D for In-Vessel Components, Plasma Auxiliary Systems, Remote Handling, TBM </a:t>
            </a:r>
            <a:r>
              <a:rPr lang="en-US" sz="18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etc</a:t>
            </a:r>
            <a:endParaRPr lang="en-US" dirty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  <a:p>
            <a:pPr marL="196850" indent="-196850" defTabSz="914400">
              <a:lnSpc>
                <a:spcPct val="90000"/>
              </a:lnSpc>
              <a:spcBef>
                <a:spcPts val="1800"/>
              </a:spcBef>
            </a:pPr>
            <a:r>
              <a:rPr lang="en-US" sz="2000" b="1" dirty="0" smtClean="0">
                <a:latin typeface="Arial" charset="0"/>
                <a:ea typeface="ＭＳ Ｐゴシック" charset="0"/>
              </a:rPr>
              <a:t>ITER Organization has been authorized to establish the </a:t>
            </a:r>
            <a:r>
              <a:rPr lang="en-US" sz="2000" b="1" i="1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installation </a:t>
            </a:r>
            <a:r>
              <a:rPr lang="en-US" sz="2000" b="1" i="1" dirty="0" err="1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nucléaire</a:t>
            </a:r>
            <a:r>
              <a:rPr lang="en-US" sz="2000" b="1" i="1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 de base ITER</a:t>
            </a:r>
          </a:p>
          <a:p>
            <a:pPr marL="187325" indent="-187325" defTabSz="914400" eaLnBrk="1" hangingPunct="1">
              <a:spcBef>
                <a:spcPts val="1800"/>
              </a:spcBef>
              <a:tabLst>
                <a:tab pos="187325" algn="l"/>
              </a:tabLst>
              <a:defRPr/>
            </a:pPr>
            <a:r>
              <a:rPr lang="en-GB" sz="2000" b="1" dirty="0" smtClean="0"/>
              <a:t>An extensive international collaboration is active in pursuing physics R&amp;D for ITER in support of the preparations for ITER operation</a:t>
            </a:r>
          </a:p>
          <a:p>
            <a:pPr marL="187325" indent="-187325" defTabSz="914400" eaLnBrk="1" hangingPunct="1">
              <a:spcBef>
                <a:spcPts val="1800"/>
              </a:spcBef>
              <a:tabLst>
                <a:tab pos="187325" algn="l"/>
              </a:tabLst>
              <a:defRPr/>
            </a:pPr>
            <a:r>
              <a:rPr lang="en-GB" sz="2000" b="1" dirty="0" smtClean="0"/>
              <a:t>Successful </a:t>
            </a:r>
            <a:r>
              <a:rPr lang="en-GB" sz="2000" b="1" dirty="0"/>
              <a:t>exploitation of ITER will </a:t>
            </a:r>
            <a:r>
              <a:rPr lang="en-GB" sz="2000" b="1" dirty="0" smtClean="0"/>
              <a:t>realize </a:t>
            </a:r>
            <a:r>
              <a:rPr lang="en-GB" sz="2000" b="1" dirty="0"/>
              <a:t>the limitless possibilities of fusion energy, </a:t>
            </a:r>
            <a:r>
              <a:rPr lang="en-GB" sz="2000" b="1" dirty="0" smtClean="0"/>
              <a:t>and </a:t>
            </a:r>
            <a:r>
              <a:rPr lang="en-GB" sz="2000" b="1" dirty="0"/>
              <a:t>open new areas </a:t>
            </a:r>
            <a:r>
              <a:rPr lang="en-GB" sz="2000" b="1" dirty="0" smtClean="0"/>
              <a:t>of research in </a:t>
            </a:r>
            <a:r>
              <a:rPr lang="en-GB" sz="2000" b="1" dirty="0"/>
              <a:t>fusion plasma </a:t>
            </a:r>
            <a:r>
              <a:rPr lang="en-GB" sz="2000" b="1" dirty="0" smtClean="0"/>
              <a:t>physics and fusion technology, including tritium breeding</a:t>
            </a:r>
            <a:endParaRPr lang="en-GB" sz="2000" b="1" dirty="0"/>
          </a:p>
        </p:txBody>
      </p:sp>
      <p:sp>
        <p:nvSpPr>
          <p:cNvPr id="507907" name="Rectangle 3"/>
          <p:cNvSpPr>
            <a:spLocks noChangeArrowheads="1"/>
          </p:cNvSpPr>
          <p:nvPr/>
        </p:nvSpPr>
        <p:spPr bwMode="auto">
          <a:xfrm>
            <a:off x="230188" y="30163"/>
            <a:ext cx="8686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3200" b="1" dirty="0">
                <a:solidFill>
                  <a:schemeClr val="tx2"/>
                </a:solidFill>
                <a:latin typeface="Arial" charset="0"/>
              </a:rPr>
              <a:t>Conclusions</a:t>
            </a:r>
            <a:endParaRPr lang="en-US" sz="3200" b="1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29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ATA 2013\FLAGS FEB 03\Flags_Feb_13_OK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27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52536" y="332660"/>
            <a:ext cx="9793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FFCC0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Tahoma" pitchFamily="34" charset="0"/>
                <a:ea typeface="+mj-ea"/>
                <a:cs typeface="+mj-cs"/>
              </a:rPr>
              <a:t>Thank you for your attention</a:t>
            </a:r>
            <a:endParaRPr lang="en-US" sz="4400" b="1" dirty="0">
              <a:solidFill>
                <a:srgbClr val="FFCC00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Tahom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413967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/>
        </p:nvSpPr>
        <p:spPr bwMode="auto">
          <a:xfrm>
            <a:off x="571500" y="2819400"/>
            <a:ext cx="8001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Backup Slides</a:t>
            </a:r>
            <a:endParaRPr lang="en-GB" sz="32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5877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63538" y="762000"/>
            <a:ext cx="8415337" cy="5331296"/>
          </a:xfrm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90500" indent="-190500" defTabSz="914400" eaLnBrk="1" hangingPunct="1">
              <a:lnSpc>
                <a:spcPct val="90000"/>
              </a:lnSpc>
              <a:spcBef>
                <a:spcPct val="200000"/>
              </a:spcBef>
              <a:defRPr/>
            </a:pPr>
            <a:r>
              <a:rPr lang="en-GB" sz="2000" b="1" dirty="0" smtClean="0">
                <a:cs typeface="+mn-cs"/>
              </a:rPr>
              <a:t>A magnetically confined plasma is a complex state</a:t>
            </a:r>
            <a:endParaRPr lang="en-GB" sz="1800" dirty="0" smtClean="0">
              <a:cs typeface="+mn-cs"/>
            </a:endParaRPr>
          </a:p>
          <a:p>
            <a:pPr marL="571500" lvl="1" indent="-190500" defTabSz="914400" eaLnBrk="1" hangingPunct="1">
              <a:lnSpc>
                <a:spcPct val="90000"/>
              </a:lnSpc>
              <a:buFont typeface="Times" charset="0"/>
              <a:buChar char="•"/>
              <a:defRPr/>
            </a:pPr>
            <a:r>
              <a:rPr lang="en-GB" sz="1800" dirty="0" smtClean="0"/>
              <a:t>it cannot be created and sustained without a sophisticated feedback control system</a:t>
            </a:r>
            <a:endParaRPr lang="en-GB" sz="1800" b="1" dirty="0" smtClean="0">
              <a:solidFill>
                <a:srgbClr val="FF0000"/>
              </a:solidFill>
            </a:endParaRPr>
          </a:p>
          <a:p>
            <a:pPr marL="190500" indent="-190500" defTabSz="914400" eaLnBrk="1" hangingPunct="1">
              <a:lnSpc>
                <a:spcPct val="90000"/>
              </a:lnSpc>
              <a:spcBef>
                <a:spcPct val="75000"/>
              </a:spcBef>
              <a:defRPr/>
            </a:pPr>
            <a:r>
              <a:rPr lang="en-GB" sz="2000" b="1" dirty="0" smtClean="0">
                <a:cs typeface="+mn-cs"/>
              </a:rPr>
              <a:t>Free energy which is available within the plasma tends to generate </a:t>
            </a:r>
            <a:r>
              <a:rPr lang="en-GB" sz="2000" b="1" dirty="0" smtClean="0">
                <a:solidFill>
                  <a:srgbClr val="FF271C"/>
                </a:solidFill>
                <a:cs typeface="+mn-cs"/>
              </a:rPr>
              <a:t>turbulence</a:t>
            </a:r>
            <a:r>
              <a:rPr lang="en-GB" sz="2000" b="1" dirty="0" smtClean="0">
                <a:cs typeface="+mn-cs"/>
              </a:rPr>
              <a:t> and </a:t>
            </a:r>
            <a:r>
              <a:rPr lang="en-GB" sz="2000" b="1" dirty="0" err="1" smtClean="0">
                <a:solidFill>
                  <a:srgbClr val="FF271C"/>
                </a:solidFill>
                <a:cs typeface="+mn-cs"/>
              </a:rPr>
              <a:t>magnetohydrodynamic</a:t>
            </a:r>
            <a:r>
              <a:rPr lang="en-GB" sz="2000" b="1" dirty="0" smtClean="0">
                <a:solidFill>
                  <a:srgbClr val="FF271C"/>
                </a:solidFill>
                <a:cs typeface="+mn-cs"/>
              </a:rPr>
              <a:t> instabilities</a:t>
            </a:r>
            <a:r>
              <a:rPr lang="en-GB" sz="2000" b="1" dirty="0" smtClean="0">
                <a:cs typeface="+mn-cs"/>
              </a:rPr>
              <a:t> (mhd) which reduce plasma confinement quality</a:t>
            </a:r>
            <a:endParaRPr lang="en-GB" sz="1800" dirty="0" smtClean="0">
              <a:cs typeface="+mn-cs"/>
            </a:endParaRPr>
          </a:p>
          <a:p>
            <a:pPr marL="571500" lvl="1" indent="-190500" defTabSz="914400" eaLnBrk="1" hangingPunct="1">
              <a:lnSpc>
                <a:spcPct val="90000"/>
              </a:lnSpc>
              <a:buFont typeface="Times" charset="0"/>
              <a:buChar char="•"/>
              <a:defRPr/>
            </a:pPr>
            <a:r>
              <a:rPr lang="en-GB" sz="1800" dirty="0" smtClean="0"/>
              <a:t>great effort is expended within plasma control to sustain a high quality plasma capable of producing significant fusion power</a:t>
            </a:r>
            <a:endParaRPr lang="en-GB" sz="1800" b="1" dirty="0" smtClean="0"/>
          </a:p>
          <a:p>
            <a:pPr marL="190500" indent="-190500" defTabSz="914400" eaLnBrk="1" hangingPunct="1">
              <a:lnSpc>
                <a:spcPct val="90000"/>
              </a:lnSpc>
              <a:spcBef>
                <a:spcPct val="75000"/>
              </a:spcBef>
              <a:defRPr/>
            </a:pPr>
            <a:r>
              <a:rPr lang="en-GB" sz="2000" b="1" dirty="0" smtClean="0">
                <a:cs typeface="+mn-cs"/>
              </a:rPr>
              <a:t>In a thermonuclear plasma with significant fusion power, additional control requirements are imposed in ensuring the fusion power can be sustained for extended periods</a:t>
            </a:r>
            <a:endParaRPr lang="en-GB" sz="1800" dirty="0" smtClean="0">
              <a:cs typeface="+mn-cs"/>
            </a:endParaRPr>
          </a:p>
          <a:p>
            <a:pPr marL="571500" lvl="1" indent="-190500" defTabSz="914400" eaLnBrk="1" hangingPunct="1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  <a:defRPr/>
            </a:pPr>
            <a:r>
              <a:rPr lang="en-GB" sz="1800" dirty="0" smtClean="0"/>
              <a:t>failures of the control system lead to conditions which tend to reduce fusion power or extinguish the plasma</a:t>
            </a:r>
            <a:endParaRPr lang="en-GB" sz="1800" b="1" dirty="0" smtClean="0"/>
          </a:p>
          <a:p>
            <a:pPr marL="190500" indent="-190500" defTabSz="914400" eaLnBrk="1" hangingPunct="1">
              <a:lnSpc>
                <a:spcPct val="90000"/>
              </a:lnSpc>
              <a:spcBef>
                <a:spcPct val="75000"/>
              </a:spcBef>
              <a:defRPr/>
            </a:pPr>
            <a:r>
              <a:rPr lang="en-GB" sz="2000" b="1" dirty="0" smtClean="0">
                <a:cs typeface="+mn-cs"/>
              </a:rPr>
              <a:t>At this stage of R&amp;D, significant (uncontrolled) excursions in fusion power appear unlikely (</a:t>
            </a:r>
            <a:r>
              <a:rPr lang="en-GB" sz="2000" b="1" dirty="0" err="1" smtClean="0">
                <a:cs typeface="+mn-cs"/>
              </a:rPr>
              <a:t>ie</a:t>
            </a:r>
            <a:r>
              <a:rPr lang="en-GB" sz="2000" b="1" dirty="0" smtClean="0">
                <a:cs typeface="+mn-cs"/>
              </a:rPr>
              <a:t> burn point is stable)</a:t>
            </a:r>
            <a:endParaRPr lang="en-GB" sz="1800" dirty="0" smtClean="0">
              <a:cs typeface="+mn-cs"/>
            </a:endParaRPr>
          </a:p>
          <a:p>
            <a:pPr marL="571500" lvl="1" indent="-190500" defTabSz="914400" eaLnBrk="1" hangingPunct="1">
              <a:lnSpc>
                <a:spcPct val="90000"/>
              </a:lnSpc>
              <a:buFont typeface="Times" charset="0"/>
              <a:buChar char="•"/>
              <a:defRPr/>
            </a:pPr>
            <a:r>
              <a:rPr lang="en-GB" sz="1800" dirty="0" smtClean="0"/>
              <a:t>measures exist to control and suppress such excursions</a:t>
            </a:r>
            <a:endParaRPr lang="en-GB" b="1" dirty="0" smtClean="0"/>
          </a:p>
        </p:txBody>
      </p:sp>
      <p:sp>
        <p:nvSpPr>
          <p:cNvPr id="56013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tx2"/>
                </a:solidFill>
                <a:latin typeface="Arial" charset="0"/>
              </a:rPr>
              <a:t>Plasma Control</a:t>
            </a:r>
            <a:endParaRPr lang="en-US" sz="360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1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Desktop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65264"/>
            <a:ext cx="3059723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140677" y="1577975"/>
            <a:ext cx="2716823" cy="1443038"/>
          </a:xfrm>
          <a:prstGeom prst="rect">
            <a:avLst/>
          </a:prstGeom>
          <a:solidFill>
            <a:schemeClr val="accent3">
              <a:lumMod val="75000"/>
              <a:alpha val="50980"/>
            </a:schemeClr>
          </a:solidFill>
          <a:ln>
            <a:noFill/>
          </a:ln>
          <a:effectLst/>
          <a:extLst/>
        </p:spPr>
        <p:txBody>
          <a:bodyPr lIns="91418" tIns="45709" rIns="91418" bIns="45709"/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spcAft>
                <a:spcPct val="30000"/>
              </a:spcAft>
              <a:buClr>
                <a:srgbClr val="000000"/>
              </a:buClr>
            </a:pPr>
            <a:r>
              <a:rPr lang="fr-FR" altLang="en-US" sz="2400" dirty="0" err="1">
                <a:solidFill>
                  <a:srgbClr val="CC3300"/>
                </a:solidFill>
              </a:rPr>
              <a:t>Measurements</a:t>
            </a:r>
            <a:r>
              <a:rPr lang="fr-FR" altLang="en-US" sz="2400" dirty="0">
                <a:solidFill>
                  <a:srgbClr val="CC3300"/>
                </a:solidFill>
              </a:rPr>
              <a:t>:</a:t>
            </a:r>
            <a:br>
              <a:rPr lang="fr-FR" altLang="en-US" sz="2400" dirty="0">
                <a:solidFill>
                  <a:srgbClr val="CC3300"/>
                </a:solidFill>
              </a:rPr>
            </a:br>
            <a:r>
              <a:rPr lang="fr-FR" altLang="en-US" sz="2000" b="0" dirty="0" smtClean="0">
                <a:solidFill>
                  <a:srgbClr val="000000"/>
                </a:solidFill>
              </a:rPr>
              <a:t>&gt;50 </a:t>
            </a:r>
            <a:r>
              <a:rPr lang="fr-FR" altLang="en-US" sz="2000" b="0" dirty="0" err="1">
                <a:solidFill>
                  <a:srgbClr val="000000"/>
                </a:solidFill>
              </a:rPr>
              <a:t>systems</a:t>
            </a:r>
            <a:r>
              <a:rPr lang="fr-FR" altLang="en-US" sz="2000" b="0" dirty="0">
                <a:solidFill>
                  <a:srgbClr val="000000"/>
                </a:solidFill>
              </a:rPr>
              <a:t> </a:t>
            </a:r>
            <a:br>
              <a:rPr lang="fr-FR" altLang="en-US" sz="2000" b="0" dirty="0">
                <a:solidFill>
                  <a:srgbClr val="000000"/>
                </a:solidFill>
              </a:rPr>
            </a:br>
            <a:r>
              <a:rPr lang="fr-FR" altLang="en-US" sz="2000" b="0" dirty="0" err="1">
                <a:solidFill>
                  <a:srgbClr val="000000"/>
                </a:solidFill>
              </a:rPr>
              <a:t>thousands</a:t>
            </a:r>
            <a:r>
              <a:rPr lang="fr-FR" altLang="en-US" sz="2000" b="0" dirty="0">
                <a:solidFill>
                  <a:srgbClr val="000000"/>
                </a:solidFill>
              </a:rPr>
              <a:t> of data </a:t>
            </a:r>
            <a:r>
              <a:rPr lang="fr-FR" altLang="en-US" sz="2000" b="0" dirty="0" err="1">
                <a:solidFill>
                  <a:srgbClr val="000000"/>
                </a:solidFill>
              </a:rPr>
              <a:t>channels</a:t>
            </a:r>
            <a:endParaRPr lang="fr-FR" altLang="en-US" sz="2000" b="0" dirty="0">
              <a:solidFill>
                <a:srgbClr val="000000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6154616" y="1577975"/>
            <a:ext cx="2875085" cy="2071688"/>
          </a:xfrm>
          <a:prstGeom prst="rect">
            <a:avLst/>
          </a:prstGeom>
          <a:solidFill>
            <a:schemeClr val="accent3">
              <a:lumMod val="75000"/>
              <a:alpha val="50980"/>
            </a:schemeClr>
          </a:solidFill>
          <a:ln>
            <a:noFill/>
          </a:ln>
          <a:effectLst/>
          <a:extLst/>
        </p:spPr>
        <p:txBody>
          <a:bodyPr lIns="91418" tIns="45709" rIns="91418" bIns="45709"/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rgbClr val="000000"/>
              </a:buClr>
            </a:pPr>
            <a:r>
              <a:rPr lang="fr-FR" altLang="en-US" sz="2400" dirty="0" err="1" smtClean="0">
                <a:solidFill>
                  <a:srgbClr val="CC3300"/>
                </a:solidFill>
              </a:rPr>
              <a:t>Actuators</a:t>
            </a:r>
            <a:r>
              <a:rPr lang="fr-FR" altLang="en-US" sz="2400" dirty="0" smtClean="0">
                <a:solidFill>
                  <a:srgbClr val="CC3300"/>
                </a:solidFill>
              </a:rPr>
              <a:t>:</a:t>
            </a:r>
            <a:r>
              <a:rPr lang="fr-FR" altLang="en-US" sz="2400" dirty="0">
                <a:solidFill>
                  <a:srgbClr val="FF6600"/>
                </a:solidFill>
              </a:rPr>
              <a:t/>
            </a:r>
            <a:br>
              <a:rPr lang="fr-FR" altLang="en-US" sz="2400" dirty="0">
                <a:solidFill>
                  <a:srgbClr val="FF6600"/>
                </a:solidFill>
              </a:rPr>
            </a:br>
            <a:r>
              <a:rPr lang="fr-FR" altLang="en-US" sz="2000" b="0" dirty="0" err="1" smtClean="0">
                <a:solidFill>
                  <a:srgbClr val="000000"/>
                </a:solidFill>
              </a:rPr>
              <a:t>Magnets</a:t>
            </a:r>
            <a:r>
              <a:rPr lang="fr-FR" altLang="en-US" sz="2000" b="0" dirty="0" smtClean="0">
                <a:solidFill>
                  <a:srgbClr val="000000"/>
                </a:solidFill>
              </a:rPr>
              <a:t>,</a:t>
            </a:r>
            <a:r>
              <a:rPr lang="fr-FR" altLang="en-US" sz="2000" b="0" dirty="0">
                <a:solidFill>
                  <a:srgbClr val="000000"/>
                </a:solidFill>
              </a:rPr>
              <a:t/>
            </a:r>
            <a:br>
              <a:rPr lang="fr-FR" altLang="en-US" sz="2000" b="0" dirty="0">
                <a:solidFill>
                  <a:srgbClr val="000000"/>
                </a:solidFill>
              </a:rPr>
            </a:br>
            <a:r>
              <a:rPr lang="fr-FR" altLang="en-US" sz="2000" b="0" dirty="0" err="1">
                <a:solidFill>
                  <a:srgbClr val="000000"/>
                </a:solidFill>
              </a:rPr>
              <a:t>Heating</a:t>
            </a:r>
            <a:r>
              <a:rPr lang="fr-FR" altLang="en-US" sz="2000" b="0" dirty="0">
                <a:solidFill>
                  <a:srgbClr val="000000"/>
                </a:solidFill>
              </a:rPr>
              <a:t> and </a:t>
            </a:r>
            <a:r>
              <a:rPr lang="fr-FR" altLang="en-US" sz="2000" b="0" dirty="0" err="1">
                <a:solidFill>
                  <a:srgbClr val="000000"/>
                </a:solidFill>
              </a:rPr>
              <a:t>current</a:t>
            </a:r>
            <a:r>
              <a:rPr lang="fr-FR" altLang="en-US" sz="2000" b="0" dirty="0">
                <a:solidFill>
                  <a:srgbClr val="000000"/>
                </a:solidFill>
              </a:rPr>
              <a:t> drive </a:t>
            </a:r>
            <a:r>
              <a:rPr lang="fr-FR" altLang="en-US" sz="2000" b="0" dirty="0" err="1" smtClean="0">
                <a:solidFill>
                  <a:srgbClr val="000000"/>
                </a:solidFill>
              </a:rPr>
              <a:t>systems</a:t>
            </a:r>
            <a:r>
              <a:rPr lang="fr-FR" altLang="en-US" sz="2000" b="0" dirty="0" smtClean="0">
                <a:solidFill>
                  <a:srgbClr val="000000"/>
                </a:solidFill>
              </a:rPr>
              <a:t>,</a:t>
            </a:r>
            <a:r>
              <a:rPr lang="fr-FR" altLang="en-US" sz="2000" b="0" dirty="0">
                <a:solidFill>
                  <a:srgbClr val="000000"/>
                </a:solidFill>
              </a:rPr>
              <a:t/>
            </a:r>
            <a:br>
              <a:rPr lang="fr-FR" altLang="en-US" sz="2000" b="0" dirty="0">
                <a:solidFill>
                  <a:srgbClr val="000000"/>
                </a:solidFill>
              </a:rPr>
            </a:br>
            <a:r>
              <a:rPr lang="fr-FR" altLang="en-US" sz="2000" b="0" dirty="0" err="1">
                <a:solidFill>
                  <a:srgbClr val="000000"/>
                </a:solidFill>
              </a:rPr>
              <a:t>Fuelling</a:t>
            </a:r>
            <a:r>
              <a:rPr lang="fr-FR" altLang="en-US" sz="2000" b="0" dirty="0">
                <a:solidFill>
                  <a:srgbClr val="000000"/>
                </a:solidFill>
              </a:rPr>
              <a:t> and </a:t>
            </a:r>
            <a:r>
              <a:rPr lang="fr-FR" altLang="en-US" sz="2000" b="0" dirty="0" err="1">
                <a:solidFill>
                  <a:srgbClr val="000000"/>
                </a:solidFill>
              </a:rPr>
              <a:t>pumping</a:t>
            </a:r>
            <a:r>
              <a:rPr lang="fr-FR" altLang="en-US" sz="2000" b="0" dirty="0">
                <a:solidFill>
                  <a:srgbClr val="000000"/>
                </a:solidFill>
              </a:rPr>
              <a:t/>
            </a:r>
            <a:br>
              <a:rPr lang="fr-FR" altLang="en-US" sz="2000" b="0" dirty="0">
                <a:solidFill>
                  <a:srgbClr val="000000"/>
                </a:solidFill>
              </a:rPr>
            </a:br>
            <a:r>
              <a:rPr lang="fr-FR" altLang="en-US" sz="2000" b="0" dirty="0">
                <a:solidFill>
                  <a:srgbClr val="000000"/>
                </a:solidFill>
              </a:rPr>
              <a:t>~20 in total</a:t>
            </a: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2062518" y="4692650"/>
            <a:ext cx="5018965" cy="1481138"/>
          </a:xfrm>
          <a:prstGeom prst="rect">
            <a:avLst/>
          </a:prstGeom>
          <a:solidFill>
            <a:schemeClr val="accent3">
              <a:lumMod val="75000"/>
              <a:alpha val="50980"/>
            </a:schemeClr>
          </a:solidFill>
          <a:ln>
            <a:noFill/>
          </a:ln>
          <a:effectLst/>
          <a:extLst/>
        </p:spPr>
        <p:txBody>
          <a:bodyPr lIns="91418" tIns="45709" rIns="91418" bIns="45709"/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rgbClr val="000000"/>
              </a:buClr>
            </a:pPr>
            <a:r>
              <a:rPr lang="fr-FR" altLang="en-US" sz="2400" dirty="0">
                <a:solidFill>
                  <a:srgbClr val="CC3300"/>
                </a:solidFill>
              </a:rPr>
              <a:t>Plasma Control System (PCS)</a:t>
            </a:r>
            <a:r>
              <a:rPr lang="fr-FR" altLang="en-US" sz="2400" dirty="0">
                <a:solidFill>
                  <a:srgbClr val="FF6600"/>
                </a:solidFill>
              </a:rPr>
              <a:t/>
            </a:r>
            <a:br>
              <a:rPr lang="fr-FR" altLang="en-US" sz="2400" dirty="0">
                <a:solidFill>
                  <a:srgbClr val="FF6600"/>
                </a:solidFill>
              </a:rPr>
            </a:br>
            <a:r>
              <a:rPr lang="fr-FR" altLang="en-US" sz="2000" b="0" dirty="0">
                <a:solidFill>
                  <a:srgbClr val="000000"/>
                </a:solidFill>
              </a:rPr>
              <a:t>~20 </a:t>
            </a:r>
            <a:r>
              <a:rPr lang="fr-FR" altLang="en-US" sz="2000" b="0" dirty="0" err="1">
                <a:solidFill>
                  <a:srgbClr val="000000"/>
                </a:solidFill>
              </a:rPr>
              <a:t>parameters</a:t>
            </a:r>
            <a:r>
              <a:rPr lang="fr-FR" altLang="en-US" sz="2000" b="0" dirty="0">
                <a:solidFill>
                  <a:srgbClr val="000000"/>
                </a:solidFill>
              </a:rPr>
              <a:t> </a:t>
            </a:r>
            <a:r>
              <a:rPr lang="fr-FR" altLang="en-US" sz="2000" b="0" dirty="0" err="1">
                <a:solidFill>
                  <a:srgbClr val="000000"/>
                </a:solidFill>
              </a:rPr>
              <a:t>controlled</a:t>
            </a:r>
            <a:r>
              <a:rPr lang="fr-FR" altLang="en-US" sz="2000" b="0" dirty="0">
                <a:solidFill>
                  <a:srgbClr val="000000"/>
                </a:solidFill>
              </a:rPr>
              <a:t> </a:t>
            </a:r>
            <a:r>
              <a:rPr lang="fr-FR" altLang="en-US" sz="2000" b="0" dirty="0" err="1">
                <a:solidFill>
                  <a:srgbClr val="000000"/>
                </a:solidFill>
              </a:rPr>
              <a:t>simultaneously</a:t>
            </a:r>
            <a:r>
              <a:rPr lang="fr-FR" altLang="en-US" sz="2000" b="0" dirty="0">
                <a:solidFill>
                  <a:srgbClr val="000000"/>
                </a:solidFill>
              </a:rPr>
              <a:t/>
            </a:r>
            <a:br>
              <a:rPr lang="fr-FR" altLang="en-US" sz="2000" b="0" dirty="0">
                <a:solidFill>
                  <a:srgbClr val="000000"/>
                </a:solidFill>
              </a:rPr>
            </a:br>
            <a:r>
              <a:rPr lang="fr-FR" altLang="en-US" sz="2000" b="0" dirty="0" err="1">
                <a:solidFill>
                  <a:srgbClr val="000000"/>
                </a:solidFill>
              </a:rPr>
              <a:t>timescales</a:t>
            </a:r>
            <a:r>
              <a:rPr lang="fr-FR" altLang="en-US" sz="2000" b="0" dirty="0">
                <a:solidFill>
                  <a:srgbClr val="000000"/>
                </a:solidFill>
              </a:rPr>
              <a:t> </a:t>
            </a:r>
            <a:r>
              <a:rPr lang="fr-FR" altLang="en-US" sz="2000" b="0" dirty="0" err="1">
                <a:solidFill>
                  <a:srgbClr val="000000"/>
                </a:solidFill>
              </a:rPr>
              <a:t>from</a:t>
            </a:r>
            <a:r>
              <a:rPr lang="fr-FR" altLang="en-US" sz="2000" b="0" dirty="0">
                <a:solidFill>
                  <a:srgbClr val="000000"/>
                </a:solidFill>
              </a:rPr>
              <a:t> 1 ms to </a:t>
            </a:r>
            <a:r>
              <a:rPr lang="fr-FR" altLang="en-US" sz="2000" b="0" dirty="0" err="1">
                <a:solidFill>
                  <a:srgbClr val="000000"/>
                </a:solidFill>
              </a:rPr>
              <a:t>several</a:t>
            </a:r>
            <a:r>
              <a:rPr lang="fr-FR" altLang="en-US" sz="2000" b="0" dirty="0">
                <a:solidFill>
                  <a:srgbClr val="000000"/>
                </a:solidFill>
              </a:rPr>
              <a:t> </a:t>
            </a:r>
            <a:r>
              <a:rPr lang="fr-FR" altLang="en-US" sz="2000" b="0" dirty="0" smtClean="0">
                <a:solidFill>
                  <a:srgbClr val="000000"/>
                </a:solidFill>
              </a:rPr>
              <a:t>seconds</a:t>
            </a:r>
            <a:r>
              <a:rPr lang="fr-FR" altLang="en-US" sz="2000" b="0" dirty="0">
                <a:solidFill>
                  <a:srgbClr val="000000"/>
                </a:solidFill>
              </a:rPr>
              <a:t/>
            </a:r>
            <a:br>
              <a:rPr lang="fr-FR" altLang="en-US" sz="2000" b="0" dirty="0">
                <a:solidFill>
                  <a:srgbClr val="000000"/>
                </a:solidFill>
              </a:rPr>
            </a:br>
            <a:r>
              <a:rPr lang="fr-FR" altLang="en-US" sz="2000" b="0" dirty="0">
                <a:solidFill>
                  <a:srgbClr val="000000"/>
                </a:solidFill>
              </a:rPr>
              <a:t>(</a:t>
            </a:r>
            <a:r>
              <a:rPr lang="fr-FR" altLang="en-US" sz="2000" b="0" dirty="0" err="1">
                <a:solidFill>
                  <a:srgbClr val="000000"/>
                </a:solidFill>
              </a:rPr>
              <a:t>blink</a:t>
            </a:r>
            <a:r>
              <a:rPr lang="fr-FR" altLang="en-US" sz="2000" b="0" dirty="0">
                <a:solidFill>
                  <a:srgbClr val="000000"/>
                </a:solidFill>
              </a:rPr>
              <a:t> of an </a:t>
            </a:r>
            <a:r>
              <a:rPr lang="fr-FR" altLang="en-US" sz="2000" b="0" dirty="0" err="1">
                <a:solidFill>
                  <a:srgbClr val="000000"/>
                </a:solidFill>
              </a:rPr>
              <a:t>eye</a:t>
            </a:r>
            <a:r>
              <a:rPr lang="fr-FR" altLang="en-US" sz="2000" b="0" dirty="0">
                <a:solidFill>
                  <a:srgbClr val="000000"/>
                </a:solidFill>
              </a:rPr>
              <a:t> ~50-80 ms)</a:t>
            </a:r>
            <a:br>
              <a:rPr lang="fr-FR" altLang="en-US" sz="2000" b="0" dirty="0">
                <a:solidFill>
                  <a:srgbClr val="000000"/>
                </a:solidFill>
              </a:rPr>
            </a:br>
            <a:r>
              <a:rPr lang="fr-FR" altLang="en-US" sz="2000" b="0" dirty="0" err="1">
                <a:solidFill>
                  <a:srgbClr val="000000"/>
                </a:solidFill>
              </a:rPr>
              <a:t>Requires</a:t>
            </a:r>
            <a:r>
              <a:rPr lang="fr-FR" altLang="en-US" sz="2000" b="0" dirty="0">
                <a:solidFill>
                  <a:srgbClr val="000000"/>
                </a:solidFill>
              </a:rPr>
              <a:t> state of the art control </a:t>
            </a:r>
            <a:r>
              <a:rPr lang="fr-FR" altLang="en-US" sz="2000" b="0" dirty="0" err="1">
                <a:solidFill>
                  <a:srgbClr val="000000"/>
                </a:solidFill>
              </a:rPr>
              <a:t>schemes</a:t>
            </a:r>
            <a:endParaRPr lang="fr-FR" altLang="en-US" sz="2000" b="0" dirty="0">
              <a:solidFill>
                <a:srgbClr val="000000"/>
              </a:solidFill>
            </a:endParaRPr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>
            <a:off x="1233365" y="5524500"/>
            <a:ext cx="7620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0" bIns="0"/>
          <a:lstStyle/>
          <a:p>
            <a:endParaRPr lang="en-GB"/>
          </a:p>
        </p:txBody>
      </p:sp>
      <p:sp>
        <p:nvSpPr>
          <p:cNvPr id="56328" name="Line 8"/>
          <p:cNvSpPr>
            <a:spLocks noChangeShapeType="1"/>
          </p:cNvSpPr>
          <p:nvPr/>
        </p:nvSpPr>
        <p:spPr bwMode="auto">
          <a:xfrm>
            <a:off x="1252416" y="4057650"/>
            <a:ext cx="4396" cy="146685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0" bIns="0"/>
          <a:lstStyle/>
          <a:p>
            <a:endParaRPr lang="en-GB"/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>
            <a:off x="1248019" y="4086225"/>
            <a:ext cx="1389185" cy="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0" bIns="0"/>
          <a:lstStyle/>
          <a:p>
            <a:endParaRPr lang="en-GB"/>
          </a:p>
        </p:txBody>
      </p:sp>
      <p:sp>
        <p:nvSpPr>
          <p:cNvPr id="56330" name="Line 10"/>
          <p:cNvSpPr>
            <a:spLocks noChangeShapeType="1"/>
          </p:cNvSpPr>
          <p:nvPr/>
        </p:nvSpPr>
        <p:spPr bwMode="auto">
          <a:xfrm flipH="1">
            <a:off x="7145814" y="5528046"/>
            <a:ext cx="7620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0" bIns="0"/>
          <a:lstStyle/>
          <a:p>
            <a:endParaRPr lang="en-GB"/>
          </a:p>
        </p:txBody>
      </p:sp>
      <p:sp>
        <p:nvSpPr>
          <p:cNvPr id="56331" name="Line 11"/>
          <p:cNvSpPr>
            <a:spLocks noChangeShapeType="1"/>
          </p:cNvSpPr>
          <p:nvPr/>
        </p:nvSpPr>
        <p:spPr bwMode="auto">
          <a:xfrm flipH="1">
            <a:off x="7884368" y="4108822"/>
            <a:ext cx="4397" cy="1419225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0" bIns="0"/>
          <a:lstStyle/>
          <a:p>
            <a:endParaRPr lang="en-GB"/>
          </a:p>
        </p:txBody>
      </p:sp>
      <p:sp>
        <p:nvSpPr>
          <p:cNvPr id="56332" name="Line 12"/>
          <p:cNvSpPr>
            <a:spLocks noChangeShapeType="1"/>
          </p:cNvSpPr>
          <p:nvPr/>
        </p:nvSpPr>
        <p:spPr bwMode="auto">
          <a:xfrm flipH="1">
            <a:off x="6503976" y="4137396"/>
            <a:ext cx="1389185" cy="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0" bIns="0"/>
          <a:lstStyle/>
          <a:p>
            <a:endParaRPr lang="en-GB"/>
          </a:p>
        </p:txBody>
      </p:sp>
      <p:sp>
        <p:nvSpPr>
          <p:cNvPr id="56333" name="Rectangle 14"/>
          <p:cNvSpPr>
            <a:spLocks noChangeArrowheads="1"/>
          </p:cNvSpPr>
          <p:nvPr/>
        </p:nvSpPr>
        <p:spPr bwMode="auto">
          <a:xfrm>
            <a:off x="179512" y="548680"/>
            <a:ext cx="8815754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>
            <a:lvl1pPr marL="342900" indent="-3429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  <a:buClr>
                <a:srgbClr val="000000"/>
              </a:buClr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Ensure that physics objectives of any discharge are met</a:t>
            </a:r>
          </a:p>
          <a:p>
            <a:pPr algn="l" eaLnBrk="1" hangingPunct="1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Provide first level of machine protection (other levels </a:t>
            </a:r>
            <a:r>
              <a:rPr lang="en-US" altLang="en-US" sz="2000" dirty="0" smtClean="0">
                <a:solidFill>
                  <a:srgbClr val="000000"/>
                </a:solidFill>
              </a:rPr>
              <a:t>above)</a:t>
            </a: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tx2"/>
                </a:solidFill>
                <a:latin typeface="Arial" charset="0"/>
              </a:rPr>
              <a:t>Plasma </a:t>
            </a:r>
            <a:r>
              <a:rPr lang="en-US" sz="3200" dirty="0" smtClean="0">
                <a:solidFill>
                  <a:schemeClr val="tx2"/>
                </a:solidFill>
                <a:latin typeface="Arial" charset="0"/>
              </a:rPr>
              <a:t>Control on ITER</a:t>
            </a:r>
            <a:endParaRPr lang="en-US" sz="360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443038" y="37671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endParaRPr lang="en-US" altLang="en-US" sz="1800" b="0">
              <a:solidFill>
                <a:srgbClr val="70BC1F"/>
              </a:solidFill>
              <a:latin typeface="Arial" charset="0"/>
            </a:endParaRP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1679575" y="3027363"/>
            <a:ext cx="431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altLang="en-US" sz="1400">
                <a:solidFill>
                  <a:srgbClr val="FF0000"/>
                </a:solidFill>
                <a:latin typeface="Arial" charset="0"/>
              </a:rPr>
              <a:t>TBM</a:t>
            </a:r>
          </a:p>
        </p:txBody>
      </p:sp>
      <p:pic>
        <p:nvPicPr>
          <p:cNvPr id="46088" name="Picture 8" descr="TBMPOSN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383" y="937683"/>
            <a:ext cx="230505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Line 9"/>
          <p:cNvSpPr>
            <a:spLocks noChangeShapeType="1"/>
          </p:cNvSpPr>
          <p:nvPr/>
        </p:nvSpPr>
        <p:spPr bwMode="auto">
          <a:xfrm flipH="1">
            <a:off x="6801908" y="1298046"/>
            <a:ext cx="1368425" cy="2143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 flipH="1">
            <a:off x="6801908" y="1298046"/>
            <a:ext cx="1368425" cy="7905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91" name="Line 11"/>
          <p:cNvSpPr>
            <a:spLocks noChangeShapeType="1"/>
          </p:cNvSpPr>
          <p:nvPr/>
        </p:nvSpPr>
        <p:spPr bwMode="auto">
          <a:xfrm flipH="1">
            <a:off x="6586008" y="1298046"/>
            <a:ext cx="1584325" cy="14382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7729008" y="864658"/>
            <a:ext cx="1247775" cy="376238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 eaLnBrk="1" hangingPunct="1"/>
            <a:r>
              <a:rPr lang="en-US" altLang="en-US" sz="1800" b="0">
                <a:solidFill>
                  <a:srgbClr val="FF0000"/>
                </a:solidFill>
                <a:latin typeface="Arial" charset="0"/>
              </a:rPr>
              <a:t>TBM ports</a:t>
            </a:r>
          </a:p>
        </p:txBody>
      </p:sp>
      <p:pic>
        <p:nvPicPr>
          <p:cNvPr id="4609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770063"/>
            <a:ext cx="5029200" cy="37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749300" y="893763"/>
            <a:ext cx="3886200" cy="701675"/>
          </a:xfrm>
          <a:prstGeom prst="rect">
            <a:avLst/>
          </a:prstGeom>
          <a:solidFill>
            <a:srgbClr val="BFBFBF">
              <a:alpha val="50195"/>
            </a:srgb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altLang="en-US" sz="2000">
                <a:solidFill>
                  <a:srgbClr val="FF0000"/>
                </a:solidFill>
                <a:latin typeface="Arial" charset="0"/>
              </a:rPr>
              <a:t>n + </a:t>
            </a:r>
            <a:r>
              <a:rPr lang="en-US" altLang="en-US" sz="2000" baseline="30000">
                <a:solidFill>
                  <a:srgbClr val="FF0000"/>
                </a:solidFill>
                <a:latin typeface="Arial" charset="0"/>
              </a:rPr>
              <a:t>6</a:t>
            </a:r>
            <a:r>
              <a:rPr lang="en-US" altLang="en-US" sz="2000">
                <a:solidFill>
                  <a:srgbClr val="FF0000"/>
                </a:solidFill>
                <a:latin typeface="Arial" charset="0"/>
              </a:rPr>
              <a:t>Li </a:t>
            </a:r>
            <a:r>
              <a:rPr lang="en-US" altLang="en-US" sz="2000">
                <a:solidFill>
                  <a:srgbClr val="FF0000"/>
                </a:solidFill>
                <a:latin typeface="Arial" charset="0"/>
                <a:sym typeface="Symbol" pitchFamily="18" charset="2"/>
              </a:rPr>
              <a:t></a:t>
            </a:r>
            <a:r>
              <a:rPr lang="en-US" altLang="en-US" sz="2000">
                <a:solidFill>
                  <a:srgbClr val="FF0000"/>
                </a:solidFill>
                <a:latin typeface="Arial" charset="0"/>
              </a:rPr>
              <a:t> T + </a:t>
            </a:r>
            <a:r>
              <a:rPr lang="en-US" altLang="en-US" sz="2000" baseline="30000">
                <a:solidFill>
                  <a:srgbClr val="FF0000"/>
                </a:solidFill>
                <a:latin typeface="Arial" charset="0"/>
              </a:rPr>
              <a:t>4</a:t>
            </a:r>
            <a:r>
              <a:rPr lang="en-US" altLang="en-US" sz="2000">
                <a:solidFill>
                  <a:srgbClr val="FF0000"/>
                </a:solidFill>
                <a:latin typeface="Arial" charset="0"/>
              </a:rPr>
              <a:t>He + 4.8MeV</a:t>
            </a:r>
          </a:p>
          <a:p>
            <a:r>
              <a:rPr lang="en-US" altLang="en-US" sz="2000">
                <a:solidFill>
                  <a:srgbClr val="FF0000"/>
                </a:solidFill>
                <a:latin typeface="Arial" charset="0"/>
              </a:rPr>
              <a:t>n + </a:t>
            </a:r>
            <a:r>
              <a:rPr lang="en-US" altLang="en-US" sz="2000" baseline="30000">
                <a:solidFill>
                  <a:srgbClr val="FF0000"/>
                </a:solidFill>
                <a:latin typeface="Arial" charset="0"/>
              </a:rPr>
              <a:t>7</a:t>
            </a:r>
            <a:r>
              <a:rPr lang="en-US" altLang="en-US" sz="2000">
                <a:solidFill>
                  <a:srgbClr val="FF0000"/>
                </a:solidFill>
                <a:latin typeface="Arial" charset="0"/>
              </a:rPr>
              <a:t>Li </a:t>
            </a:r>
            <a:r>
              <a:rPr lang="en-US" altLang="en-US" sz="2000">
                <a:solidFill>
                  <a:srgbClr val="FF0000"/>
                </a:solidFill>
                <a:latin typeface="Arial" charset="0"/>
                <a:sym typeface="Symbol" pitchFamily="18" charset="2"/>
              </a:rPr>
              <a:t></a:t>
            </a:r>
            <a:r>
              <a:rPr lang="en-US" altLang="en-US" sz="2000">
                <a:solidFill>
                  <a:srgbClr val="FF0000"/>
                </a:solidFill>
                <a:latin typeface="Arial" charset="0"/>
              </a:rPr>
              <a:t> T + </a:t>
            </a:r>
            <a:r>
              <a:rPr lang="en-US" altLang="en-US" sz="2000" baseline="30000">
                <a:solidFill>
                  <a:srgbClr val="FF0000"/>
                </a:solidFill>
                <a:latin typeface="Arial" charset="0"/>
              </a:rPr>
              <a:t>4</a:t>
            </a:r>
            <a:r>
              <a:rPr lang="en-US" altLang="en-US" sz="2000">
                <a:solidFill>
                  <a:srgbClr val="FF0000"/>
                </a:solidFill>
                <a:latin typeface="Arial" charset="0"/>
              </a:rPr>
              <a:t>He + n</a:t>
            </a:r>
            <a:r>
              <a:rPr lang="en-US" altLang="en-US" sz="2000" baseline="3000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2000">
                <a:solidFill>
                  <a:srgbClr val="FF0000"/>
                </a:solidFill>
                <a:latin typeface="Arial" charset="0"/>
              </a:rPr>
              <a:t>- 2.47MeV</a:t>
            </a:r>
            <a:endParaRPr lang="en-US" altLang="en-US" sz="1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330200" y="5313363"/>
            <a:ext cx="4724400" cy="7016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marL="190500" indent="-190500"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571500" indent="-19050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indent="0" algn="ctr">
              <a:spcBef>
                <a:spcPct val="50000"/>
              </a:spcBef>
            </a:pPr>
            <a:r>
              <a:rPr lang="en-GB" altLang="en-US" sz="2000" dirty="0">
                <a:solidFill>
                  <a:srgbClr val="003399"/>
                </a:solidFill>
                <a:latin typeface="Arial" charset="0"/>
              </a:rPr>
              <a:t>Three dedicated stations for testing up to six tritium breeding concepts</a:t>
            </a:r>
            <a:endParaRPr lang="en-GB" altLang="en-US" b="0" dirty="0">
              <a:latin typeface="Arial" charset="0"/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147475" y="-1"/>
            <a:ext cx="89154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chemeClr val="tx2"/>
                </a:solidFill>
                <a:latin typeface="Arial" charset="0"/>
              </a:rPr>
              <a:t>Test Blanket Modules - Tritium Breeding</a:t>
            </a:r>
          </a:p>
        </p:txBody>
      </p:sp>
      <p:pic>
        <p:nvPicPr>
          <p:cNvPr id="17" name="Picture 26" descr="Foli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110" y="3645024"/>
            <a:ext cx="3480370" cy="261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6096" y="3287059"/>
            <a:ext cx="370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TBM Port Plug (exploded view)</a:t>
            </a:r>
          </a:p>
        </p:txBody>
      </p:sp>
    </p:spTree>
    <p:extLst>
      <p:ext uri="{BB962C8B-B14F-4D97-AF65-F5344CB8AC3E}">
        <p14:creationId xmlns:p14="http://schemas.microsoft.com/office/powerpoint/2010/main" val="134039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46087" grpId="0" animBg="1"/>
      <p:bldP spid="46089" grpId="0" animBg="1"/>
      <p:bldP spid="46090" grpId="0" animBg="1"/>
      <p:bldP spid="46091" grpId="0" animBg="1"/>
      <p:bldP spid="46092" grpId="0" animBg="1"/>
      <p:bldP spid="46095" grpId="0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Component transport</a:t>
            </a:r>
            <a:endParaRPr lang="fr-FR" altLang="en-US" smtClean="0"/>
          </a:p>
        </p:txBody>
      </p:sp>
      <p:pic>
        <p:nvPicPr>
          <p:cNvPr id="3379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97" y="690563"/>
            <a:ext cx="8456735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12"/>
          <p:cNvSpPr txBox="1">
            <a:spLocks noChangeArrowheads="1"/>
          </p:cNvSpPr>
          <p:nvPr/>
        </p:nvSpPr>
        <p:spPr bwMode="auto">
          <a:xfrm>
            <a:off x="3203849" y="4581525"/>
            <a:ext cx="594015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kumimoji="0" lang="en-US" altLang="en-US" sz="2000" b="0" dirty="0">
                <a:solidFill>
                  <a:srgbClr val="FF0000"/>
                </a:solidFill>
                <a:ea typeface="ＭＳ Ｐゴシック" pitchFamily="34" charset="-128"/>
              </a:rPr>
              <a:t>For heaviest components: vacuum vessel sectors, toroidal field coils, </a:t>
            </a:r>
            <a:r>
              <a:rPr kumimoji="0" lang="en-US" altLang="en-US" sz="2000" b="0" dirty="0" smtClean="0">
                <a:solidFill>
                  <a:srgbClr val="FF0000"/>
                </a:solidFill>
                <a:ea typeface="ＭＳ Ｐゴシック" pitchFamily="34" charset="-128"/>
              </a:rPr>
              <a:t>poloidal </a:t>
            </a:r>
            <a:r>
              <a:rPr kumimoji="0" lang="en-US" altLang="en-US" sz="2000" b="0" dirty="0">
                <a:solidFill>
                  <a:srgbClr val="FF0000"/>
                </a:solidFill>
                <a:ea typeface="ＭＳ Ｐゴシック" pitchFamily="34" charset="-128"/>
              </a:rPr>
              <a:t>f</a:t>
            </a:r>
            <a:r>
              <a:rPr kumimoji="0" lang="en-US" altLang="en-US" sz="2000" b="0" dirty="0" smtClean="0">
                <a:solidFill>
                  <a:srgbClr val="FF0000"/>
                </a:solidFill>
                <a:ea typeface="ＭＳ Ｐゴシック" pitchFamily="34" charset="-128"/>
              </a:rPr>
              <a:t>ield </a:t>
            </a:r>
            <a:r>
              <a:rPr kumimoji="0" lang="en-US" altLang="en-US" sz="2000" b="0" dirty="0">
                <a:solidFill>
                  <a:srgbClr val="FF0000"/>
                </a:solidFill>
                <a:ea typeface="ＭＳ Ｐゴシック" pitchFamily="34" charset="-128"/>
              </a:rPr>
              <a:t>c</a:t>
            </a:r>
            <a:r>
              <a:rPr kumimoji="0" lang="en-US" altLang="en-US" sz="2000" b="0" dirty="0" smtClean="0">
                <a:solidFill>
                  <a:srgbClr val="FF0000"/>
                </a:solidFill>
                <a:ea typeface="ＭＳ Ｐゴシック" pitchFamily="34" charset="-128"/>
              </a:rPr>
              <a:t>oil 1</a:t>
            </a:r>
            <a:r>
              <a:rPr kumimoji="0" lang="en-GB" altLang="en-US" sz="2000" b="0" dirty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kumimoji="0" lang="en-GB" altLang="en-US" sz="2000" b="0" dirty="0" smtClean="0">
                <a:solidFill>
                  <a:srgbClr val="FF0000"/>
                </a:solidFill>
                <a:ea typeface="ＭＳ Ｐゴシック" pitchFamily="34" charset="-128"/>
              </a:rPr>
              <a:t>and 6</a:t>
            </a:r>
            <a:br>
              <a:rPr kumimoji="0" lang="en-GB" altLang="en-US" sz="2000" b="0" dirty="0" smtClean="0">
                <a:solidFill>
                  <a:srgbClr val="FF0000"/>
                </a:solidFill>
                <a:ea typeface="ＭＳ Ｐゴシック" pitchFamily="34" charset="-128"/>
              </a:rPr>
            </a:br>
            <a:r>
              <a:rPr kumimoji="0" lang="en-GB" altLang="en-US" sz="2000" b="0" dirty="0" smtClean="0">
                <a:solidFill>
                  <a:srgbClr val="FF0000"/>
                </a:solidFill>
                <a:ea typeface="ＭＳ Ｐゴシック" pitchFamily="34" charset="-128"/>
              </a:rPr>
              <a:t>Road </a:t>
            </a:r>
            <a:r>
              <a:rPr kumimoji="0" lang="en-GB" altLang="en-US" sz="2000" b="0" dirty="0">
                <a:solidFill>
                  <a:srgbClr val="FF0000"/>
                </a:solidFill>
                <a:ea typeface="ＭＳ Ｐゴシック" pitchFamily="34" charset="-128"/>
              </a:rPr>
              <a:t>upgrades from south coast to Cadarache complete and paid for by regional funding (115 M€)</a:t>
            </a:r>
            <a:br>
              <a:rPr kumimoji="0" lang="en-GB" altLang="en-US" sz="2000" b="0" dirty="0">
                <a:solidFill>
                  <a:srgbClr val="FF0000"/>
                </a:solidFill>
                <a:ea typeface="ＭＳ Ｐゴシック" pitchFamily="34" charset="-128"/>
              </a:rPr>
            </a:br>
            <a:r>
              <a:rPr kumimoji="0" lang="en-GB" altLang="en-US" sz="2000" b="0" dirty="0">
                <a:solidFill>
                  <a:srgbClr val="FF0000"/>
                </a:solidFill>
                <a:ea typeface="ＭＳ Ｐゴシック" pitchFamily="34" charset="-128"/>
              </a:rPr>
              <a:t>ITER itinerary ~104 </a:t>
            </a:r>
            <a:r>
              <a:rPr kumimoji="0" lang="en-GB" altLang="en-US" sz="2000" b="0" dirty="0" smtClean="0">
                <a:solidFill>
                  <a:srgbClr val="FF0000"/>
                </a:solidFill>
                <a:ea typeface="ＭＳ Ｐゴシック" pitchFamily="34" charset="-128"/>
              </a:rPr>
              <a:t>km by road + 32 km by barge</a:t>
            </a:r>
            <a:endParaRPr kumimoji="0" lang="en-US" altLang="en-US" sz="2000" b="0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57238" y="25400"/>
            <a:ext cx="76930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ja-JP" sz="3200" b="1" dirty="0" smtClean="0">
                <a:solidFill>
                  <a:schemeClr val="tx2"/>
                </a:solidFill>
                <a:latin typeface="Arial" charset="0"/>
                <a:cs typeface="+mn-cs"/>
              </a:rPr>
              <a:t>Component Transport</a:t>
            </a:r>
            <a:endParaRPr lang="en-US" sz="3200" b="1" dirty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0767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ter mock up design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4386680" cy="1540891"/>
          </a:xfrm>
          <a:prstGeom prst="rect">
            <a:avLst/>
          </a:prstGeom>
        </p:spPr>
      </p:pic>
      <p:pic>
        <p:nvPicPr>
          <p:cNvPr id="8194" name="Picture 2" descr="http://www.iter.org/doc/all/content/com/gallery/Newsline/281%20Convoy/Trailer_Step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6" y="563178"/>
            <a:ext cx="4478242" cy="292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99992" y="692696"/>
            <a:ext cx="42719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buFont typeface="Arial"/>
              <a:buChar char="•"/>
            </a:pPr>
            <a:r>
              <a:rPr lang="en-GB" sz="2000" dirty="0">
                <a:latin typeface="Arial"/>
                <a:cs typeface="Arial"/>
              </a:rPr>
              <a:t>352 wheel test convoy </a:t>
            </a:r>
            <a:r>
              <a:rPr lang="en-GB" sz="2000" dirty="0" smtClean="0">
                <a:latin typeface="Arial"/>
                <a:cs typeface="Arial"/>
              </a:rPr>
              <a:t>carrying </a:t>
            </a:r>
            <a:r>
              <a:rPr lang="en-GB" sz="2000" dirty="0">
                <a:latin typeface="Arial"/>
                <a:cs typeface="Arial"/>
              </a:rPr>
              <a:t>800 ton load </a:t>
            </a:r>
            <a:r>
              <a:rPr lang="en-GB" sz="2000" dirty="0" smtClean="0">
                <a:latin typeface="Arial"/>
                <a:cs typeface="Arial"/>
              </a:rPr>
              <a:t>(33</a:t>
            </a:r>
            <a:r>
              <a:rPr lang="en-GB" sz="2000" dirty="0">
                <a:latin typeface="Arial"/>
                <a:cs typeface="Arial"/>
              </a:rPr>
              <a:t> m </a:t>
            </a:r>
            <a:r>
              <a:rPr lang="en-GB" sz="2000" dirty="0" smtClean="0">
                <a:latin typeface="Arial"/>
                <a:cs typeface="Arial"/>
              </a:rPr>
              <a:t>long, 9 m wide, 10</a:t>
            </a:r>
            <a:r>
              <a:rPr lang="en-GB" sz="2000" dirty="0">
                <a:latin typeface="Arial"/>
                <a:cs typeface="Arial"/>
              </a:rPr>
              <a:t> m </a:t>
            </a:r>
            <a:r>
              <a:rPr lang="en-GB" sz="2000" dirty="0" smtClean="0">
                <a:latin typeface="Arial"/>
                <a:cs typeface="Arial"/>
              </a:rPr>
              <a:t>high) trialled </a:t>
            </a:r>
            <a:r>
              <a:rPr lang="en-GB" sz="2000" dirty="0">
                <a:latin typeface="Arial"/>
                <a:cs typeface="Arial"/>
              </a:rPr>
              <a:t>in September 2013 and March/April </a:t>
            </a:r>
            <a:r>
              <a:rPr lang="en-GB" sz="2000" dirty="0" smtClean="0">
                <a:latin typeface="Arial"/>
                <a:cs typeface="Arial"/>
              </a:rPr>
              <a:t>2014</a:t>
            </a:r>
          </a:p>
          <a:p>
            <a:pPr marL="623888" lvl="1" indent="-358775">
              <a:buFont typeface="Lucida Grande"/>
              <a:buChar char="-"/>
            </a:pPr>
            <a:r>
              <a:rPr lang="en-US" sz="2000" b="0" dirty="0">
                <a:latin typeface="Arial" pitchFamily="34" charset="0"/>
                <a:cs typeface="Arial" pitchFamily="34" charset="0"/>
              </a:rPr>
              <a:t>2 power generators developing 730 horse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power</a:t>
            </a:r>
            <a:endParaRPr lang="en-US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57238" y="25400"/>
            <a:ext cx="76930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ja-JP" sz="3200" b="1" dirty="0" smtClean="0">
                <a:solidFill>
                  <a:schemeClr val="tx2"/>
                </a:solidFill>
                <a:latin typeface="Arial" charset="0"/>
                <a:cs typeface="+mn-cs"/>
              </a:rPr>
              <a:t>Component Transport</a:t>
            </a:r>
            <a:endParaRPr lang="en-US" sz="3200" b="1" dirty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pic>
        <p:nvPicPr>
          <p:cNvPr id="8" name="Picture 7" descr="convoy_2_enter_caronte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73016"/>
            <a:ext cx="4304754" cy="24482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12" y="5621177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latin typeface="Arial"/>
                <a:cs typeface="Arial"/>
              </a:rPr>
              <a:t>Crossing </a:t>
            </a:r>
            <a:r>
              <a:rPr lang="en-US" sz="2000" b="0" dirty="0" err="1" smtClean="0">
                <a:latin typeface="Arial"/>
                <a:cs typeface="Arial"/>
              </a:rPr>
              <a:t>Etang</a:t>
            </a:r>
            <a:r>
              <a:rPr lang="en-US" sz="2000" b="0" dirty="0" smtClean="0">
                <a:latin typeface="Arial"/>
                <a:cs typeface="Arial"/>
              </a:rPr>
              <a:t> de </a:t>
            </a:r>
            <a:r>
              <a:rPr lang="en-US" sz="2000" b="0" dirty="0" err="1" smtClean="0">
                <a:latin typeface="Arial"/>
                <a:cs typeface="Arial"/>
              </a:rPr>
              <a:t>Berre</a:t>
            </a:r>
            <a:r>
              <a:rPr lang="en-US" sz="2000" b="0" dirty="0" smtClean="0">
                <a:latin typeface="Arial"/>
                <a:cs typeface="Arial"/>
              </a:rPr>
              <a:t> (32 km)</a:t>
            </a:r>
            <a:endParaRPr lang="en-US" sz="2000" b="0" dirty="0">
              <a:latin typeface="Arial"/>
              <a:cs typeface="Arial"/>
            </a:endParaRPr>
          </a:p>
        </p:txBody>
      </p:sp>
      <p:pic>
        <p:nvPicPr>
          <p:cNvPr id="2" name="Picture 1" descr="convoy_2_arrival_1_small_Apr1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70" y="3292231"/>
            <a:ext cx="4485054" cy="29900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22483" y="3357312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bg1"/>
                </a:solidFill>
                <a:latin typeface="Arial"/>
                <a:cs typeface="Arial"/>
              </a:rPr>
              <a:t>Journey lasts 4 nights</a:t>
            </a:r>
            <a:endParaRPr lang="en-US" sz="20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29516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6289675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8" descr="C:\Documents and Settings\lisgos\My Documents\Work\meetings\2011-SOFE\drawings\grid_3d_v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710853"/>
            <a:ext cx="3225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rap_standard_man_tr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5363816"/>
            <a:ext cx="242888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3349625" y="2652366"/>
            <a:ext cx="1293813" cy="2144712"/>
          </a:xfrm>
          <a:prstGeom prst="ellipse">
            <a:avLst/>
          </a:prstGeom>
          <a:solidFill>
            <a:srgbClr val="FF3300">
              <a:alpha val="50195"/>
            </a:srgbClr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tIns="0" bIns="0" anchor="ctr"/>
          <a:lstStyle>
            <a:lvl1pPr eaLnBrk="0" hangingPunct="0">
              <a:defRPr sz="2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fr-FR" altLang="en-US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H="1">
            <a:off x="3995738" y="1074391"/>
            <a:ext cx="2565400" cy="15779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lg" len="lg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tIns="0" bIns="0"/>
          <a:lstStyle/>
          <a:p>
            <a:pPr>
              <a:buFont typeface="Arial" charset="0"/>
              <a:buNone/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H="1" flipV="1">
            <a:off x="3995738" y="4797078"/>
            <a:ext cx="2565400" cy="10445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lg" len="lg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tIns="0" bIns="0"/>
          <a:lstStyle/>
          <a:p>
            <a:pPr>
              <a:buFont typeface="Arial" charset="0"/>
              <a:buNone/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1763689" y="844203"/>
            <a:ext cx="1512912" cy="5260975"/>
            <a:chOff x="1763464" y="867569"/>
            <a:chExt cx="1512392" cy="5261769"/>
          </a:xfrm>
        </p:grpSpPr>
        <p:sp>
          <p:nvSpPr>
            <p:cNvPr id="22" name="Line 12"/>
            <p:cNvSpPr>
              <a:spLocks noChangeShapeType="1"/>
            </p:cNvSpPr>
            <p:nvPr/>
          </p:nvSpPr>
          <p:spPr bwMode="auto">
            <a:xfrm flipH="1">
              <a:off x="3110812" y="867569"/>
              <a:ext cx="66652" cy="526176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tIns="0" bIns="0"/>
            <a:lstStyle/>
            <a:p>
              <a:pPr>
                <a:buFont typeface="Arial" charset="0"/>
                <a:buNone/>
                <a:defRPr/>
              </a:pPr>
              <a:endParaRPr lang="en-US">
                <a:latin typeface="Verdana" charset="0"/>
                <a:ea typeface="ＭＳ Ｐゴシック" charset="0"/>
              </a:endParaRPr>
            </a:p>
          </p:txBody>
        </p:sp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>
              <a:off x="1763464" y="3187257"/>
              <a:ext cx="1512392" cy="52395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defRPr kumimoji="1"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Arial" charset="0"/>
                <a:buNone/>
                <a:defRPr/>
              </a:pPr>
              <a:r>
                <a:rPr kumimoji="0" lang="en-US" sz="2800" dirty="0" smtClean="0">
                  <a:solidFill>
                    <a:srgbClr val="FF0000"/>
                  </a:solidFill>
                  <a:latin typeface="+mn-lt"/>
                  <a:ea typeface="+mn-ea"/>
                </a:rPr>
                <a:t>R=6 m</a:t>
              </a:r>
              <a:endParaRPr kumimoji="0" lang="en-GB" sz="2800" dirty="0" smtClean="0">
                <a:solidFill>
                  <a:srgbClr val="FF0000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 flipH="1">
              <a:off x="2225291" y="3760431"/>
              <a:ext cx="91884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tIns="0" bIns="0"/>
            <a:lstStyle/>
            <a:p>
              <a:pPr>
                <a:buFont typeface="Arial" charset="0"/>
                <a:buNone/>
                <a:defRPr/>
              </a:pPr>
              <a:endParaRPr lang="en-US">
                <a:latin typeface="Verdana" charset="0"/>
                <a:ea typeface="ＭＳ Ｐゴシック" charset="0"/>
              </a:endParaRPr>
            </a:p>
          </p:txBody>
        </p:sp>
      </p:grp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3203575" y="561628"/>
            <a:ext cx="1512441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  <a:defRPr/>
            </a:pPr>
            <a:r>
              <a:rPr kumimoji="0" lang="en-US" sz="2800" dirty="0" smtClean="0">
                <a:solidFill>
                  <a:srgbClr val="FF0000"/>
                </a:solidFill>
                <a:latin typeface="+mn-lt"/>
                <a:ea typeface="+mn-ea"/>
              </a:rPr>
              <a:t>h=29 m</a:t>
            </a:r>
            <a:endParaRPr kumimoji="0" lang="en-GB" sz="2800" dirty="0" smtClean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27" name="Rectangle 3"/>
          <p:cNvSpPr>
            <a:spLocks noGrp="1" noChangeArrowheads="1"/>
          </p:cNvSpPr>
          <p:nvPr>
            <p:ph type="title"/>
          </p:nvPr>
        </p:nvSpPr>
        <p:spPr>
          <a:xfrm>
            <a:off x="727075" y="-3175"/>
            <a:ext cx="7693025" cy="471488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The ITER Tokamak</a:t>
            </a:r>
            <a:endParaRPr lang="en-US" sz="3600" dirty="0" smtClean="0">
              <a:cs typeface="+mj-cs"/>
            </a:endParaRPr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 flipV="1">
            <a:off x="6588224" y="908719"/>
            <a:ext cx="1440160" cy="122413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lg" len="lg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tIns="0" bIns="0"/>
          <a:lstStyle/>
          <a:p>
            <a:pPr>
              <a:buFont typeface="Arial" charset="0"/>
              <a:buNone/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sp>
        <p:nvSpPr>
          <p:cNvPr id="29" name="Line 12"/>
          <p:cNvSpPr>
            <a:spLocks noChangeShapeType="1"/>
          </p:cNvSpPr>
          <p:nvPr/>
        </p:nvSpPr>
        <p:spPr bwMode="auto">
          <a:xfrm flipV="1">
            <a:off x="7380312" y="1340768"/>
            <a:ext cx="1368152" cy="367240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lg" len="lg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tIns="0" bIns="0"/>
          <a:lstStyle/>
          <a:p>
            <a:pPr>
              <a:buFont typeface="Arial" charset="0"/>
              <a:buNone/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7740352" y="365587"/>
            <a:ext cx="715962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lnSpc>
                <a:spcPct val="105000"/>
              </a:lnSpc>
              <a:spcBef>
                <a:spcPct val="15000"/>
              </a:spcBef>
              <a:spcAft>
                <a:spcPct val="20000"/>
              </a:spcAft>
              <a:defRPr/>
            </a:pPr>
            <a:r>
              <a:rPr lang="en-GB" sz="3200" dirty="0">
                <a:solidFill>
                  <a:srgbClr val="FF0000"/>
                </a:solidFill>
                <a:latin typeface="Arial"/>
                <a:cs typeface="Arial"/>
              </a:rPr>
              <a:t>Be</a:t>
            </a: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8428038" y="764704"/>
            <a:ext cx="715962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lnSpc>
                <a:spcPct val="105000"/>
              </a:lnSpc>
              <a:spcBef>
                <a:spcPct val="15000"/>
              </a:spcBef>
              <a:spcAft>
                <a:spcPct val="20000"/>
              </a:spcAft>
              <a:defRPr/>
            </a:pPr>
            <a:r>
              <a:rPr lang="en-GB" sz="3200" dirty="0" smtClean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endParaRPr lang="en-GB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1849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1" name="Text Box 3"/>
          <p:cNvSpPr txBox="1">
            <a:spLocks noChangeArrowheads="1"/>
          </p:cNvSpPr>
          <p:nvPr/>
        </p:nvSpPr>
        <p:spPr bwMode="auto">
          <a:xfrm>
            <a:off x="395536" y="692150"/>
            <a:ext cx="8352928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400"/>
              </a:spcBef>
              <a:buFontTx/>
              <a:buChar char="•"/>
              <a:defRPr/>
            </a:pPr>
            <a:r>
              <a:rPr lang="en-US" sz="2000" dirty="0" smtClean="0"/>
              <a:t>Fusion power production in ITER: the physics basis</a:t>
            </a:r>
          </a:p>
          <a:p>
            <a:pPr eaLnBrk="1" hangingPunct="1">
              <a:spcBef>
                <a:spcPts val="2400"/>
              </a:spcBef>
              <a:buFontTx/>
              <a:buChar char="•"/>
              <a:defRPr/>
            </a:pPr>
            <a:r>
              <a:rPr lang="en-US" sz="2000" dirty="0"/>
              <a:t>ITER construction status</a:t>
            </a:r>
          </a:p>
          <a:p>
            <a:pPr eaLnBrk="1" hangingPunct="1">
              <a:spcBef>
                <a:spcPts val="2400"/>
              </a:spcBef>
              <a:buFontTx/>
              <a:buChar char="•"/>
              <a:defRPr/>
            </a:pPr>
            <a:r>
              <a:rPr lang="en-US" sz="2000" dirty="0" smtClean="0"/>
              <a:t>The ITER Research Plan</a:t>
            </a:r>
          </a:p>
          <a:p>
            <a:pPr eaLnBrk="1" hangingPunct="1">
              <a:spcBef>
                <a:spcPts val="2400"/>
              </a:spcBef>
              <a:buFontTx/>
              <a:buChar char="•"/>
              <a:defRPr/>
            </a:pPr>
            <a:r>
              <a:rPr lang="en-US" sz="2000" dirty="0" smtClean="0"/>
              <a:t>Elements of ITER physics and technology research</a:t>
            </a:r>
          </a:p>
          <a:p>
            <a:pPr eaLnBrk="1" hangingPunct="1">
              <a:spcBef>
                <a:spcPct val="150000"/>
              </a:spcBef>
              <a:buFontTx/>
              <a:buChar char="•"/>
              <a:defRPr/>
            </a:pPr>
            <a:endParaRPr lang="en-GB" sz="2000" dirty="0" smtClean="0"/>
          </a:p>
        </p:txBody>
      </p:sp>
      <p:sp>
        <p:nvSpPr>
          <p:cNvPr id="432132" name="Rectangle 4"/>
          <p:cNvSpPr>
            <a:spLocks noChangeArrowheads="1"/>
          </p:cNvSpPr>
          <p:nvPr/>
        </p:nvSpPr>
        <p:spPr bwMode="auto">
          <a:xfrm>
            <a:off x="757238" y="25400"/>
            <a:ext cx="76930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>
                <a:solidFill>
                  <a:schemeClr val="tx2"/>
                </a:solidFill>
                <a:latin typeface="Arial" charset="0"/>
              </a:rPr>
              <a:t>Synopsis</a:t>
            </a:r>
          </a:p>
        </p:txBody>
      </p:sp>
      <p:pic>
        <p:nvPicPr>
          <p:cNvPr id="9219" name="Picture 1" descr="ITER-Site-building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3068638"/>
            <a:ext cx="67183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9177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ChangeArrowheads="1"/>
          </p:cNvSpPr>
          <p:nvPr/>
        </p:nvSpPr>
        <p:spPr bwMode="auto">
          <a:xfrm>
            <a:off x="381000" y="914400"/>
            <a:ext cx="8301038" cy="25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198438" indent="-198438" eaLnBrk="1" hangingPunct="1">
              <a:defRPr/>
            </a:pPr>
            <a:r>
              <a:rPr lang="en-US" sz="2000" i="1" dirty="0">
                <a:solidFill>
                  <a:srgbClr val="FF0000"/>
                </a:solidFill>
                <a:latin typeface="Arial" charset="0"/>
                <a:cs typeface="+mn-cs"/>
              </a:rPr>
              <a:t>Temperature - T</a:t>
            </a:r>
            <a:r>
              <a:rPr lang="en-US" sz="2000" i="1" baseline="-25000" dirty="0">
                <a:solidFill>
                  <a:srgbClr val="FF0000"/>
                </a:solidFill>
                <a:latin typeface="Arial" charset="0"/>
                <a:cs typeface="+mn-cs"/>
              </a:rPr>
              <a:t>i</a:t>
            </a:r>
            <a:r>
              <a:rPr lang="en-US" sz="2000" i="1" dirty="0">
                <a:solidFill>
                  <a:srgbClr val="FF0000"/>
                </a:solidFill>
                <a:latin typeface="Arial" charset="0"/>
                <a:cs typeface="+mn-cs"/>
              </a:rPr>
              <a:t>:</a:t>
            </a:r>
            <a:r>
              <a:rPr lang="en-US" sz="2000" b="0" i="1" dirty="0">
                <a:solidFill>
                  <a:srgbClr val="0000FF"/>
                </a:solidFill>
                <a:latin typeface="Arial" charset="0"/>
                <a:cs typeface="+mn-cs"/>
              </a:rPr>
              <a:t>		</a:t>
            </a:r>
            <a:r>
              <a:rPr lang="en-US" sz="2000" b="0" i="1" dirty="0">
                <a:solidFill>
                  <a:srgbClr val="FF0000"/>
                </a:solidFill>
                <a:latin typeface="Arial" charset="0"/>
                <a:cs typeface="+mn-cs"/>
              </a:rPr>
              <a:t>1-2 </a:t>
            </a:r>
            <a:r>
              <a:rPr lang="en-US" sz="2000" b="0" i="1" dirty="0">
                <a:solidFill>
                  <a:srgbClr val="FF0000"/>
                </a:solidFill>
                <a:latin typeface="Symbol" charset="0"/>
                <a:cs typeface="+mn-cs"/>
                <a:sym typeface="Symbol" charset="0"/>
              </a:rPr>
              <a:t></a:t>
            </a:r>
            <a:r>
              <a:rPr lang="en-US" sz="2000" b="0" i="1" dirty="0">
                <a:solidFill>
                  <a:srgbClr val="FF0000"/>
                </a:solidFill>
                <a:latin typeface="Arial" charset="0"/>
                <a:cs typeface="+mn-cs"/>
              </a:rPr>
              <a:t>10</a:t>
            </a:r>
            <a:r>
              <a:rPr lang="en-US" sz="2000" b="0" i="1" baseline="30000" dirty="0">
                <a:solidFill>
                  <a:srgbClr val="FF0000"/>
                </a:solidFill>
                <a:latin typeface="Arial" charset="0"/>
                <a:cs typeface="+mn-cs"/>
              </a:rPr>
              <a:t>8</a:t>
            </a:r>
            <a:r>
              <a:rPr lang="en-US" sz="2000" b="0" i="1" dirty="0">
                <a:solidFill>
                  <a:srgbClr val="FF0000"/>
                </a:solidFill>
                <a:latin typeface="Arial" charset="0"/>
                <a:cs typeface="+mn-cs"/>
              </a:rPr>
              <a:t> K   (10-20 keV)</a:t>
            </a:r>
            <a:r>
              <a:rPr lang="en-US" sz="2000" b="0" dirty="0">
                <a:solidFill>
                  <a:srgbClr val="0000FF"/>
                </a:solidFill>
                <a:latin typeface="Arial" charset="0"/>
                <a:cs typeface="+mn-cs"/>
              </a:rPr>
              <a:t/>
            </a:r>
            <a:br>
              <a:rPr lang="en-US" sz="2000" b="0" dirty="0">
                <a:solidFill>
                  <a:srgbClr val="0000FF"/>
                </a:solidFill>
                <a:latin typeface="Arial" charset="0"/>
                <a:cs typeface="+mn-cs"/>
              </a:rPr>
            </a:br>
            <a:r>
              <a:rPr lang="en-US" sz="2000" b="0" dirty="0">
                <a:solidFill>
                  <a:srgbClr val="0000FF"/>
                </a:solidFill>
                <a:latin typeface="Arial" charset="0"/>
                <a:cs typeface="+mn-cs"/>
              </a:rPr>
              <a:t> 				</a:t>
            </a:r>
            <a:r>
              <a:rPr lang="en-US" sz="2000" b="0" i="1" dirty="0">
                <a:solidFill>
                  <a:srgbClr val="333399"/>
                </a:solidFill>
                <a:latin typeface="Arial" charset="0"/>
                <a:cs typeface="+mn-cs"/>
              </a:rPr>
              <a:t>(~10 </a:t>
            </a:r>
            <a:r>
              <a:rPr lang="en-US" sz="2000" b="0" i="1" dirty="0">
                <a:solidFill>
                  <a:srgbClr val="333399"/>
                </a:solidFill>
                <a:latin typeface="Symbol" charset="0"/>
                <a:cs typeface="+mn-cs"/>
                <a:sym typeface="Symbol" charset="0"/>
              </a:rPr>
              <a:t></a:t>
            </a:r>
            <a:r>
              <a:rPr lang="en-US" sz="2000" b="0" i="1" dirty="0">
                <a:solidFill>
                  <a:srgbClr val="333399"/>
                </a:solidFill>
                <a:latin typeface="Arial" charset="0"/>
                <a:cs typeface="+mn-cs"/>
              </a:rPr>
              <a:t> temperature of sun’s core)</a:t>
            </a:r>
          </a:p>
          <a:p>
            <a:pPr marL="198438" indent="-198438" eaLnBrk="1" hangingPunct="1">
              <a:spcBef>
                <a:spcPct val="100000"/>
              </a:spcBef>
              <a:defRPr/>
            </a:pPr>
            <a:r>
              <a:rPr lang="en-US" sz="2000" i="1" dirty="0">
                <a:solidFill>
                  <a:srgbClr val="FF0000"/>
                </a:solidFill>
                <a:latin typeface="Arial" charset="0"/>
                <a:cs typeface="+mn-cs"/>
              </a:rPr>
              <a:t>Density - </a:t>
            </a:r>
            <a:r>
              <a:rPr lang="en-US" sz="2000" i="1" dirty="0" err="1">
                <a:solidFill>
                  <a:srgbClr val="FF0000"/>
                </a:solidFill>
                <a:latin typeface="Arial" charset="0"/>
                <a:cs typeface="+mn-cs"/>
              </a:rPr>
              <a:t>n</a:t>
            </a:r>
            <a:r>
              <a:rPr lang="en-US" sz="2000" i="1" baseline="-25000" dirty="0" err="1">
                <a:solidFill>
                  <a:srgbClr val="FF0000"/>
                </a:solidFill>
                <a:latin typeface="Arial" charset="0"/>
                <a:cs typeface="+mn-cs"/>
              </a:rPr>
              <a:t>i</a:t>
            </a:r>
            <a:r>
              <a:rPr lang="en-US" sz="2000" i="1" dirty="0">
                <a:solidFill>
                  <a:srgbClr val="FF0000"/>
                </a:solidFill>
                <a:latin typeface="Arial" charset="0"/>
                <a:cs typeface="+mn-cs"/>
              </a:rPr>
              <a:t>:</a:t>
            </a:r>
            <a:r>
              <a:rPr lang="en-US" sz="2000" b="0" i="1" dirty="0">
                <a:solidFill>
                  <a:srgbClr val="FF0000"/>
                </a:solidFill>
                <a:latin typeface="Arial" charset="0"/>
                <a:cs typeface="+mn-cs"/>
              </a:rPr>
              <a:t>	</a:t>
            </a:r>
            <a:r>
              <a:rPr lang="en-US" sz="2000" b="0" i="1" dirty="0">
                <a:solidFill>
                  <a:srgbClr val="0000FF"/>
                </a:solidFill>
                <a:latin typeface="Arial" charset="0"/>
                <a:cs typeface="+mn-cs"/>
              </a:rPr>
              <a:t>		</a:t>
            </a:r>
            <a:r>
              <a:rPr lang="en-US" sz="2000" b="0" i="1" dirty="0">
                <a:solidFill>
                  <a:srgbClr val="FF0000"/>
                </a:solidFill>
                <a:latin typeface="Arial" charset="0"/>
                <a:cs typeface="+mn-cs"/>
              </a:rPr>
              <a:t>1 </a:t>
            </a:r>
            <a:r>
              <a:rPr lang="en-US" sz="2000" b="0" i="1" dirty="0">
                <a:solidFill>
                  <a:srgbClr val="FF0000"/>
                </a:solidFill>
                <a:latin typeface="Symbol" charset="0"/>
                <a:cs typeface="+mn-cs"/>
                <a:sym typeface="Symbol" charset="0"/>
              </a:rPr>
              <a:t></a:t>
            </a:r>
            <a:r>
              <a:rPr lang="en-US" sz="2000" b="0" i="1" dirty="0">
                <a:solidFill>
                  <a:srgbClr val="FF0000"/>
                </a:solidFill>
                <a:latin typeface="Arial" charset="0"/>
                <a:cs typeface="+mn-cs"/>
              </a:rPr>
              <a:t>10</a:t>
            </a:r>
            <a:r>
              <a:rPr lang="en-US" sz="2000" b="0" i="1" baseline="30000" dirty="0">
                <a:solidFill>
                  <a:srgbClr val="FF0000"/>
                </a:solidFill>
                <a:latin typeface="Arial" charset="0"/>
                <a:cs typeface="+mn-cs"/>
              </a:rPr>
              <a:t>20</a:t>
            </a:r>
            <a:r>
              <a:rPr lang="en-US" sz="2000" b="0" i="1" dirty="0">
                <a:solidFill>
                  <a:srgbClr val="FF0000"/>
                </a:solidFill>
                <a:latin typeface="Arial" charset="0"/>
                <a:cs typeface="+mn-cs"/>
              </a:rPr>
              <a:t> m</a:t>
            </a:r>
            <a:r>
              <a:rPr lang="en-US" sz="2000" b="0" i="1" baseline="30000" dirty="0">
                <a:solidFill>
                  <a:srgbClr val="FF0000"/>
                </a:solidFill>
                <a:latin typeface="Arial" charset="0"/>
                <a:cs typeface="+mn-cs"/>
              </a:rPr>
              <a:t>-3</a:t>
            </a:r>
            <a:r>
              <a:rPr lang="en-US" sz="2000" b="0" i="1" dirty="0">
                <a:solidFill>
                  <a:srgbClr val="0000FF"/>
                </a:solidFill>
                <a:latin typeface="Arial" charset="0"/>
                <a:cs typeface="+mn-cs"/>
              </a:rPr>
              <a:t/>
            </a:r>
            <a:br>
              <a:rPr lang="en-US" sz="2000" b="0" i="1" dirty="0">
                <a:solidFill>
                  <a:srgbClr val="0000FF"/>
                </a:solidFill>
                <a:latin typeface="Arial" charset="0"/>
                <a:cs typeface="+mn-cs"/>
              </a:rPr>
            </a:br>
            <a:r>
              <a:rPr lang="en-US" sz="2000" b="0" i="1" dirty="0">
                <a:solidFill>
                  <a:srgbClr val="0000FF"/>
                </a:solidFill>
                <a:latin typeface="Arial" charset="0"/>
                <a:cs typeface="+mn-cs"/>
              </a:rPr>
              <a:t>		</a:t>
            </a:r>
            <a:r>
              <a:rPr lang="en-US" sz="2000" b="0" i="1" dirty="0">
                <a:solidFill>
                  <a:srgbClr val="003399"/>
                </a:solidFill>
                <a:latin typeface="Arial" charset="0"/>
                <a:cs typeface="+mn-cs"/>
              </a:rPr>
              <a:t>		</a:t>
            </a:r>
            <a:r>
              <a:rPr lang="en-US" sz="2000" b="0" i="1" dirty="0">
                <a:solidFill>
                  <a:srgbClr val="333399"/>
                </a:solidFill>
                <a:latin typeface="Arial" charset="0"/>
                <a:cs typeface="+mn-cs"/>
              </a:rPr>
              <a:t>(~10</a:t>
            </a:r>
            <a:r>
              <a:rPr lang="en-US" sz="2000" b="0" i="1" baseline="30000" dirty="0">
                <a:solidFill>
                  <a:srgbClr val="333399"/>
                </a:solidFill>
                <a:latin typeface="Arial" charset="0"/>
                <a:cs typeface="+mn-cs"/>
              </a:rPr>
              <a:t>-6</a:t>
            </a:r>
            <a:r>
              <a:rPr lang="en-US" sz="2000" b="0" i="1" dirty="0">
                <a:solidFill>
                  <a:srgbClr val="333399"/>
                </a:solidFill>
                <a:latin typeface="Arial" charset="0"/>
                <a:cs typeface="+mn-cs"/>
              </a:rPr>
              <a:t> of atmospheric particle density)</a:t>
            </a:r>
          </a:p>
          <a:p>
            <a:pPr marL="198438" indent="-198438" eaLnBrk="1" hangingPunct="1">
              <a:spcBef>
                <a:spcPct val="100000"/>
              </a:spcBef>
              <a:defRPr/>
            </a:pPr>
            <a:r>
              <a:rPr lang="en-US" sz="2000" i="1" dirty="0">
                <a:solidFill>
                  <a:srgbClr val="FF0000"/>
                </a:solidFill>
                <a:latin typeface="Arial" charset="0"/>
                <a:cs typeface="+mn-cs"/>
              </a:rPr>
              <a:t>Energy confinement time - </a:t>
            </a:r>
            <a:r>
              <a:rPr lang="en-US" sz="2000" i="1" dirty="0">
                <a:solidFill>
                  <a:srgbClr val="FF0000"/>
                </a:solidFill>
                <a:latin typeface="Symbol" charset="0"/>
                <a:cs typeface="+mn-cs"/>
                <a:sym typeface="Symbol" charset="0"/>
              </a:rPr>
              <a:t></a:t>
            </a:r>
            <a:r>
              <a:rPr lang="en-US" sz="2000" i="1" baseline="-25000" dirty="0">
                <a:solidFill>
                  <a:srgbClr val="FF0000"/>
                </a:solidFill>
                <a:latin typeface="Arial" charset="0"/>
                <a:cs typeface="+mn-cs"/>
              </a:rPr>
              <a:t>E</a:t>
            </a:r>
            <a:r>
              <a:rPr lang="en-US" sz="2000" i="1" dirty="0">
                <a:solidFill>
                  <a:srgbClr val="FF0000"/>
                </a:solidFill>
                <a:latin typeface="Arial" charset="0"/>
                <a:cs typeface="+mn-cs"/>
              </a:rPr>
              <a:t>:</a:t>
            </a:r>
            <a:r>
              <a:rPr lang="en-US" sz="2000" b="0" i="1" dirty="0">
                <a:solidFill>
                  <a:srgbClr val="0000FF"/>
                </a:solidFill>
                <a:latin typeface="Arial" charset="0"/>
                <a:cs typeface="+mn-cs"/>
              </a:rPr>
              <a:t>	</a:t>
            </a:r>
            <a:r>
              <a:rPr lang="en-US" sz="2000" b="0" i="1" dirty="0">
                <a:solidFill>
                  <a:srgbClr val="FF0000"/>
                </a:solidFill>
                <a:latin typeface="Arial" charset="0"/>
                <a:cs typeface="+mn-cs"/>
              </a:rPr>
              <a:t>few seconds (</a:t>
            </a:r>
            <a:r>
              <a:rPr lang="en-US" sz="2000" b="0" i="1" dirty="0">
                <a:solidFill>
                  <a:srgbClr val="FF0000"/>
                </a:solidFill>
                <a:latin typeface="Arial" charset="0"/>
                <a:cs typeface="+mn-cs"/>
                <a:sym typeface="Symbol" charset="0"/>
              </a:rPr>
              <a:t> </a:t>
            </a:r>
            <a:r>
              <a:rPr lang="en-US" sz="2000" b="0" i="1" dirty="0">
                <a:solidFill>
                  <a:srgbClr val="FF0000"/>
                </a:solidFill>
                <a:latin typeface="Arial" charset="0"/>
                <a:cs typeface="+mn-cs"/>
              </a:rPr>
              <a:t>current </a:t>
            </a:r>
            <a:r>
              <a:rPr lang="en-US" sz="2000" b="0" i="1" dirty="0">
                <a:solidFill>
                  <a:srgbClr val="FF0000"/>
                </a:solidFill>
                <a:latin typeface="Arial" charset="0"/>
                <a:cs typeface="+mn-cs"/>
                <a:sym typeface="Symbol" charset="0"/>
              </a:rPr>
              <a:t></a:t>
            </a:r>
            <a:r>
              <a:rPr lang="en-US" sz="2000" b="0" i="1" dirty="0">
                <a:solidFill>
                  <a:srgbClr val="FF0000"/>
                </a:solidFill>
                <a:latin typeface="Arial" charset="0"/>
                <a:cs typeface="+mn-cs"/>
              </a:rPr>
              <a:t> radius</a:t>
            </a:r>
            <a:r>
              <a:rPr lang="en-US" sz="2000" b="0" i="1" baseline="30000" dirty="0">
                <a:solidFill>
                  <a:srgbClr val="FF0000"/>
                </a:solidFill>
                <a:latin typeface="Arial" charset="0"/>
                <a:cs typeface="+mn-cs"/>
              </a:rPr>
              <a:t>2</a:t>
            </a:r>
            <a:r>
              <a:rPr lang="en-US" sz="2000" b="0" i="1" dirty="0">
                <a:solidFill>
                  <a:srgbClr val="FF0000"/>
                </a:solidFill>
                <a:latin typeface="Arial" charset="0"/>
                <a:cs typeface="+mn-cs"/>
              </a:rPr>
              <a:t>)</a:t>
            </a:r>
            <a:r>
              <a:rPr lang="en-US" sz="2000" b="0" i="1" dirty="0">
                <a:solidFill>
                  <a:srgbClr val="0000FF"/>
                </a:solidFill>
                <a:latin typeface="Arial" charset="0"/>
                <a:cs typeface="+mn-cs"/>
              </a:rPr>
              <a:t/>
            </a:r>
            <a:br>
              <a:rPr lang="en-US" sz="2000" b="0" i="1" dirty="0">
                <a:solidFill>
                  <a:srgbClr val="0000FF"/>
                </a:solidFill>
                <a:latin typeface="Arial" charset="0"/>
                <a:cs typeface="+mn-cs"/>
              </a:rPr>
            </a:br>
            <a:r>
              <a:rPr lang="en-US" sz="2000" b="0" i="1" dirty="0">
                <a:solidFill>
                  <a:srgbClr val="0000FF"/>
                </a:solidFill>
                <a:latin typeface="Arial" charset="0"/>
                <a:cs typeface="+mn-cs"/>
              </a:rPr>
              <a:t>			</a:t>
            </a:r>
            <a:r>
              <a:rPr lang="en-US" sz="2000" b="0" i="1" dirty="0">
                <a:solidFill>
                  <a:srgbClr val="003399"/>
                </a:solidFill>
                <a:latin typeface="Arial" charset="0"/>
                <a:cs typeface="+mn-cs"/>
              </a:rPr>
              <a:t>	</a:t>
            </a:r>
            <a:r>
              <a:rPr lang="en-US" sz="2000" b="0" i="1" dirty="0">
                <a:solidFill>
                  <a:srgbClr val="333399"/>
                </a:solidFill>
                <a:latin typeface="Arial" charset="0"/>
                <a:cs typeface="+mn-cs"/>
              </a:rPr>
              <a:t>(plasma pulse duration ~1000s)</a:t>
            </a:r>
          </a:p>
        </p:txBody>
      </p:sp>
      <p:graphicFrame>
        <p:nvGraphicFramePr>
          <p:cNvPr id="436240" name="Group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579840"/>
              </p:ext>
            </p:extLst>
          </p:nvPr>
        </p:nvGraphicFramePr>
        <p:xfrm>
          <a:off x="381000" y="3822700"/>
          <a:ext cx="8280400" cy="2408238"/>
        </p:xfrm>
        <a:graphic>
          <a:graphicData uri="http://schemas.openxmlformats.org/drawingml/2006/table">
            <a:tbl>
              <a:tblPr/>
              <a:tblGrid>
                <a:gridCol w="8280400"/>
              </a:tblGrid>
              <a:tr h="1615654">
                <a:tc>
                  <a:txBody>
                    <a:bodyPr/>
                    <a:lstStyle/>
                    <a:p>
                      <a:pPr marL="0" marR="0" lvl="0" indent="0" algn="l" defTabSz="725488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725488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Fusion power amplification: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		</a:t>
                      </a:r>
                    </a:p>
                    <a:p>
                      <a:pPr marL="0" marR="0" lvl="0" indent="0" algn="l" defTabSz="7254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7254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		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	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charset="0"/>
                          <a:ea typeface="ＭＳ Ｐゴシック" charset="0"/>
                          <a:sym typeface="Symbol" charset="0"/>
                        </a:rPr>
                        <a:t>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Present devices: Q 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sym typeface="Symbol" charset="0"/>
                        </a:rPr>
                        <a:t>≤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1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6292">
                <a:tc>
                  <a:txBody>
                    <a:bodyPr/>
                    <a:lstStyle/>
                    <a:p>
                      <a:pPr marL="0" marR="0" lvl="0" indent="0" algn="l" defTabSz="725488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charset="0"/>
                          <a:ea typeface="ＭＳ Ｐゴシック" charset="0"/>
                          <a:sym typeface="Symbol" charset="0"/>
                        </a:rPr>
                        <a:t>		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charset="0"/>
                          <a:ea typeface="ＭＳ Ｐゴシック" charset="0"/>
                          <a:sym typeface="Symbol" charset="0"/>
                        </a:rPr>
                        <a:t>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charset="0"/>
                          <a:ea typeface="ＭＳ Ｐゴシック" charset="0"/>
                          <a:sym typeface="Symbol" charset="0"/>
                        </a:rPr>
                        <a:t>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ITER: Q ≥ 10</a:t>
                      </a:r>
                    </a:p>
                  </a:txBody>
                  <a:tcPr marT="45726" marB="45726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6292">
                <a:tc>
                  <a:txBody>
                    <a:bodyPr/>
                    <a:lstStyle/>
                    <a:p>
                      <a:pPr marL="0" marR="0" lvl="0" indent="0" algn="l" defTabSz="725488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charset="0"/>
                          <a:ea typeface="ＭＳ Ｐゴシック" charset="0"/>
                          <a:sym typeface="Symbol" charset="0"/>
                        </a:rPr>
                        <a:t>			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charset="0"/>
                          <a:ea typeface="ＭＳ Ｐゴシック" charset="0"/>
                          <a:sym typeface="Symbol" charset="0"/>
                        </a:rPr>
                        <a:t>’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Controlled ignition’: 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 ≥ 30</a:t>
                      </a:r>
                    </a:p>
                  </a:txBody>
                  <a:tcPr marT="45726" marB="45726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606" name="Object 13"/>
          <p:cNvGraphicFramePr>
            <a:graphicFrameLocks noChangeAspect="1"/>
          </p:cNvGraphicFramePr>
          <p:nvPr/>
        </p:nvGraphicFramePr>
        <p:xfrm>
          <a:off x="3998913" y="4200525"/>
          <a:ext cx="34036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Equation" r:id="rId4" imgW="3403600" imgH="673100" progId="Equation.3">
                  <p:embed/>
                </p:oleObj>
              </mc:Choice>
              <mc:Fallback>
                <p:oleObj name="Equation" r:id="rId4" imgW="34036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3" y="4200525"/>
                        <a:ext cx="34036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6238" name="Rectangle 14"/>
          <p:cNvSpPr>
            <a:spLocks noChangeArrowheads="1"/>
          </p:cNvSpPr>
          <p:nvPr/>
        </p:nvSpPr>
        <p:spPr bwMode="auto">
          <a:xfrm>
            <a:off x="727075" y="0"/>
            <a:ext cx="769302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>
                <a:solidFill>
                  <a:schemeClr val="tx2"/>
                </a:solidFill>
                <a:latin typeface="Arial" charset="0"/>
                <a:cs typeface="+mn-cs"/>
              </a:rPr>
              <a:t>Plasma fusion performance</a:t>
            </a:r>
            <a:endParaRPr lang="en-US" sz="3000">
              <a:solidFill>
                <a:schemeClr val="tx2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93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6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6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6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6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6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6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26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42223"/>
            <a:ext cx="4119563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28" name="Text Box 4"/>
          <p:cNvSpPr txBox="1">
            <a:spLocks noChangeArrowheads="1"/>
          </p:cNvSpPr>
          <p:nvPr/>
        </p:nvSpPr>
        <p:spPr bwMode="auto">
          <a:xfrm>
            <a:off x="5094288" y="2996223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 b="0" dirty="0">
                <a:solidFill>
                  <a:srgbClr val="FF0000"/>
                </a:solidFill>
                <a:latin typeface="Symbol" charset="0"/>
                <a:cs typeface="+mn-cs"/>
                <a:sym typeface="Symbol" charset="0"/>
              </a:rPr>
              <a:t></a:t>
            </a:r>
            <a:r>
              <a:rPr lang="en-US" sz="1800" b="0" baseline="-25000" dirty="0" err="1">
                <a:solidFill>
                  <a:srgbClr val="FF0000"/>
                </a:solidFill>
                <a:latin typeface="Arial" charset="0"/>
                <a:cs typeface="+mn-cs"/>
              </a:rPr>
              <a:t>th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  <a:cs typeface="+mn-cs"/>
                <a:sym typeface="Symbol" charset="0"/>
              </a:rPr>
              <a:t>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  <a:cs typeface="+mn-cs"/>
              </a:rPr>
              <a:t> I</a:t>
            </a:r>
            <a:r>
              <a:rPr lang="en-US" sz="1800" b="0" baseline="-25000" dirty="0">
                <a:solidFill>
                  <a:srgbClr val="FF0000"/>
                </a:solidFill>
                <a:latin typeface="Arial" charset="0"/>
                <a:cs typeface="+mn-cs"/>
              </a:rPr>
              <a:t>p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  <a:cs typeface="+mn-cs"/>
              </a:rPr>
              <a:t>R</a:t>
            </a:r>
            <a:r>
              <a:rPr lang="en-US" sz="1800" b="0" baseline="30000" dirty="0">
                <a:solidFill>
                  <a:srgbClr val="FF0000"/>
                </a:solidFill>
                <a:latin typeface="Arial" charset="0"/>
                <a:cs typeface="+mn-cs"/>
              </a:rPr>
              <a:t>2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  <a:cs typeface="+mn-cs"/>
              </a:rPr>
              <a:t>P</a:t>
            </a:r>
            <a:r>
              <a:rPr lang="en-US" sz="1800" b="0" baseline="30000" dirty="0">
                <a:solidFill>
                  <a:srgbClr val="FF0000"/>
                </a:solidFill>
                <a:latin typeface="Arial" charset="0"/>
                <a:cs typeface="+mn-cs"/>
              </a:rPr>
              <a:t>-2/3</a:t>
            </a:r>
            <a:endParaRPr lang="en-US" sz="1800" b="0" dirty="0">
              <a:latin typeface="Arial" charset="0"/>
              <a:cs typeface="+mn-cs"/>
            </a:endParaRPr>
          </a:p>
        </p:txBody>
      </p:sp>
      <p:sp>
        <p:nvSpPr>
          <p:cNvPr id="513030" name="Rectangle 6"/>
          <p:cNvSpPr>
            <a:spLocks noChangeArrowheads="1"/>
          </p:cNvSpPr>
          <p:nvPr/>
        </p:nvSpPr>
        <p:spPr bwMode="auto">
          <a:xfrm>
            <a:off x="53752" y="620713"/>
            <a:ext cx="9036496" cy="1806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287338" indent="-287338" defTabSz="795338" eaLnBrk="1" hangingPunct="1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2000" dirty="0">
                <a:latin typeface="Arial" charset="0"/>
                <a:cs typeface="+mn-cs"/>
              </a:rPr>
              <a:t>Turbulent </a:t>
            </a:r>
            <a:r>
              <a:rPr lang="en-US" sz="2000" dirty="0" smtClean="0">
                <a:latin typeface="Arial" charset="0"/>
                <a:cs typeface="+mn-cs"/>
              </a:rPr>
              <a:t>transport in fusion plasmas difficult </a:t>
            </a:r>
            <a:r>
              <a:rPr lang="en-US" sz="2000" dirty="0">
                <a:latin typeface="Arial" charset="0"/>
                <a:cs typeface="+mn-cs"/>
              </a:rPr>
              <a:t>to predict quantitatively:</a:t>
            </a:r>
            <a:endParaRPr lang="en-US" b="0" dirty="0">
              <a:latin typeface="Arial" charset="0"/>
              <a:cs typeface="+mn-cs"/>
            </a:endParaRPr>
          </a:p>
          <a:p>
            <a:pPr marL="720725" lvl="1" indent="-285750" defTabSz="795338" eaLnBrk="1" hangingPunct="1">
              <a:spcBef>
                <a:spcPct val="25000"/>
              </a:spcBef>
              <a:buClr>
                <a:schemeClr val="accent2"/>
              </a:buClr>
              <a:buFont typeface="Lucida Grande"/>
              <a:buChar char="−"/>
              <a:defRPr/>
            </a:pPr>
            <a:r>
              <a:rPr lang="en-US" sz="1800" b="0" dirty="0">
                <a:latin typeface="Arial" charset="0"/>
                <a:cs typeface="+mn-cs"/>
              </a:rPr>
              <a:t>so, we use scaling experiments to predict the level of energy confinement in ITER</a:t>
            </a:r>
          </a:p>
          <a:p>
            <a:pPr marL="720725" lvl="1" indent="-285750" defTabSz="795338" eaLnBrk="1" hangingPunct="1">
              <a:spcBef>
                <a:spcPct val="25000"/>
              </a:spcBef>
              <a:buFont typeface="Lucida Grande"/>
              <a:buChar char="−"/>
              <a:defRPr/>
            </a:pPr>
            <a:r>
              <a:rPr lang="en-US" sz="1800" b="0" dirty="0">
                <a:solidFill>
                  <a:srgbClr val="FF0000"/>
                </a:solidFill>
                <a:latin typeface="Arial" charset="0"/>
                <a:cs typeface="+mn-cs"/>
              </a:rPr>
              <a:t>H-mode </a:t>
            </a:r>
            <a:r>
              <a:rPr lang="en-US" sz="1800" b="0" dirty="0">
                <a:latin typeface="Arial" charset="0"/>
                <a:cs typeface="+mn-cs"/>
              </a:rPr>
              <a:t>turns out to be robust enough to provide the basis for the ITER design </a:t>
            </a:r>
            <a:r>
              <a:rPr lang="en-GB" sz="1800" b="0" dirty="0">
                <a:latin typeface="Arial" charset="0"/>
                <a:sym typeface="Symbol" charset="0"/>
              </a:rPr>
              <a:t></a:t>
            </a:r>
            <a:r>
              <a:rPr lang="en-US" sz="1800" b="0" dirty="0">
                <a:latin typeface="Arial" charset="0"/>
                <a:cs typeface="+mn-cs"/>
              </a:rPr>
              <a:t> significant reduction in size of device</a:t>
            </a:r>
            <a:endParaRPr lang="en-US" sz="2000" b="0" dirty="0">
              <a:latin typeface="Arial" charset="0"/>
              <a:cs typeface="+mn-cs"/>
            </a:endParaRPr>
          </a:p>
        </p:txBody>
      </p:sp>
      <p:sp>
        <p:nvSpPr>
          <p:cNvPr id="513033" name="Rectangle 9"/>
          <p:cNvSpPr>
            <a:spLocks noChangeArrowheads="1"/>
          </p:cNvSpPr>
          <p:nvPr/>
        </p:nvSpPr>
        <p:spPr bwMode="auto">
          <a:xfrm>
            <a:off x="477838" y="0"/>
            <a:ext cx="818832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tx2"/>
                </a:solidFill>
                <a:latin typeface="Arial" charset="0"/>
                <a:cs typeface="+mn-cs"/>
              </a:rPr>
              <a:t>Plasma Confinement: </a:t>
            </a:r>
            <a:r>
              <a:rPr lang="en-US" sz="3200" dirty="0" err="1">
                <a:solidFill>
                  <a:schemeClr val="tx2"/>
                </a:solidFill>
                <a:latin typeface="Symbol" charset="2"/>
                <a:cs typeface="Symbol" charset="2"/>
              </a:rPr>
              <a:t>t</a:t>
            </a:r>
            <a:r>
              <a:rPr lang="en-US" sz="3200" baseline="-25000" dirty="0" err="1">
                <a:solidFill>
                  <a:schemeClr val="tx2"/>
                </a:solidFill>
                <a:latin typeface="Arial" charset="0"/>
                <a:cs typeface="+mn-cs"/>
              </a:rPr>
              <a:t>E</a:t>
            </a:r>
            <a:r>
              <a:rPr lang="en-US" sz="3200" dirty="0">
                <a:solidFill>
                  <a:schemeClr val="tx2"/>
                </a:solidFill>
                <a:latin typeface="Arial" charset="0"/>
                <a:cs typeface="+mn-cs"/>
              </a:rPr>
              <a:t> Scaling</a:t>
            </a:r>
          </a:p>
        </p:txBody>
      </p:sp>
      <p:grpSp>
        <p:nvGrpSpPr>
          <p:cNvPr id="53253" name="Group 2"/>
          <p:cNvGrpSpPr>
            <a:grpSpLocks/>
          </p:cNvGrpSpPr>
          <p:nvPr/>
        </p:nvGrpSpPr>
        <p:grpSpPr bwMode="auto">
          <a:xfrm>
            <a:off x="395288" y="2954338"/>
            <a:ext cx="3505200" cy="3200400"/>
            <a:chOff x="793" y="862"/>
            <a:chExt cx="1813" cy="1689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75"/>
            <a:stretch>
              <a:fillRect/>
            </a:stretch>
          </p:blipFill>
          <p:spPr bwMode="auto">
            <a:xfrm>
              <a:off x="793" y="862"/>
              <a:ext cx="1813" cy="1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668"/>
            <a:stretch>
              <a:fillRect/>
            </a:stretch>
          </p:blipFill>
          <p:spPr bwMode="auto">
            <a:xfrm>
              <a:off x="793" y="2149"/>
              <a:ext cx="1813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5364163" y="2526323"/>
            <a:ext cx="431800" cy="503238"/>
          </a:xfrm>
          <a:prstGeom prst="line">
            <a:avLst/>
          </a:prstGeom>
          <a:noFill/>
          <a:ln w="1270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211638" y="2237398"/>
            <a:ext cx="18002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FF0000"/>
                </a:solidFill>
                <a:latin typeface="Arial" charset="0"/>
                <a:cs typeface="+mn-cs"/>
              </a:rPr>
              <a:t>Plasma Current</a:t>
            </a: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H="1">
            <a:off x="6084888" y="2381861"/>
            <a:ext cx="719137" cy="647700"/>
          </a:xfrm>
          <a:prstGeom prst="line">
            <a:avLst/>
          </a:prstGeom>
          <a:noFill/>
          <a:ln w="1270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940425" y="2094523"/>
            <a:ext cx="180022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FF0000"/>
                </a:solidFill>
                <a:latin typeface="Arial" charset="0"/>
                <a:cs typeface="+mn-cs"/>
              </a:rPr>
              <a:t>Major Radius</a:t>
            </a: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H="1">
            <a:off x="6372225" y="2742223"/>
            <a:ext cx="720725" cy="287338"/>
          </a:xfrm>
          <a:prstGeom prst="line">
            <a:avLst/>
          </a:prstGeom>
          <a:noFill/>
          <a:ln w="1270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659563" y="2453298"/>
            <a:ext cx="18002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400" b="0" dirty="0">
                <a:solidFill>
                  <a:srgbClr val="FF0000"/>
                </a:solidFill>
                <a:latin typeface="Arial" charset="0"/>
                <a:cs typeface="+mn-cs"/>
              </a:rPr>
              <a:t>Input Power</a:t>
            </a:r>
          </a:p>
        </p:txBody>
      </p:sp>
    </p:spTree>
    <p:extLst>
      <p:ext uri="{BB962C8B-B14F-4D97-AF65-F5344CB8AC3E}">
        <p14:creationId xmlns:p14="http://schemas.microsoft.com/office/powerpoint/2010/main" val="127392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28" grpId="0"/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0" name="Picture 102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838200"/>
            <a:ext cx="27559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1027"/>
          <p:cNvSpPr>
            <a:spLocks/>
          </p:cNvSpPr>
          <p:nvPr/>
        </p:nvSpPr>
        <p:spPr bwMode="auto">
          <a:xfrm>
            <a:off x="227013" y="1143000"/>
            <a:ext cx="3581400" cy="4495800"/>
          </a:xfrm>
          <a:prstGeom prst="rect">
            <a:avLst/>
          </a:prstGeom>
          <a:solidFill>
            <a:schemeClr val="bg1">
              <a:lumMod val="75000"/>
              <a:alpha val="50195"/>
            </a:schemeClr>
          </a:solidFill>
          <a:ln>
            <a:noFill/>
          </a:ln>
          <a:extLst/>
        </p:spPr>
        <p:txBody>
          <a:bodyPr lIns="0" tIns="0" rIns="40639" bIns="0"/>
          <a:lstStyle/>
          <a:p>
            <a:pPr marL="39688" algn="ctr" eaLnBrk="1" hangingPunct="1">
              <a:lnSpc>
                <a:spcPct val="80000"/>
              </a:lnSpc>
              <a:spcBef>
                <a:spcPts val="1450"/>
              </a:spcBef>
            </a:pPr>
            <a:r>
              <a:rPr lang="en-US" b="1" dirty="0">
                <a:latin typeface="Arial" charset="0"/>
                <a:cs typeface="Helvetica" charset="0"/>
              </a:rPr>
              <a:t>ITER Plasma:</a:t>
            </a:r>
            <a:endParaRPr lang="en-US" sz="2000" b="1" dirty="0">
              <a:solidFill>
                <a:srgbClr val="003399"/>
              </a:solidFill>
              <a:latin typeface="Arial" charset="0"/>
              <a:cs typeface="Helvetica" charset="0"/>
            </a:endParaRPr>
          </a:p>
          <a:p>
            <a:pPr marL="39688" eaLnBrk="1" hangingPunct="1">
              <a:lnSpc>
                <a:spcPct val="80000"/>
              </a:lnSpc>
              <a:spcBef>
                <a:spcPts val="1200"/>
              </a:spcBef>
            </a:pPr>
            <a:endParaRPr lang="en-US" sz="2000" baseline="30000" dirty="0">
              <a:solidFill>
                <a:srgbClr val="003399"/>
              </a:solidFill>
              <a:latin typeface="Arial" charset="0"/>
              <a:cs typeface="Helvetica" charset="0"/>
            </a:endParaRPr>
          </a:p>
          <a:p>
            <a:pPr marL="39688" eaLnBrk="1" hangingPunct="1">
              <a:spcBef>
                <a:spcPct val="25000"/>
              </a:spcBef>
            </a:pPr>
            <a:r>
              <a:rPr lang="en-US" sz="2000" dirty="0">
                <a:latin typeface="Arial" charset="0"/>
                <a:cs typeface="Helvetica" charset="0"/>
              </a:rPr>
              <a:t>R/a:</a:t>
            </a:r>
            <a:r>
              <a:rPr lang="en-US" sz="2000" dirty="0">
                <a:solidFill>
                  <a:srgbClr val="003399"/>
                </a:solidFill>
                <a:latin typeface="Arial" charset="0"/>
                <a:cs typeface="Helvetica" charset="0"/>
              </a:rPr>
              <a:t>     		      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Helvetica" charset="0"/>
              </a:rPr>
              <a:t>6.2 m /2 m</a:t>
            </a:r>
            <a:endParaRPr lang="en-US" sz="2000" dirty="0">
              <a:solidFill>
                <a:srgbClr val="003399"/>
              </a:solidFill>
              <a:latin typeface="Arial" charset="0"/>
              <a:cs typeface="Helvetica" charset="0"/>
            </a:endParaRPr>
          </a:p>
          <a:p>
            <a:pPr marL="39688" eaLnBrk="1" hangingPunct="1">
              <a:spcBef>
                <a:spcPct val="25000"/>
              </a:spcBef>
            </a:pPr>
            <a:r>
              <a:rPr lang="en-US" sz="2000" dirty="0">
                <a:latin typeface="Arial" charset="0"/>
                <a:cs typeface="Helvetica" charset="0"/>
              </a:rPr>
              <a:t>Volume:</a:t>
            </a:r>
            <a:r>
              <a:rPr lang="en-US" sz="2000" dirty="0">
                <a:solidFill>
                  <a:srgbClr val="003399"/>
                </a:solidFill>
                <a:latin typeface="Arial" charset="0"/>
                <a:cs typeface="Helvetica" charset="0"/>
              </a:rPr>
              <a:t>   	         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Helvetica" charset="0"/>
              </a:rPr>
              <a:t>830 m</a:t>
            </a:r>
            <a:r>
              <a:rPr lang="en-US" sz="2000" baseline="30000" dirty="0">
                <a:solidFill>
                  <a:srgbClr val="FF0000"/>
                </a:solidFill>
                <a:latin typeface="Arial" charset="0"/>
                <a:cs typeface="Helvetica" charset="0"/>
              </a:rPr>
              <a:t>3</a:t>
            </a:r>
            <a:endParaRPr lang="en-US" sz="2000" dirty="0">
              <a:solidFill>
                <a:srgbClr val="003399"/>
              </a:solidFill>
              <a:latin typeface="Arial" charset="0"/>
              <a:cs typeface="Helvetica" charset="0"/>
            </a:endParaRPr>
          </a:p>
          <a:p>
            <a:pPr marL="39688" eaLnBrk="1" hangingPunct="1">
              <a:spcBef>
                <a:spcPct val="25000"/>
              </a:spcBef>
            </a:pPr>
            <a:r>
              <a:rPr lang="en-US" sz="2000" dirty="0">
                <a:latin typeface="Arial" charset="0"/>
                <a:cs typeface="Helvetica" charset="0"/>
              </a:rPr>
              <a:t>Plasma Current:</a:t>
            </a:r>
            <a:r>
              <a:rPr lang="en-US" sz="2000" dirty="0">
                <a:solidFill>
                  <a:srgbClr val="003399"/>
                </a:solidFill>
                <a:latin typeface="Arial" charset="0"/>
                <a:cs typeface="Helvetica" charset="0"/>
              </a:rPr>
              <a:t>      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Helvetica" charset="0"/>
              </a:rPr>
              <a:t>15 MA</a:t>
            </a:r>
            <a:r>
              <a:rPr lang="en-US" sz="2000" dirty="0">
                <a:solidFill>
                  <a:srgbClr val="003399"/>
                </a:solidFill>
                <a:latin typeface="Arial" charset="0"/>
                <a:cs typeface="Helvetica" charset="0"/>
              </a:rPr>
              <a:t> </a:t>
            </a:r>
          </a:p>
          <a:p>
            <a:pPr marL="39688" eaLnBrk="1" hangingPunct="1">
              <a:spcBef>
                <a:spcPct val="25000"/>
              </a:spcBef>
            </a:pPr>
            <a:r>
              <a:rPr lang="en-US" sz="2000" dirty="0">
                <a:latin typeface="Arial" charset="0"/>
                <a:cs typeface="Helvetica" charset="0"/>
              </a:rPr>
              <a:t>Toroidal field:</a:t>
            </a:r>
            <a:r>
              <a:rPr lang="en-US" sz="2000" dirty="0">
                <a:solidFill>
                  <a:srgbClr val="003399"/>
                </a:solidFill>
                <a:latin typeface="Arial" charset="0"/>
                <a:cs typeface="Helvetica" charset="0"/>
              </a:rPr>
              <a:t>           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Helvetica" charset="0"/>
              </a:rPr>
              <a:t>5.3 T</a:t>
            </a:r>
            <a:endParaRPr lang="en-US" sz="2000" dirty="0">
              <a:solidFill>
                <a:srgbClr val="003399"/>
              </a:solidFill>
              <a:latin typeface="Arial" charset="0"/>
              <a:cs typeface="Helvetica" charset="0"/>
            </a:endParaRPr>
          </a:p>
          <a:p>
            <a:pPr marL="39688" eaLnBrk="1" hangingPunct="1">
              <a:lnSpc>
                <a:spcPct val="60000"/>
              </a:lnSpc>
              <a:spcBef>
                <a:spcPts val="1200"/>
              </a:spcBef>
            </a:pPr>
            <a:endParaRPr lang="en-US" sz="2000" dirty="0">
              <a:solidFill>
                <a:srgbClr val="003399"/>
              </a:solidFill>
              <a:latin typeface="Arial" charset="0"/>
              <a:cs typeface="Helvetica" charset="0"/>
            </a:endParaRPr>
          </a:p>
          <a:p>
            <a:pPr marL="39688" eaLnBrk="1" hangingPunct="1">
              <a:lnSpc>
                <a:spcPct val="60000"/>
              </a:lnSpc>
              <a:spcBef>
                <a:spcPts val="1200"/>
              </a:spcBef>
            </a:pPr>
            <a:r>
              <a:rPr lang="en-US" sz="2000" dirty="0">
                <a:latin typeface="Arial" charset="0"/>
                <a:cs typeface="Helvetica" charset="0"/>
              </a:rPr>
              <a:t>Density:</a:t>
            </a:r>
            <a:r>
              <a:rPr lang="en-US" sz="2000" dirty="0">
                <a:solidFill>
                  <a:srgbClr val="003399"/>
                </a:solidFill>
                <a:latin typeface="Arial" charset="0"/>
                <a:cs typeface="Helvetica" charset="0"/>
              </a:rPr>
              <a:t>                   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Helvetica" charset="0"/>
              </a:rPr>
              <a:t>10</a:t>
            </a:r>
            <a:r>
              <a:rPr lang="en-US" sz="2000" baseline="30000" dirty="0">
                <a:solidFill>
                  <a:srgbClr val="FF0000"/>
                </a:solidFill>
                <a:latin typeface="Arial" charset="0"/>
                <a:cs typeface="Helvetica" charset="0"/>
              </a:rPr>
              <a:t>20 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Helvetica" charset="0"/>
              </a:rPr>
              <a:t>m</a:t>
            </a:r>
            <a:r>
              <a:rPr lang="en-US" sz="2000" baseline="30000" dirty="0">
                <a:solidFill>
                  <a:srgbClr val="FF0000"/>
                </a:solidFill>
                <a:latin typeface="Arial" charset="0"/>
                <a:cs typeface="Helvetica" charset="0"/>
              </a:rPr>
              <a:t>- 3</a:t>
            </a:r>
            <a:endParaRPr lang="en-US" sz="2000" baseline="30000" dirty="0">
              <a:solidFill>
                <a:srgbClr val="003399"/>
              </a:solidFill>
              <a:latin typeface="Arial" charset="0"/>
              <a:cs typeface="Helvetica" charset="0"/>
            </a:endParaRPr>
          </a:p>
          <a:p>
            <a:pPr marL="39688" eaLnBrk="1" hangingPunct="1">
              <a:spcBef>
                <a:spcPct val="25000"/>
              </a:spcBef>
            </a:pPr>
            <a:r>
              <a:rPr lang="en-US" sz="2000" dirty="0">
                <a:latin typeface="Arial" charset="0"/>
                <a:cs typeface="Helvetica" charset="0"/>
              </a:rPr>
              <a:t>Peak Temperature:</a:t>
            </a:r>
            <a:r>
              <a:rPr lang="en-US" sz="2000" dirty="0">
                <a:solidFill>
                  <a:srgbClr val="003399"/>
                </a:solidFill>
                <a:latin typeface="Arial" charset="0"/>
                <a:cs typeface="Helvetica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Helvetica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Helvetica" charset="0"/>
                <a:sym typeface="Symbol" charset="0"/>
              </a:rPr>
              <a:t>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Helvetica" charset="0"/>
              </a:rPr>
              <a:t>10</a:t>
            </a:r>
            <a:r>
              <a:rPr lang="en-US" sz="2000" baseline="30000" dirty="0">
                <a:solidFill>
                  <a:srgbClr val="FF0000"/>
                </a:solidFill>
                <a:latin typeface="Arial" charset="0"/>
                <a:cs typeface="Helvetica" charset="0"/>
              </a:rPr>
              <a:t>8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Helvetica" charset="0"/>
              </a:rPr>
              <a:t> K</a:t>
            </a:r>
            <a:endParaRPr lang="en-US" sz="2000" dirty="0">
              <a:solidFill>
                <a:srgbClr val="003399"/>
              </a:solidFill>
              <a:latin typeface="Arial" charset="0"/>
              <a:cs typeface="Helvetica" charset="0"/>
            </a:endParaRPr>
          </a:p>
          <a:p>
            <a:pPr marL="39688" eaLnBrk="1" hangingPunct="1">
              <a:spcBef>
                <a:spcPct val="25000"/>
              </a:spcBef>
            </a:pPr>
            <a:r>
              <a:rPr lang="en-US" sz="2000" dirty="0">
                <a:latin typeface="Arial" charset="0"/>
                <a:cs typeface="Helvetica" charset="0"/>
              </a:rPr>
              <a:t>Fusion Power:</a:t>
            </a:r>
            <a:r>
              <a:rPr lang="en-US" sz="2000" dirty="0">
                <a:solidFill>
                  <a:srgbClr val="003399"/>
                </a:solidFill>
                <a:latin typeface="Arial" charset="0"/>
                <a:cs typeface="Helvetica" charset="0"/>
              </a:rPr>
              <a:t>        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Helvetica" charset="0"/>
              </a:rPr>
              <a:t>500 MW</a:t>
            </a:r>
            <a:endParaRPr lang="en-US" sz="2000" dirty="0">
              <a:solidFill>
                <a:srgbClr val="003399"/>
              </a:solidFill>
              <a:latin typeface="Arial" charset="0"/>
              <a:cs typeface="Helvetica" charset="0"/>
            </a:endParaRPr>
          </a:p>
          <a:p>
            <a:pPr marL="39688" eaLnBrk="1" hangingPunct="1">
              <a:spcBef>
                <a:spcPct val="25000"/>
              </a:spcBef>
            </a:pPr>
            <a:r>
              <a:rPr lang="en-US" sz="2000" dirty="0">
                <a:latin typeface="Arial" charset="0"/>
                <a:cs typeface="Helvetica" charset="0"/>
              </a:rPr>
              <a:t>Plasma Burn</a:t>
            </a:r>
            <a:r>
              <a:rPr lang="en-US" sz="2000" dirty="0">
                <a:solidFill>
                  <a:srgbClr val="003399"/>
                </a:solidFill>
                <a:latin typeface="Arial" charset="0"/>
                <a:cs typeface="Helvetica" charset="0"/>
              </a:rPr>
              <a:t>        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Helvetica" charset="0"/>
              </a:rPr>
              <a:t>300 - 500 s</a:t>
            </a:r>
            <a:endParaRPr lang="en-US" sz="2000" dirty="0">
              <a:solidFill>
                <a:srgbClr val="003399"/>
              </a:solidFill>
              <a:latin typeface="Arial" charset="0"/>
              <a:cs typeface="Helvetica" charset="0"/>
            </a:endParaRPr>
          </a:p>
          <a:p>
            <a:pPr marL="39688" eaLnBrk="1" hangingPunct="1">
              <a:spcBef>
                <a:spcPct val="25000"/>
              </a:spcBef>
            </a:pPr>
            <a:r>
              <a:rPr lang="en-US" sz="2000" dirty="0">
                <a:latin typeface="Arial" charset="0"/>
                <a:cs typeface="Helvetica" charset="0"/>
              </a:rPr>
              <a:t>(“Steady-state”</a:t>
            </a:r>
            <a:r>
              <a:rPr lang="en-US" altLang="ja-JP" sz="2000" dirty="0">
                <a:solidFill>
                  <a:srgbClr val="003399"/>
                </a:solidFill>
                <a:latin typeface="Arial" charset="0"/>
                <a:cs typeface="Helvetica" charset="0"/>
              </a:rPr>
              <a:t>     </a:t>
            </a:r>
            <a:r>
              <a:rPr lang="en-US" altLang="ja-JP" sz="2000" dirty="0">
                <a:solidFill>
                  <a:srgbClr val="FF0000"/>
                </a:solidFill>
                <a:latin typeface="Arial" charset="0"/>
                <a:cs typeface="Helvetica" charset="0"/>
              </a:rPr>
              <a:t>~3000 s</a:t>
            </a:r>
            <a:r>
              <a:rPr lang="en-US" altLang="ja-JP" sz="2000" dirty="0">
                <a:latin typeface="Arial" charset="0"/>
                <a:cs typeface="Helvetica" charset="0"/>
              </a:rPr>
              <a:t>)</a:t>
            </a:r>
            <a:endParaRPr lang="en-US" sz="2000" dirty="0">
              <a:solidFill>
                <a:srgbClr val="003399"/>
              </a:solidFill>
              <a:latin typeface="Arial" charset="0"/>
              <a:cs typeface="Helvetica" charset="0"/>
            </a:endParaRPr>
          </a:p>
        </p:txBody>
      </p:sp>
      <p:sp>
        <p:nvSpPr>
          <p:cNvPr id="442372" name="Rectangle 1028"/>
          <p:cNvSpPr>
            <a:spLocks/>
          </p:cNvSpPr>
          <p:nvPr/>
        </p:nvSpPr>
        <p:spPr bwMode="auto">
          <a:xfrm>
            <a:off x="6551613" y="762000"/>
            <a:ext cx="2362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eaLnBrk="1" hangingPunct="1">
              <a:spcBef>
                <a:spcPts val="1450"/>
              </a:spcBef>
            </a:pPr>
            <a:r>
              <a:rPr lang="en-US">
                <a:solidFill>
                  <a:srgbClr val="FF2100"/>
                </a:solidFill>
                <a:latin typeface="Helvetica" charset="0"/>
                <a:cs typeface="Helvetica" charset="0"/>
                <a:sym typeface="Helvetica" charset="0"/>
              </a:rPr>
              <a:t>D</a:t>
            </a:r>
            <a:r>
              <a:rPr lang="en-US" baseline="-25000">
                <a:solidFill>
                  <a:srgbClr val="FF2100"/>
                </a:solidFill>
                <a:latin typeface="Helvetica" charset="0"/>
                <a:cs typeface="Helvetica" charset="0"/>
                <a:sym typeface="Helvetica" charset="0"/>
              </a:rPr>
              <a:t>2</a:t>
            </a:r>
            <a:r>
              <a:rPr lang="en-US">
                <a:solidFill>
                  <a:srgbClr val="FF2100"/>
                </a:solidFill>
                <a:latin typeface="Helvetica" charset="0"/>
                <a:cs typeface="Helvetica" charset="0"/>
                <a:sym typeface="Helvetica" charset="0"/>
              </a:rPr>
              <a:t>,T</a:t>
            </a:r>
            <a:r>
              <a:rPr lang="en-US" baseline="-25000">
                <a:solidFill>
                  <a:srgbClr val="FF2100"/>
                </a:solidFill>
                <a:latin typeface="Helvetica" charset="0"/>
                <a:cs typeface="Helvetica" charset="0"/>
                <a:sym typeface="Helvetica" charset="0"/>
              </a:rPr>
              <a:t>2</a:t>
            </a:r>
            <a:r>
              <a:rPr lang="en-US">
                <a:solidFill>
                  <a:srgbClr val="FF2100"/>
                </a:solidFill>
                <a:latin typeface="Helvetica" charset="0"/>
                <a:cs typeface="Helvetica" charset="0"/>
                <a:sym typeface="Helvetica" charset="0"/>
              </a:rPr>
              <a:t>    Fuel</a:t>
            </a:r>
          </a:p>
        </p:txBody>
      </p:sp>
      <p:sp>
        <p:nvSpPr>
          <p:cNvPr id="442373" name="AutoShape 1029"/>
          <p:cNvSpPr>
            <a:spLocks/>
          </p:cNvSpPr>
          <p:nvPr/>
        </p:nvSpPr>
        <p:spPr bwMode="auto">
          <a:xfrm rot="-1140000">
            <a:off x="5635625" y="912813"/>
            <a:ext cx="762000" cy="3048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AEE1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2374" name="Rectangle 1030"/>
          <p:cNvSpPr>
            <a:spLocks/>
          </p:cNvSpPr>
          <p:nvPr/>
        </p:nvSpPr>
        <p:spPr bwMode="auto">
          <a:xfrm>
            <a:off x="4722813" y="2286000"/>
            <a:ext cx="12192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eaLnBrk="1" hangingPunct="1">
              <a:spcBef>
                <a:spcPts val="1450"/>
              </a:spcBef>
            </a:pPr>
            <a:r>
              <a:rPr lang="en-US">
                <a:solidFill>
                  <a:srgbClr val="FF2100"/>
                </a:solidFill>
                <a:latin typeface="Helvetica" charset="0"/>
                <a:cs typeface="Helvetica" charset="0"/>
                <a:sym typeface="Helvetica" charset="0"/>
              </a:rPr>
              <a:t>D</a:t>
            </a:r>
            <a:r>
              <a:rPr lang="en-US" baseline="30000">
                <a:solidFill>
                  <a:srgbClr val="FF2100"/>
                </a:solidFill>
                <a:latin typeface="Helvetica" charset="0"/>
                <a:cs typeface="Helvetica" charset="0"/>
                <a:sym typeface="Helvetica" charset="0"/>
              </a:rPr>
              <a:t>+</a:t>
            </a:r>
            <a:r>
              <a:rPr lang="en-US">
                <a:solidFill>
                  <a:srgbClr val="FF2100"/>
                </a:solidFill>
                <a:latin typeface="Helvetica" charset="0"/>
                <a:cs typeface="Helvetica" charset="0"/>
                <a:sym typeface="Helvetica" charset="0"/>
              </a:rPr>
              <a:t>+T</a:t>
            </a:r>
            <a:r>
              <a:rPr lang="en-US" baseline="30000">
                <a:solidFill>
                  <a:srgbClr val="FF2100"/>
                </a:solidFill>
                <a:latin typeface="Helvetica" charset="0"/>
                <a:cs typeface="Helvetica" charset="0"/>
                <a:sym typeface="Helvetica" charset="0"/>
              </a:rPr>
              <a:t>+</a:t>
            </a:r>
          </a:p>
        </p:txBody>
      </p:sp>
      <p:sp>
        <p:nvSpPr>
          <p:cNvPr id="442375" name="AutoShape 1031"/>
          <p:cNvSpPr>
            <a:spLocks/>
          </p:cNvSpPr>
          <p:nvPr/>
        </p:nvSpPr>
        <p:spPr bwMode="auto">
          <a:xfrm>
            <a:off x="5103813" y="2743200"/>
            <a:ext cx="304800" cy="457200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0 w 21600"/>
              <a:gd name="T15" fmla="*/ 2147483647 h 21600"/>
              <a:gd name="T16" fmla="*/ 0 w 21600"/>
              <a:gd name="T17" fmla="*/ 2147483647 h 216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1600" h="2160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close/>
                <a:moveTo>
                  <a:pt x="0" y="16200"/>
                </a:moveTo>
              </a:path>
            </a:pathLst>
          </a:custGeom>
          <a:solidFill>
            <a:srgbClr val="AEE1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2376" name="Rectangle 1032"/>
          <p:cNvSpPr>
            <a:spLocks/>
          </p:cNvSpPr>
          <p:nvPr/>
        </p:nvSpPr>
        <p:spPr bwMode="auto">
          <a:xfrm>
            <a:off x="4341813" y="3200400"/>
            <a:ext cx="2286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eaLnBrk="1" hangingPunct="1">
              <a:spcBef>
                <a:spcPts val="1450"/>
              </a:spcBef>
            </a:pPr>
            <a:r>
              <a:rPr lang="en-US">
                <a:latin typeface="Times" charset="0"/>
                <a:cs typeface="Times" charset="0"/>
                <a:sym typeface="Times" charset="0"/>
              </a:rPr>
              <a:t> </a:t>
            </a:r>
            <a:r>
              <a:rPr lang="en-US">
                <a:solidFill>
                  <a:srgbClr val="FF2100"/>
                </a:solidFill>
                <a:latin typeface="Helvetica" charset="0"/>
                <a:cs typeface="Helvetica" charset="0"/>
                <a:sym typeface="Helvetica" charset="0"/>
              </a:rPr>
              <a:t>He</a:t>
            </a:r>
            <a:r>
              <a:rPr lang="en-US" baseline="30000">
                <a:solidFill>
                  <a:srgbClr val="FF2100"/>
                </a:solidFill>
                <a:latin typeface="Helvetica" charset="0"/>
                <a:cs typeface="Helvetica" charset="0"/>
                <a:sym typeface="Helvetica" charset="0"/>
              </a:rPr>
              <a:t>++</a:t>
            </a:r>
            <a:r>
              <a:rPr lang="en-US" sz="1800">
                <a:solidFill>
                  <a:srgbClr val="FF2100"/>
                </a:solidFill>
                <a:latin typeface="Helvetica" charset="0"/>
                <a:cs typeface="Helvetica" charset="0"/>
                <a:sym typeface="Helvetica" charset="0"/>
              </a:rPr>
              <a:t>(3.5MeV)</a:t>
            </a:r>
          </a:p>
        </p:txBody>
      </p:sp>
      <p:sp>
        <p:nvSpPr>
          <p:cNvPr id="442377" name="Rectangle 1033"/>
          <p:cNvSpPr>
            <a:spLocks/>
          </p:cNvSpPr>
          <p:nvPr/>
        </p:nvSpPr>
        <p:spPr bwMode="auto">
          <a:xfrm>
            <a:off x="4646613" y="3581400"/>
            <a:ext cx="1752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eaLnBrk="1" hangingPunct="1">
              <a:spcBef>
                <a:spcPts val="1450"/>
              </a:spcBef>
            </a:pPr>
            <a:r>
              <a:rPr lang="en-US">
                <a:solidFill>
                  <a:srgbClr val="FF2100"/>
                </a:solidFill>
                <a:latin typeface="Helvetica" charset="0"/>
                <a:cs typeface="Helvetica" charset="0"/>
                <a:sym typeface="Helvetica" charset="0"/>
              </a:rPr>
              <a:t>n</a:t>
            </a:r>
            <a:r>
              <a:rPr lang="en-US" sz="1800">
                <a:solidFill>
                  <a:srgbClr val="FF2100"/>
                </a:solidFill>
                <a:latin typeface="Helvetica" charset="0"/>
                <a:cs typeface="Helvetica" charset="0"/>
                <a:sym typeface="Helvetica" charset="0"/>
              </a:rPr>
              <a:t>(14.1MeV)</a:t>
            </a:r>
          </a:p>
        </p:txBody>
      </p:sp>
      <p:sp>
        <p:nvSpPr>
          <p:cNvPr id="442378" name="Rectangle 1034"/>
          <p:cNvSpPr>
            <a:spLocks/>
          </p:cNvSpPr>
          <p:nvPr/>
        </p:nvSpPr>
        <p:spPr bwMode="auto">
          <a:xfrm>
            <a:off x="7008813" y="2065338"/>
            <a:ext cx="195421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eaLnBrk="1" hangingPunct="1">
              <a:spcBef>
                <a:spcPts val="950"/>
              </a:spcBef>
            </a:pPr>
            <a:r>
              <a:rPr lang="en-US" sz="1600">
                <a:latin typeface="Helvetica" charset="0"/>
                <a:cs typeface="Helvetica" charset="0"/>
                <a:sym typeface="Helvetica" charset="0"/>
              </a:rPr>
              <a:t>Blanket:</a:t>
            </a:r>
            <a:br>
              <a:rPr lang="en-US" sz="1600">
                <a:latin typeface="Helvetica" charset="0"/>
                <a:cs typeface="Helvetica" charset="0"/>
                <a:sym typeface="Helvetica" charset="0"/>
              </a:rPr>
            </a:br>
            <a:r>
              <a:rPr lang="en-US" sz="1600">
                <a:latin typeface="Helvetica" charset="0"/>
                <a:cs typeface="Helvetica" charset="0"/>
                <a:sym typeface="Helvetica" charset="0"/>
              </a:rPr>
              <a:t>neutron absorber</a:t>
            </a:r>
          </a:p>
          <a:p>
            <a:pPr marL="39688" eaLnBrk="1" hangingPunct="1">
              <a:lnSpc>
                <a:spcPct val="50000"/>
              </a:lnSpc>
              <a:spcBef>
                <a:spcPts val="850"/>
              </a:spcBef>
            </a:pPr>
            <a:endParaRPr lang="en-US" sz="1400">
              <a:latin typeface="Helvetica" charset="0"/>
              <a:cs typeface="Helvetica" charset="0"/>
              <a:sym typeface="Helvetica" charset="0"/>
            </a:endParaRPr>
          </a:p>
          <a:p>
            <a:pPr marL="39688" eaLnBrk="1" hangingPunct="1">
              <a:lnSpc>
                <a:spcPct val="50000"/>
              </a:lnSpc>
              <a:spcBef>
                <a:spcPts val="850"/>
              </a:spcBef>
            </a:pPr>
            <a:r>
              <a:rPr lang="en-US" sz="1400">
                <a:latin typeface="Helvetica" charset="0"/>
                <a:cs typeface="Helvetica" charset="0"/>
                <a:sym typeface="Helvetica" charset="0"/>
              </a:rPr>
              <a:t>Power Plant</a:t>
            </a:r>
          </a:p>
          <a:p>
            <a:pPr marL="39688" eaLnBrk="1" hangingPunct="1">
              <a:lnSpc>
                <a:spcPct val="50000"/>
              </a:lnSpc>
              <a:spcBef>
                <a:spcPts val="850"/>
              </a:spcBef>
            </a:pPr>
            <a:r>
              <a:rPr lang="en-US" sz="1400">
                <a:latin typeface="Helvetica" charset="0"/>
                <a:cs typeface="Helvetica" charset="0"/>
                <a:sym typeface="Helvetica" charset="0"/>
              </a:rPr>
              <a:t>Li--&gt;T</a:t>
            </a:r>
          </a:p>
          <a:p>
            <a:pPr marL="39688" eaLnBrk="1" hangingPunct="1">
              <a:lnSpc>
                <a:spcPct val="50000"/>
              </a:lnSpc>
              <a:spcBef>
                <a:spcPts val="850"/>
              </a:spcBef>
            </a:pPr>
            <a:r>
              <a:rPr lang="en-US" sz="1400">
                <a:latin typeface="Helvetica" charset="0"/>
                <a:cs typeface="Helvetica" charset="0"/>
                <a:sym typeface="Helvetica" charset="0"/>
              </a:rPr>
              <a:t>High temperature</a:t>
            </a:r>
          </a:p>
        </p:txBody>
      </p:sp>
      <p:sp>
        <p:nvSpPr>
          <p:cNvPr id="442379" name="AutoShape 1035"/>
          <p:cNvSpPr>
            <a:spLocks/>
          </p:cNvSpPr>
          <p:nvPr/>
        </p:nvSpPr>
        <p:spPr bwMode="auto">
          <a:xfrm rot="10800000" flipH="1">
            <a:off x="5637213" y="5486400"/>
            <a:ext cx="768350" cy="304800"/>
          </a:xfrm>
          <a:prstGeom prst="rightArrow">
            <a:avLst>
              <a:gd name="adj1" fmla="val 50000"/>
              <a:gd name="adj2" fmla="val 63021"/>
            </a:avLst>
          </a:prstGeom>
          <a:solidFill>
            <a:srgbClr val="AEE1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2380" name="Rectangle 1036"/>
          <p:cNvSpPr>
            <a:spLocks/>
          </p:cNvSpPr>
          <p:nvPr/>
        </p:nvSpPr>
        <p:spPr bwMode="auto">
          <a:xfrm>
            <a:off x="6616700" y="5257800"/>
            <a:ext cx="2209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eaLnBrk="1" hangingPunct="1">
              <a:spcBef>
                <a:spcPts val="1450"/>
              </a:spcBef>
            </a:pPr>
            <a:r>
              <a:rPr lang="en-US">
                <a:solidFill>
                  <a:srgbClr val="FF2100"/>
                </a:solidFill>
                <a:latin typeface="Helvetica" charset="0"/>
                <a:cs typeface="Helvetica" charset="0"/>
                <a:sym typeface="Helvetica" charset="0"/>
              </a:rPr>
              <a:t>He, D</a:t>
            </a:r>
            <a:r>
              <a:rPr lang="en-US" baseline="-25000">
                <a:solidFill>
                  <a:srgbClr val="FF2100"/>
                </a:solidFill>
                <a:latin typeface="Helvetica" charset="0"/>
                <a:cs typeface="Helvetica" charset="0"/>
                <a:sym typeface="Helvetica" charset="0"/>
              </a:rPr>
              <a:t>2</a:t>
            </a:r>
            <a:r>
              <a:rPr lang="en-US">
                <a:solidFill>
                  <a:srgbClr val="FF2100"/>
                </a:solidFill>
                <a:latin typeface="Helvetica" charset="0"/>
                <a:cs typeface="Helvetica" charset="0"/>
                <a:sym typeface="Helvetica" charset="0"/>
              </a:rPr>
              <a:t>,T</a:t>
            </a:r>
            <a:r>
              <a:rPr lang="en-US" baseline="-25000">
                <a:solidFill>
                  <a:srgbClr val="FF2100"/>
                </a:solidFill>
                <a:latin typeface="Helvetica" charset="0"/>
                <a:cs typeface="Helvetica" charset="0"/>
                <a:sym typeface="Helvetica" charset="0"/>
              </a:rPr>
              <a:t>2</a:t>
            </a:r>
            <a:r>
              <a:rPr lang="en-US">
                <a:solidFill>
                  <a:srgbClr val="FF2100"/>
                </a:solidFill>
                <a:latin typeface="Helvetica" charset="0"/>
                <a:cs typeface="Helvetica" charset="0"/>
                <a:sym typeface="Helvetica" charset="0"/>
              </a:rPr>
              <a:t>,</a:t>
            </a:r>
            <a:r>
              <a:rPr lang="en-US" sz="1800">
                <a:solidFill>
                  <a:srgbClr val="FF2100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>
                <a:solidFill>
                  <a:srgbClr val="FF2100"/>
                </a:solidFill>
                <a:latin typeface="Helvetica" charset="0"/>
                <a:cs typeface="Helvetica" charset="0"/>
                <a:sym typeface="Helvetica" charset="0"/>
              </a:rPr>
              <a:t>impurities</a:t>
            </a:r>
          </a:p>
        </p:txBody>
      </p:sp>
      <p:sp>
        <p:nvSpPr>
          <p:cNvPr id="442381" name="Rectangle 1037"/>
          <p:cNvSpPr>
            <a:spLocks/>
          </p:cNvSpPr>
          <p:nvPr/>
        </p:nvSpPr>
        <p:spPr bwMode="auto">
          <a:xfrm>
            <a:off x="6551613" y="4572000"/>
            <a:ext cx="25923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eaLnBrk="1" hangingPunct="1">
              <a:spcBef>
                <a:spcPts val="950"/>
              </a:spcBef>
            </a:pPr>
            <a:r>
              <a:rPr lang="en-US" sz="1600">
                <a:latin typeface="Helvetica" charset="0"/>
                <a:cs typeface="Helvetica" charset="0"/>
                <a:sym typeface="Helvetica" charset="0"/>
              </a:rPr>
              <a:t>Divertor:</a:t>
            </a:r>
            <a:br>
              <a:rPr lang="en-US" sz="1600">
                <a:latin typeface="Helvetica" charset="0"/>
                <a:cs typeface="Helvetica" charset="0"/>
                <a:sym typeface="Helvetica" charset="0"/>
              </a:rPr>
            </a:br>
            <a:r>
              <a:rPr lang="en-US" sz="1600">
                <a:latin typeface="Helvetica" charset="0"/>
                <a:cs typeface="Helvetica" charset="0"/>
                <a:sym typeface="Helvetica" charset="0"/>
              </a:rPr>
              <a:t>particle and heat exhaust</a:t>
            </a:r>
          </a:p>
        </p:txBody>
      </p:sp>
      <p:sp>
        <p:nvSpPr>
          <p:cNvPr id="442382" name="Line 1038"/>
          <p:cNvSpPr>
            <a:spLocks noChangeShapeType="1"/>
          </p:cNvSpPr>
          <p:nvPr/>
        </p:nvSpPr>
        <p:spPr bwMode="auto">
          <a:xfrm>
            <a:off x="5561013" y="4038600"/>
            <a:ext cx="2286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2383" name="Line 1039"/>
          <p:cNvSpPr>
            <a:spLocks noChangeShapeType="1"/>
          </p:cNvSpPr>
          <p:nvPr/>
        </p:nvSpPr>
        <p:spPr bwMode="auto">
          <a:xfrm>
            <a:off x="5713413" y="3962400"/>
            <a:ext cx="457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2386" name="Line 1042"/>
          <p:cNvSpPr>
            <a:spLocks noChangeShapeType="1"/>
          </p:cNvSpPr>
          <p:nvPr/>
        </p:nvSpPr>
        <p:spPr bwMode="auto">
          <a:xfrm flipH="1">
            <a:off x="6354763" y="2174875"/>
            <a:ext cx="577850" cy="111125"/>
          </a:xfrm>
          <a:prstGeom prst="line">
            <a:avLst/>
          </a:prstGeom>
          <a:noFill/>
          <a:ln w="28575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42387" name="Line 1043"/>
          <p:cNvSpPr>
            <a:spLocks noChangeShapeType="1"/>
          </p:cNvSpPr>
          <p:nvPr/>
        </p:nvSpPr>
        <p:spPr bwMode="auto">
          <a:xfrm flipH="1">
            <a:off x="5027613" y="4724400"/>
            <a:ext cx="1447800" cy="457200"/>
          </a:xfrm>
          <a:prstGeom prst="line">
            <a:avLst/>
          </a:prstGeom>
          <a:noFill/>
          <a:ln w="28575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42388" name="Rectangle 1044"/>
          <p:cNvSpPr>
            <a:spLocks noChangeArrowheads="1"/>
          </p:cNvSpPr>
          <p:nvPr/>
        </p:nvSpPr>
        <p:spPr bwMode="auto">
          <a:xfrm>
            <a:off x="552450" y="0"/>
            <a:ext cx="8039100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2"/>
                </a:solidFill>
                <a:latin typeface="Arial" charset="0"/>
              </a:rPr>
              <a:t>ITER: </a:t>
            </a:r>
            <a:r>
              <a:rPr lang="en-US" sz="3200" b="1" dirty="0" smtClean="0">
                <a:solidFill>
                  <a:schemeClr val="tx2"/>
                </a:solidFill>
                <a:latin typeface="Arial" charset="0"/>
              </a:rPr>
              <a:t>fusion power production</a:t>
            </a:r>
            <a:endParaRPr lang="en-US" sz="3200" b="1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638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2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442372" grpId="0"/>
      <p:bldP spid="442373" grpId="0" animBg="1"/>
      <p:bldP spid="442374" grpId="0"/>
      <p:bldP spid="442375" grpId="0" animBg="1"/>
      <p:bldP spid="442376" grpId="0"/>
      <p:bldP spid="442377" grpId="0"/>
      <p:bldP spid="442378" grpId="0"/>
      <p:bldP spid="442379" grpId="0" animBg="1"/>
      <p:bldP spid="442380" grpId="0"/>
      <p:bldP spid="442381" grpId="0"/>
      <p:bldP spid="442382" grpId="0" animBg="1"/>
      <p:bldP spid="44238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34988" y="1556792"/>
            <a:ext cx="8075612" cy="4752528"/>
          </a:xfrm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79413" indent="-379413" defTabSz="914400" eaLnBrk="1" hangingPunct="1">
              <a:spcBef>
                <a:spcPts val="4000"/>
              </a:spcBef>
              <a:buFont typeface="Symbol" charset="0"/>
              <a:buChar char="·"/>
              <a:defRPr/>
            </a:pPr>
            <a:r>
              <a:rPr lang="en-GB" sz="2000" b="1" dirty="0" smtClean="0"/>
              <a:t>Large scale prototyping of major components is preparing the ground for series manufacture</a:t>
            </a:r>
            <a:endParaRPr lang="en-GB" sz="2000" b="1" dirty="0"/>
          </a:p>
          <a:p>
            <a:pPr marL="379413" indent="-379413" defTabSz="914400" eaLnBrk="1" hangingPunct="1">
              <a:spcBef>
                <a:spcPts val="4000"/>
              </a:spcBef>
              <a:buFont typeface="Symbol" charset="0"/>
              <a:buChar char="·"/>
              <a:defRPr/>
            </a:pPr>
            <a:r>
              <a:rPr lang="en-GB" sz="2000" b="1" dirty="0" smtClean="0"/>
              <a:t>Significant manufacturing activities and construction work are already underway in several critical path areas</a:t>
            </a:r>
          </a:p>
          <a:p>
            <a:pPr marL="379413" indent="-379413" defTabSz="914400" eaLnBrk="1" hangingPunct="1">
              <a:spcBef>
                <a:spcPts val="4000"/>
              </a:spcBef>
              <a:buFont typeface="Symbol" charset="0"/>
              <a:buChar char="·"/>
              <a:defRPr/>
            </a:pPr>
            <a:r>
              <a:rPr lang="en-GB" sz="2000" b="1" dirty="0" smtClean="0"/>
              <a:t>In November 2012, the French Government authorized the creation of the </a:t>
            </a:r>
            <a:r>
              <a:rPr lang="en-GB" sz="2000" b="1" i="1" dirty="0" smtClean="0">
                <a:solidFill>
                  <a:srgbClr val="FF0000"/>
                </a:solidFill>
              </a:rPr>
              <a:t>installation </a:t>
            </a:r>
            <a:r>
              <a:rPr lang="en-GB" sz="2000" b="1" i="1" dirty="0" err="1" smtClean="0">
                <a:solidFill>
                  <a:srgbClr val="FF0000"/>
                </a:solidFill>
              </a:rPr>
              <a:t>nucléaire</a:t>
            </a:r>
            <a:r>
              <a:rPr lang="en-GB" sz="2000" b="1" i="1" dirty="0" smtClean="0">
                <a:solidFill>
                  <a:srgbClr val="FF0000"/>
                </a:solidFill>
              </a:rPr>
              <a:t> de base ITER</a:t>
            </a:r>
          </a:p>
          <a:p>
            <a:pPr marL="379413" indent="-379413" defTabSz="914400" eaLnBrk="1" hangingPunct="1">
              <a:spcBef>
                <a:spcPts val="4000"/>
              </a:spcBef>
              <a:buFont typeface="Symbol" charset="0"/>
              <a:buChar char="·"/>
              <a:defRPr/>
            </a:pPr>
            <a:r>
              <a:rPr lang="en-GB" sz="2000" b="1" dirty="0" smtClean="0"/>
              <a:t>Substantial expansion of on-site construction activities is planned in the coming months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3999" cy="471488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ITER is making a successful transition</a:t>
            </a:r>
            <a:br>
              <a:rPr lang="en-US" dirty="0" smtClean="0">
                <a:cs typeface="+mj-cs"/>
              </a:rPr>
            </a:br>
            <a:r>
              <a:rPr lang="en-US" dirty="0" smtClean="0">
                <a:cs typeface="+mj-cs"/>
              </a:rPr>
              <a:t>from detailed design to construction</a:t>
            </a:r>
            <a:endParaRPr lang="en-US" sz="3600" dirty="0" smtClean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1594244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TER_PPTemplate (2)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entury Gothic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entury Gothic" charset="0"/>
            <a:ea typeface="ＭＳ Ｐゴシック" charset="0"/>
          </a:defRPr>
        </a:defPPr>
      </a:lstStyle>
    </a:ln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ITER_PPTemplate (2)</Template>
  <TotalTime>5108</TotalTime>
  <Words>2164</Words>
  <Application>Microsoft Macintosh PowerPoint</Application>
  <PresentationFormat>On-screen Show (4:3)</PresentationFormat>
  <Paragraphs>414</Paragraphs>
  <Slides>39</Slides>
  <Notes>28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ITER_PPTemplate (2)</vt:lpstr>
      <vt:lpstr>Equation</vt:lpstr>
      <vt:lpstr>Document</vt:lpstr>
      <vt:lpstr>Progress towards Fusion Energy at ITER</vt:lpstr>
      <vt:lpstr>PowerPoint Presentation</vt:lpstr>
      <vt:lpstr>The ITER Mission</vt:lpstr>
      <vt:lpstr>The ITER Tokamak</vt:lpstr>
      <vt:lpstr>PowerPoint Presentation</vt:lpstr>
      <vt:lpstr>PowerPoint Presentation</vt:lpstr>
      <vt:lpstr>PowerPoint Presentation</vt:lpstr>
      <vt:lpstr>PowerPoint Presentation</vt:lpstr>
      <vt:lpstr>ITER is making a successful transition from detailed design to 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Aerial views of platform – April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Component transport</vt:lpstr>
      <vt:lpstr>PowerPoint Presentation</vt:lpstr>
    </vt:vector>
  </TitlesOfParts>
  <Company>ITER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ITER</dc:creator>
  <cp:lastModifiedBy>David Campbell</cp:lastModifiedBy>
  <cp:revision>638</cp:revision>
  <cp:lastPrinted>2012-10-09T22:07:19Z</cp:lastPrinted>
  <dcterms:created xsi:type="dcterms:W3CDTF">2008-09-02T15:06:07Z</dcterms:created>
  <dcterms:modified xsi:type="dcterms:W3CDTF">2014-12-21T21:04:43Z</dcterms:modified>
</cp:coreProperties>
</file>