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321" r:id="rId3"/>
    <p:sldId id="377" r:id="rId4"/>
    <p:sldId id="274" r:id="rId5"/>
    <p:sldId id="275" r:id="rId6"/>
    <p:sldId id="280" r:id="rId7"/>
    <p:sldId id="379" r:id="rId8"/>
    <p:sldId id="439" r:id="rId9"/>
    <p:sldId id="440" r:id="rId10"/>
    <p:sldId id="288" r:id="rId11"/>
    <p:sldId id="441" r:id="rId12"/>
    <p:sldId id="325" r:id="rId13"/>
    <p:sldId id="442" r:id="rId14"/>
    <p:sldId id="326" r:id="rId15"/>
    <p:sldId id="443" r:id="rId16"/>
    <p:sldId id="317" r:id="rId17"/>
    <p:sldId id="318" r:id="rId18"/>
    <p:sldId id="257" r:id="rId19"/>
    <p:sldId id="320" r:id="rId20"/>
    <p:sldId id="309" r:id="rId21"/>
    <p:sldId id="319" r:id="rId22"/>
    <p:sldId id="446" r:id="rId23"/>
    <p:sldId id="299" r:id="rId24"/>
    <p:sldId id="290" r:id="rId25"/>
    <p:sldId id="447" r:id="rId26"/>
    <p:sldId id="448" r:id="rId27"/>
    <p:sldId id="449" r:id="rId28"/>
    <p:sldId id="267" r:id="rId29"/>
    <p:sldId id="268" r:id="rId30"/>
    <p:sldId id="380" r:id="rId31"/>
    <p:sldId id="270" r:id="rId32"/>
    <p:sldId id="381" r:id="rId33"/>
    <p:sldId id="296" r:id="rId34"/>
    <p:sldId id="294" r:id="rId35"/>
    <p:sldId id="273" r:id="rId36"/>
    <p:sldId id="271" r:id="rId37"/>
    <p:sldId id="291" r:id="rId38"/>
    <p:sldId id="292" r:id="rId39"/>
    <p:sldId id="316" r:id="rId40"/>
    <p:sldId id="300" r:id="rId41"/>
    <p:sldId id="289" r:id="rId42"/>
    <p:sldId id="287" r:id="rId43"/>
    <p:sldId id="293" r:id="rId44"/>
    <p:sldId id="310" r:id="rId45"/>
    <p:sldId id="444" r:id="rId46"/>
    <p:sldId id="281" r:id="rId47"/>
    <p:sldId id="382" r:id="rId48"/>
    <p:sldId id="385" r:id="rId49"/>
    <p:sldId id="445" r:id="rId50"/>
    <p:sldId id="264" r:id="rId51"/>
    <p:sldId id="313" r:id="rId52"/>
  </p:sldIdLst>
  <p:sldSz cx="9144000" cy="6858000" type="screen4x3"/>
  <p:notesSz cx="7102475" cy="10233025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00"/>
    <a:srgbClr val="33CCFF"/>
    <a:srgbClr val="006699"/>
    <a:srgbClr val="FF0000"/>
    <a:srgbClr val="006600"/>
    <a:srgbClr val="EFFFFD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35" autoAdjust="0"/>
    <p:restoredTop sz="97486" autoAdjust="0"/>
  </p:normalViewPr>
  <p:slideViewPr>
    <p:cSldViewPr snapToGrid="0">
      <p:cViewPr varScale="1">
        <p:scale>
          <a:sx n="62" d="100"/>
          <a:sy n="62" d="100"/>
        </p:scale>
        <p:origin x="115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9AF4DF4A-06B2-B920-5E91-0DC55659568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2A05E6A4-6C19-8DF0-D4C0-66C2C538456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2000D8B7-4100-F376-135A-B6A2C219CD9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3FA2722B-097F-64B9-C04D-5DE77FBA995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3250" cy="46053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 noProof="0"/>
              <a:t>Kliknij, aby edytować style wzorca tekstu</a:t>
            </a:r>
          </a:p>
          <a:p>
            <a:pPr lvl="1"/>
            <a:r>
              <a:rPr lang="en-AU" altLang="it-IT" noProof="0"/>
              <a:t>Drugi poziom</a:t>
            </a:r>
          </a:p>
          <a:p>
            <a:pPr lvl="2"/>
            <a:r>
              <a:rPr lang="en-AU" altLang="it-IT" noProof="0"/>
              <a:t>Trzeci poziom</a:t>
            </a:r>
          </a:p>
          <a:p>
            <a:pPr lvl="3"/>
            <a:r>
              <a:rPr lang="en-AU" altLang="it-IT" noProof="0"/>
              <a:t>Czwarty poziom</a:t>
            </a:r>
          </a:p>
          <a:p>
            <a:pPr lvl="4"/>
            <a:r>
              <a:rPr lang="en-AU" altLang="it-IT" noProof="0"/>
              <a:t>Piąty poziom</a:t>
            </a:r>
          </a:p>
        </p:txBody>
      </p:sp>
      <p:sp>
        <p:nvSpPr>
          <p:cNvPr id="54278" name="Rectangle 6">
            <a:extLst>
              <a:ext uri="{FF2B5EF4-FFF2-40B4-BE49-F238E27FC236}">
                <a16:creationId xmlns:a16="http://schemas.microsoft.com/office/drawing/2014/main" id="{92907DC9-01EB-5DCD-2A58-549802FD96D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4279" name="Rectangle 7">
            <a:extLst>
              <a:ext uri="{FF2B5EF4-FFF2-40B4-BE49-F238E27FC236}">
                <a16:creationId xmlns:a16="http://schemas.microsoft.com/office/drawing/2014/main" id="{7390AE14-5012-67DC-4E00-7691928A24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0263"/>
            <a:ext cx="3078163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DFE69B98-78E0-4CC0-9665-1F8DA0FC69D7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undici.it/2013/02/rane-danzanti-pile-pavesi-e-il-bolognese-victor-frankenstein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18EAB58A-F108-D97B-4065-DC4A46219B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62075E-5074-43AB-9F2E-625F720DF187}" type="slidenum">
              <a:rPr lang="en-AU" altLang="it-IT" smtClean="0"/>
              <a:pPr/>
              <a:t>2</a:t>
            </a:fld>
            <a:endParaRPr lang="en-AU" altLang="it-IT"/>
          </a:p>
        </p:txBody>
      </p:sp>
      <p:sp>
        <p:nvSpPr>
          <p:cNvPr id="7171" name="Symbol zastępczy obrazu slajdu 1">
            <a:extLst>
              <a:ext uri="{FF2B5EF4-FFF2-40B4-BE49-F238E27FC236}">
                <a16:creationId xmlns:a16="http://schemas.microsoft.com/office/drawing/2014/main" id="{2E2F9AA9-97F0-7086-273E-E2E01F6E2A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Symbol zastępczy notatek 2">
            <a:extLst>
              <a:ext uri="{FF2B5EF4-FFF2-40B4-BE49-F238E27FC236}">
                <a16:creationId xmlns:a16="http://schemas.microsoft.com/office/drawing/2014/main" id="{6C3516F8-F48F-5EFE-1165-92A462DF5F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l-PL" altLang="it-IT"/>
              <a:t>Pierwszy slajd</a:t>
            </a:r>
            <a:endParaRPr lang="en-US" altLang="it-IT"/>
          </a:p>
        </p:txBody>
      </p:sp>
      <p:sp>
        <p:nvSpPr>
          <p:cNvPr id="7173" name="Symbol zastępczy numeru slajdu 3">
            <a:extLst>
              <a:ext uri="{FF2B5EF4-FFF2-40B4-BE49-F238E27FC236}">
                <a16:creationId xmlns:a16="http://schemas.microsoft.com/office/drawing/2014/main" id="{7418BE65-EC47-1722-5F33-22804AFD482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432B41C-41AC-43B2-9039-92FE9967CBB4}" type="slidenum">
              <a:rPr lang="en-US" altLang="it-IT" sz="1200">
                <a:latin typeface="Calibri" panose="020F0502020204030204" pitchFamily="34" charset="0"/>
              </a:rPr>
              <a:pPr algn="r" eaLnBrk="1" hangingPunct="1"/>
              <a:t>2</a:t>
            </a:fld>
            <a:endParaRPr lang="en-US" altLang="it-IT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C05D674-31D4-380D-A4E0-7A090D5C9A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4EE6763D-5163-2E18-D68F-5508333F75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53582E1-5B5C-03C5-C4D7-DB9A55B6AD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8D6E148-B5A8-2DA3-FBC3-A54B8815B5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5BA8717-9CCC-BDB3-DA03-2EB10472C6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8E73CA1-6892-EA44-5A12-ED85F4385D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A1EACA3-47E6-57CD-8242-5DAD6637B9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FD4C857-9F54-2FF2-9490-7C3AFB0B1A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0B64E894-D9C4-80EE-BC75-8410636D2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175" y="914400"/>
            <a:ext cx="4056063" cy="3135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77C15BC5-321B-3DBA-2ADD-86812180C95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6163" y="4352925"/>
            <a:ext cx="4770437" cy="3478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defTabSz="457200" eaLnBrk="1" hangingPunct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it-IT"/>
              <a:t>Trends in arctic sea ice through time and space.Annual minimum sea-ice extent (</a:t>
            </a:r>
            <a:r>
              <a:rPr lang="en-GB" altLang="it-IT" sz="1400" b="1"/>
              <a:t>A</a:t>
            </a:r>
            <a:r>
              <a:rPr lang="en-GB" altLang="it-IT"/>
              <a:t>) has declined dramatically from 1979 to 2012. The percentage concentration loss per year in seasonal sea-ice minimum extent (July to September) has increased most between 1979 and 1999 (</a:t>
            </a:r>
            <a:r>
              <a:rPr lang="en-GB" altLang="it-IT" sz="1400" b="1"/>
              <a:t>B</a:t>
            </a:r>
            <a:r>
              <a:rPr lang="en-GB" altLang="it-IT"/>
              <a:t>) and between 2000 and 2011 (</a:t>
            </a:r>
            <a:r>
              <a:rPr lang="en-GB" altLang="it-IT" sz="1400" b="1"/>
              <a:t>C</a:t>
            </a:r>
            <a:r>
              <a:rPr lang="en-GB" altLang="it-IT"/>
              <a:t>) along the coasts of Russia, Alaska, and the Canadian Archipelago. The color bar indicates the direction of the sea-ice trend in percentage change per year; in the panels, the mean 15% concentration contour is shown in green. All data is from NASA Distributed Active Archive Center at the National Snow and Ice Data Center.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24FE5A2C-29DF-BB26-0643-753C9665C4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3FA11382-2D32-BB11-4884-D15E694614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AU" altLang="pl-PL">
                <a:hlinkClick r:id="rId3"/>
              </a:rPr>
              <a:t>http://www.lundici.it/2013/02/rane-danzanti-pile-pavesi-e-il-bolognese-victor-frankenstein/</a:t>
            </a:r>
            <a:r>
              <a:rPr lang="en-AU" altLang="pl-PL"/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ymbol zastępczy obrazu slajdu 1">
            <a:extLst>
              <a:ext uri="{FF2B5EF4-FFF2-40B4-BE49-F238E27FC236}">
                <a16:creationId xmlns:a16="http://schemas.microsoft.com/office/drawing/2014/main" id="{A65CE031-7202-B8A0-9835-24EC560F7B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Symbol zastępczy notatek 2">
            <a:extLst>
              <a:ext uri="{FF2B5EF4-FFF2-40B4-BE49-F238E27FC236}">
                <a16:creationId xmlns:a16="http://schemas.microsoft.com/office/drawing/2014/main" id="{2E453324-00E2-A770-F5A4-30D034C63D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pl-PL" altLang="pl-PL">
                <a:solidFill>
                  <a:schemeClr val="folHlink"/>
                </a:solidFill>
              </a:rPr>
              <a:t>Spinacz i eurocent, temperówka, cyrkiel</a:t>
            </a:r>
            <a:endParaRPr lang="en-AU" altLang="pl-PL">
              <a:solidFill>
                <a:schemeClr val="folHlink"/>
              </a:solidFill>
            </a:endParaRPr>
          </a:p>
        </p:txBody>
      </p:sp>
      <p:sp>
        <p:nvSpPr>
          <p:cNvPr id="68612" name="Symbol zastępczy numeru slajdu 3">
            <a:extLst>
              <a:ext uri="{FF2B5EF4-FFF2-40B4-BE49-F238E27FC236}">
                <a16:creationId xmlns:a16="http://schemas.microsoft.com/office/drawing/2014/main" id="{7B51F8F0-8070-4AEA-173C-CA7A3E81EA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03497F7-F7BA-400A-8BC3-D61F68CD7215}" type="slidenum">
              <a:rPr lang="en-AU" altLang="pl-PL" smtClean="0"/>
              <a:pPr/>
              <a:t>48</a:t>
            </a:fld>
            <a:endParaRPr lang="en-AU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0B9F81D4-C403-F053-61DF-1202F0041A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647093C-B30B-465B-B7C3-C46FA54085AC}" type="slidenum">
              <a:rPr lang="en-AU" altLang="it-IT" smtClean="0"/>
              <a:pPr/>
              <a:t>50</a:t>
            </a:fld>
            <a:endParaRPr lang="en-AU" altLang="it-IT"/>
          </a:p>
        </p:txBody>
      </p:sp>
      <p:sp>
        <p:nvSpPr>
          <p:cNvPr id="71683" name="Symbol zastępczy obrazu slajdu 1">
            <a:extLst>
              <a:ext uri="{FF2B5EF4-FFF2-40B4-BE49-F238E27FC236}">
                <a16:creationId xmlns:a16="http://schemas.microsoft.com/office/drawing/2014/main" id="{FD8F9F03-69A2-4D9F-C065-2572131E83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Symbol zastępczy notatek 2">
            <a:extLst>
              <a:ext uri="{FF2B5EF4-FFF2-40B4-BE49-F238E27FC236}">
                <a16:creationId xmlns:a16="http://schemas.microsoft.com/office/drawing/2014/main" id="{38F51F8E-D1AA-A2C0-A633-03324C360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pl-PL" altLang="pl-PL">
                <a:solidFill>
                  <a:schemeClr val="folHlink"/>
                </a:solidFill>
              </a:rPr>
              <a:t>Spinacz i eurocent, temperówka, cyrkiel</a:t>
            </a:r>
            <a:endParaRPr lang="en-AU" altLang="pl-PL">
              <a:solidFill>
                <a:schemeClr val="folHlink"/>
              </a:solidFill>
            </a:endParaRPr>
          </a:p>
        </p:txBody>
      </p:sp>
      <p:sp>
        <p:nvSpPr>
          <p:cNvPr id="71685" name="Symbol zastępczy numeru slajdu 3">
            <a:extLst>
              <a:ext uri="{FF2B5EF4-FFF2-40B4-BE49-F238E27FC236}">
                <a16:creationId xmlns:a16="http://schemas.microsoft.com/office/drawing/2014/main" id="{DAA0F6DA-3257-4A15-6FA7-0FEDF06567FB}"/>
              </a:ext>
            </a:extLst>
          </p:cNvPr>
          <p:cNvSpPr txBox="1">
            <a:spLocks noGrp="1"/>
          </p:cNvSpPr>
          <p:nvPr/>
        </p:nvSpPr>
        <p:spPr bwMode="auto">
          <a:xfrm>
            <a:off x="4022725" y="9720263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57" tIns="49528" rIns="99057" bIns="4952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24270B05-CB7A-4B4B-BF9F-3FA6CE34F809}" type="slidenum">
              <a:rPr lang="en-AU" altLang="pl-PL" sz="1300"/>
              <a:pPr algn="r"/>
              <a:t>50</a:t>
            </a:fld>
            <a:endParaRPr lang="en-AU" altLang="pl-PL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11E65F-064A-E99F-22BC-818A1FABCC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6E27C9-5458-FCD7-4E91-5FDF15D0F3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1060F4-0B95-CB59-34A4-F5B9CC2558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9305A-8C2A-4F39-B56C-71E5A7CCEFD3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969053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DC83EA-4A27-0F1E-FA25-3DCBC59E91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0DCE97-9085-6043-A486-1081465E80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4ED3EB-EE09-9334-3F94-FD0AF833A2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30A19-211F-4EA8-8534-B0F364E1C420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67719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B2C986-6481-269A-AB9B-F3E6DC0C32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096520-C07A-E5E2-C198-D4B66192BB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DF2D75-DDF0-A70C-6E3A-0E683E310D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B3B6B-1071-4FB2-B0B3-C6A561FF1AA3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342313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07027" y="236191"/>
            <a:ext cx="8675172" cy="409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761AB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07027" y="645560"/>
            <a:ext cx="2543052" cy="409369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rgbClr val="2761AB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18"/>
          </p:nvPr>
        </p:nvSpPr>
        <p:spPr>
          <a:xfrm>
            <a:off x="8751987" y="6494925"/>
            <a:ext cx="733480" cy="244628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2761AB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61109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53FD8828-2CD2-84FE-73D4-EE28A4DC3E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774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B53DC9-7451-2A7A-399A-D00A54E23A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D1742E-7E4E-D23F-3606-D0238A25F2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C1F340-B372-6DA5-D1F6-D66086B390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9162B-1606-4539-83A2-602EA05E3363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4067684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D271E9-E0E8-6CC5-872B-7E5AD50E99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F17F5B-B057-C0D7-820B-06D3344E9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E2483C-5EFE-A775-E03A-C108657274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75D6C-40AE-4AB3-9F4B-6357E11D2F2B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552096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75185D-1E63-FF43-0696-94453BF6C1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982F4D-B3C3-6EC3-94F9-0245DA652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11D082-265E-56CB-0687-4879C6629F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ED911-53C4-47A3-9526-DF393EDD7597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402737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5F15420-280D-1F6D-31C8-239BF6B1CD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476EDB2-8BEC-6F73-93EC-B21A01A31B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35797B4-754B-9191-40FF-4C378530D5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84B02-AF49-4FC2-B9EF-538CC9E1D093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751903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F34AB2E-BCE2-1591-8440-37ABFFB3F7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4C2A9BA-968C-6CEF-A1D7-CA7A88DBC7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4E4F284-0066-9183-E910-BDEA904370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158C3-8373-47DD-ABD7-C8D869DFC755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83757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DDF9B83-39C3-758E-CDF0-5C304A1A2B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5706C95-4A77-EEDB-6225-4452726E88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A85D906-A892-0DCC-43FF-0A81C9C38F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4AF9D-2C4F-4638-A882-3188390A1F59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112142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398704-2F30-6070-9C9F-FBC1EE1F5D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9D991B-E883-08DC-D652-3873BD1FB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DE2347-010F-A56C-41CC-7DDEC4EDB2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79F57-4600-4D67-B4EA-FBB88B1AEC63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207055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C6E426-247E-965D-69F8-63CE94E8E3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DD1712-70B3-7F49-4272-090875A963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5A49BD-B231-69AF-972F-3FD417DC00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299CB-D33C-46BD-B3FF-D06AB2B5B2A0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822100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50000">
              <a:srgbClr val="FFFFFF"/>
            </a:gs>
            <a:gs pos="100000">
              <a:srgbClr val="FF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05DA57F-B685-53FA-886C-C79E56060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 wzorca tytułu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B8BA3E3-78D0-EF57-51F4-A316CA7896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style wzorca tekstu</a:t>
            </a:r>
          </a:p>
          <a:p>
            <a:pPr lvl="1"/>
            <a:r>
              <a:rPr lang="en-AU" altLang="it-IT"/>
              <a:t>Drugi poziom</a:t>
            </a:r>
          </a:p>
          <a:p>
            <a:pPr lvl="2"/>
            <a:r>
              <a:rPr lang="en-AU" altLang="it-IT"/>
              <a:t>Trzeci poziom</a:t>
            </a:r>
          </a:p>
          <a:p>
            <a:pPr lvl="3"/>
            <a:r>
              <a:rPr lang="en-AU" altLang="it-IT"/>
              <a:t>Czwarty poziom</a:t>
            </a:r>
          </a:p>
          <a:p>
            <a:pPr lvl="4"/>
            <a:r>
              <a:rPr lang="en-AU" altLang="it-IT"/>
              <a:t>Piąty poziom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10DAD52-F4FF-3DD6-EAE5-8044FE06BB0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5A043AB-7DF9-A696-FE56-F7AA872E5EC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53E42C7-E762-6C9A-FD38-5AEC443482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E761E66-B461-4E72-AB7B-164804D042A8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8" r:id="rId2"/>
    <p:sldLayoutId id="2147483687" r:id="rId3"/>
    <p:sldLayoutId id="2147483686" r:id="rId4"/>
    <p:sldLayoutId id="2147483685" r:id="rId5"/>
    <p:sldLayoutId id="2147483684" r:id="rId6"/>
    <p:sldLayoutId id="2147483683" r:id="rId7"/>
    <p:sldLayoutId id="2147483682" r:id="rId8"/>
    <p:sldLayoutId id="2147483681" r:id="rId9"/>
    <p:sldLayoutId id="2147483680" r:id="rId10"/>
    <p:sldLayoutId id="2147483679" r:id="rId11"/>
    <p:sldLayoutId id="2147483690" r:id="rId12"/>
    <p:sldLayoutId id="21474836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energia/raport-mit-o-przyszlosci-energii-jadrowej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dydaktyka.fizyka.umk.pl/nowa_strona/?q=node/786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1.png"/><Relationship Id="rId2" Type="http://schemas.openxmlformats.org/officeDocument/2006/relationships/video" Target="file:///C:\Grzegorz\Maracalagonis_2024\Filmy\bombki.mpg" TargetMode="External"/><Relationship Id="rId1" Type="http://schemas.microsoft.com/office/2007/relationships/media" Target="file:///C:\Grzegorz\Maracalagonis_2024\Filmy\bombki.mpg" TargetMode="External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3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3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esdsystems.com/whitepapers/wp_tribocharging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lessandrovolta.it/wp-content/uploads/2011/07/pag57.pn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ydaktyka.fizyka.umk.pl/Publikacje_2011/Maszyna_el_2011.pdf" TargetMode="External"/><Relationship Id="rId4" Type="http://schemas.openxmlformats.org/officeDocument/2006/relationships/image" Target="../media/image57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9.emf"/><Relationship Id="rId4" Type="http://schemas.openxmlformats.org/officeDocument/2006/relationships/oleObject" Target="../embeddings/oleObject3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ydaktyka.fizyka.umk.pl/nowa_strona/?q=node/495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dydaktyka.fizyka.umk.pl/nowa_strona/?q=node/786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undici.it/2013/02/rane-danzanti-pile-pavesi-e-il-bolognese-victor-frankenstein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hyperlink" Target="https://kadimex.pl/produkt/defibrylator-philips-heartstart-model-frx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222587594_Membranes_fit_for_a_revolution/figures?lo=1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dydaktyka.fizyka.umk.pl/nowa_strona/?q=node/601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hyperlink" Target="http://dydaktyka.fizyka.umk.pl/nowa_strona/?q=node/16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5036C89-AB3B-7B41-8BA8-DD66F7D544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9900" y="2028825"/>
            <a:ext cx="7772400" cy="1470025"/>
          </a:xfrm>
        </p:spPr>
        <p:txBody>
          <a:bodyPr anchor="ctr"/>
          <a:lstStyle/>
          <a:p>
            <a:pPr eaLnBrk="1" hangingPunct="1"/>
            <a:br>
              <a:rPr lang="pl-PL" altLang="it-IT" sz="4000"/>
            </a:br>
            <a:br>
              <a:rPr lang="pl-PL" altLang="it-IT" sz="4000">
                <a:solidFill>
                  <a:srgbClr val="0033CC"/>
                </a:solidFill>
              </a:rPr>
            </a:br>
            <a:r>
              <a:rPr lang="it-IT" altLang="it-IT" sz="4000">
                <a:solidFill>
                  <a:srgbClr val="0033CC"/>
                </a:solidFill>
              </a:rPr>
              <a:t>Elettrone, cioè  l’ambra</a:t>
            </a:r>
            <a:r>
              <a:rPr lang="pl-PL" altLang="it-IT" sz="4000">
                <a:solidFill>
                  <a:srgbClr val="0033CC"/>
                </a:solidFill>
              </a:rPr>
              <a:t> </a:t>
            </a:r>
            <a:br>
              <a:rPr lang="pl-PL" altLang="it-IT" sz="4000">
                <a:solidFill>
                  <a:srgbClr val="0033CC"/>
                </a:solidFill>
              </a:rPr>
            </a:br>
            <a:br>
              <a:rPr lang="pl-PL" altLang="it-IT" sz="4000">
                <a:solidFill>
                  <a:srgbClr val="0033CC"/>
                </a:solidFill>
              </a:rPr>
            </a:br>
            <a:endParaRPr lang="en-AU" altLang="it-IT" sz="4000">
              <a:solidFill>
                <a:srgbClr val="0033CC"/>
              </a:solidFill>
            </a:endParaRPr>
          </a:p>
        </p:txBody>
      </p:sp>
      <p:sp>
        <p:nvSpPr>
          <p:cNvPr id="5123" name="CasellaDiTesto 7">
            <a:extLst>
              <a:ext uri="{FF2B5EF4-FFF2-40B4-BE49-F238E27FC236}">
                <a16:creationId xmlns:a16="http://schemas.microsoft.com/office/drawing/2014/main" id="{7DAE41FF-3500-3C69-6111-644861CF7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3835400"/>
            <a:ext cx="57769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800" i="1">
                <a:solidFill>
                  <a:srgbClr val="002060"/>
                </a:solidFill>
              </a:rPr>
              <a:t>Grzegorz Karwasz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it-IT" sz="2800" i="1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i="1">
                <a:solidFill>
                  <a:srgbClr val="002060"/>
                </a:solidFill>
              </a:rPr>
              <a:t>Insegnare STEAM in chiave interdisciplinare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>
            <a:extLst>
              <a:ext uri="{FF2B5EF4-FFF2-40B4-BE49-F238E27FC236}">
                <a16:creationId xmlns:a16="http://schemas.microsoft.com/office/drawing/2014/main" id="{FA7858FD-9429-7C35-6213-ACC266E59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1169988"/>
            <a:ext cx="6035675" cy="31115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2113" indent="-196850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87375" indent="-195263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82638" indent="-195263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9488" indent="-196850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366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938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510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8082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GB" altLang="it-IT" sz="1125" b="1">
                <a:solidFill>
                  <a:srgbClr val="000000"/>
                </a:solidFill>
              </a:rPr>
              <a:t>Fig. 2 Trends in arctic sea ice through time and space.Annual minimum sea-ice extent (A) has declined dramatically from 1979 to 2012. 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C64AE898-4830-3C14-D273-D82F73035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5314950"/>
            <a:ext cx="122713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D219D99B-7CE0-2150-46C4-B8A9B2060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536700"/>
            <a:ext cx="6859587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261" name="Text Box 5">
            <a:extLst>
              <a:ext uri="{FF2B5EF4-FFF2-40B4-BE49-F238E27FC236}">
                <a16:creationId xmlns:a16="http://schemas.microsoft.com/office/drawing/2014/main" id="{D4C5D8F9-C867-E845-32D1-0F89EF6DB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38" y="3859213"/>
            <a:ext cx="3916362" cy="174625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2113" indent="-196850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87375" indent="-195263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82638" indent="-195263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9488" indent="-196850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366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938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510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8082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GB" altLang="it-IT" sz="825" b="1" dirty="0">
                <a:solidFill>
                  <a:srgbClr val="000000"/>
                </a:solidFill>
              </a:rPr>
              <a:t>E Post et al. Science 2013;341:519-524</a:t>
            </a:r>
          </a:p>
        </p:txBody>
      </p:sp>
      <p:sp>
        <p:nvSpPr>
          <p:cNvPr id="96262" name="Text Box 6">
            <a:extLst>
              <a:ext uri="{FF2B5EF4-FFF2-40B4-BE49-F238E27FC236}">
                <a16:creationId xmlns:a16="http://schemas.microsoft.com/office/drawing/2014/main" id="{D2552F5D-A3CD-07B1-A1AD-8CE81476B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5818188"/>
            <a:ext cx="4930775" cy="2601912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marL="77788" indent="-77788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2113" indent="-196850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87375" indent="-195263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82638" indent="-195263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9488" indent="-196850" defTabSz="41433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366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938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510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8082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en-GB" altLang="it-IT" sz="675">
                <a:solidFill>
                  <a:srgbClr val="000000"/>
                </a:solidFill>
              </a:rPr>
              <a:t>Published by AAAS</a:t>
            </a:r>
          </a:p>
        </p:txBody>
      </p:sp>
      <p:sp>
        <p:nvSpPr>
          <p:cNvPr id="21511" name="Text Box 8">
            <a:extLst>
              <a:ext uri="{FF2B5EF4-FFF2-40B4-BE49-F238E27FC236}">
                <a16:creationId xmlns:a16="http://schemas.microsoft.com/office/drawing/2014/main" id="{0087545C-8206-EB1A-DE68-D9D4322B9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293688"/>
            <a:ext cx="8305800" cy="8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>
                <a:solidFill>
                  <a:srgbClr val="FF0000"/>
                </a:solidFill>
              </a:rPr>
              <a:t>Artica:</a:t>
            </a:r>
            <a:r>
              <a:rPr lang="it-IT" altLang="it-IT">
                <a:solidFill>
                  <a:srgbClr val="FF0000"/>
                </a:solidFill>
              </a:rPr>
              <a:t> La m</a:t>
            </a:r>
            <a:r>
              <a:rPr lang="pl-PL" altLang="ja-JP">
                <a:solidFill>
                  <a:srgbClr val="FF0000"/>
                </a:solidFill>
              </a:rPr>
              <a:t>età della calotta polare è sparita</a:t>
            </a:r>
            <a:r>
              <a:rPr lang="pl-PL" altLang="ja-JP" sz="1800"/>
              <a:t>. </a:t>
            </a:r>
            <a:endParaRPr lang="en-AU" altLang="it-IT" sz="18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AU" altLang="it-IT" sz="1800" b="1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59C2EC5-4FCA-0484-101C-8DB09389D76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00113" y="28575"/>
            <a:ext cx="6973887" cy="857250"/>
          </a:xfrm>
        </p:spPr>
        <p:txBody>
          <a:bodyPr/>
          <a:lstStyle/>
          <a:p>
            <a:pPr eaLnBrk="1" hangingPunct="1"/>
            <a:r>
              <a:rPr lang="it-IT" altLang="ja-JP" sz="3200">
                <a:ea typeface="MS PGothic" panose="020B0600070205080204" pitchFamily="34" charset="-128"/>
              </a:rPr>
              <a:t>I fisici hanno fatto un riassunto</a:t>
            </a:r>
            <a:r>
              <a:rPr lang="pl-PL" altLang="ja-JP" sz="3200"/>
              <a:t> </a:t>
            </a:r>
            <a:r>
              <a:rPr lang="pl-PL" altLang="it-IT" sz="3200"/>
              <a:t>(2012)</a:t>
            </a:r>
            <a:endParaRPr lang="en-AU" altLang="it-IT" sz="3200"/>
          </a:p>
        </p:txBody>
      </p:sp>
      <p:pic>
        <p:nvPicPr>
          <p:cNvPr id="23555" name="Picture 4">
            <a:extLst>
              <a:ext uri="{FF2B5EF4-FFF2-40B4-BE49-F238E27FC236}">
                <a16:creationId xmlns:a16="http://schemas.microsoft.com/office/drawing/2014/main" id="{19B6875E-8E32-8126-612F-8C68AC631429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675" y="781050"/>
            <a:ext cx="5175250" cy="3432175"/>
          </a:xfrm>
        </p:spPr>
      </p:pic>
      <p:sp>
        <p:nvSpPr>
          <p:cNvPr id="23556" name="Text Box 5">
            <a:extLst>
              <a:ext uri="{FF2B5EF4-FFF2-40B4-BE49-F238E27FC236}">
                <a16:creationId xmlns:a16="http://schemas.microsoft.com/office/drawing/2014/main" id="{2FA7808F-45A7-7642-93BF-76CBE9A86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3438" y="3067050"/>
            <a:ext cx="22844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Physics World, 2012</a:t>
            </a:r>
            <a:endParaRPr lang="en-AU" altLang="it-IT" sz="1800"/>
          </a:p>
        </p:txBody>
      </p:sp>
      <p:sp>
        <p:nvSpPr>
          <p:cNvPr id="23557" name="Text Box 7">
            <a:extLst>
              <a:ext uri="{FF2B5EF4-FFF2-40B4-BE49-F238E27FC236}">
                <a16:creationId xmlns:a16="http://schemas.microsoft.com/office/drawing/2014/main" id="{DA40760D-FF8B-1BF8-389C-72EC1377D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4111625"/>
            <a:ext cx="882015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Il riscaldamento globale sta accelerando. Inoltre, come sappiamo dai dati pale-ontologici, il clima può mostrare delle instabilità: la quantità totale di energia “pompata” nel sistema può renderlo ancora meno stabile.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La causa di cambiamenti climatici è il bruciare i combustibili che</a:t>
            </a:r>
            <a:r>
              <a:rPr lang="pl-PL" altLang="it-IT" sz="1800"/>
              <a:t> </a:t>
            </a:r>
            <a:r>
              <a:rPr lang="it-IT" altLang="it-IT" sz="1800"/>
              <a:t>contengono il carbone.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Le tecnologi</a:t>
            </a:r>
            <a:r>
              <a:rPr lang="pl-PL" altLang="it-IT" sz="1800"/>
              <a:t>e</a:t>
            </a:r>
            <a:r>
              <a:rPr lang="it-IT" altLang="it-IT" sz="1800"/>
              <a:t> di idrogeno non usano carbone. </a:t>
            </a:r>
          </a:p>
          <a:p>
            <a:pPr eaLnBrk="1" hangingPunct="1">
              <a:spcBef>
                <a:spcPct val="0"/>
              </a:spcBef>
              <a:spcAft>
                <a:spcPct val="60000"/>
              </a:spcAft>
              <a:buFontTx/>
              <a:buNone/>
            </a:pPr>
            <a:r>
              <a:rPr lang="it-IT" altLang="it-IT" sz="1800"/>
              <a:t>Ovviamente, chi “gioisce” l’aumento di CO</a:t>
            </a:r>
            <a:r>
              <a:rPr lang="pl-PL" altLang="it-IT" sz="1800" baseline="-25000"/>
              <a:t>2</a:t>
            </a:r>
            <a:r>
              <a:rPr lang="it-IT" altLang="it-IT" sz="1800"/>
              <a:t> sono le piante; </a:t>
            </a:r>
            <a:r>
              <a:rPr lang="pl-PL" altLang="it-IT" sz="1800"/>
              <a:t>ma</a:t>
            </a:r>
            <a:r>
              <a:rPr lang="it-IT" altLang="it-IT" sz="1800"/>
              <a:t> per </a:t>
            </a:r>
            <a:r>
              <a:rPr lang="pl-PL" altLang="it-IT" sz="1800"/>
              <a:t>gli </a:t>
            </a:r>
            <a:r>
              <a:rPr lang="it-IT" altLang="it-IT" sz="1800"/>
              <a:t>uomini è dannoso. </a:t>
            </a:r>
            <a:r>
              <a:rPr lang="it-IT" altLang="it-IT" sz="1800" b="1"/>
              <a:t>Il futuro, purtroppo,  è vicino</a:t>
            </a:r>
            <a:r>
              <a:rPr lang="it-IT" altLang="it-IT" sz="1800"/>
              <a:t> </a:t>
            </a:r>
            <a:endParaRPr lang="en-AU" altLang="it-IT"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129A852-DB8A-D810-7F8A-F3E1985401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>
                <a:solidFill>
                  <a:schemeClr val="accent2"/>
                </a:solidFill>
              </a:rPr>
              <a:t>Prezzo dell’energia elettrica</a:t>
            </a:r>
            <a:r>
              <a:rPr lang="pl-PL" altLang="it-IT" sz="3600">
                <a:solidFill>
                  <a:schemeClr val="accent2"/>
                </a:solidFill>
              </a:rPr>
              <a:t> + VAT</a:t>
            </a:r>
            <a:endParaRPr lang="en-AU" altLang="it-IT" sz="3600">
              <a:solidFill>
                <a:schemeClr val="accent2"/>
              </a:solidFill>
            </a:endParaRP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0AA30DF7-AEC1-E7BC-1160-855748787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Line 4">
            <a:extLst>
              <a:ext uri="{FF2B5EF4-FFF2-40B4-BE49-F238E27FC236}">
                <a16:creationId xmlns:a16="http://schemas.microsoft.com/office/drawing/2014/main" id="{513B2E31-D4F4-5391-0CA9-2F91E729BF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48263" y="4508500"/>
            <a:ext cx="71437" cy="6492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581" name="Line 5">
            <a:extLst>
              <a:ext uri="{FF2B5EF4-FFF2-40B4-BE49-F238E27FC236}">
                <a16:creationId xmlns:a16="http://schemas.microsoft.com/office/drawing/2014/main" id="{22BDBA71-7FDC-463D-7BB2-8E80E498B4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4524375"/>
            <a:ext cx="71437" cy="6492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582" name="Line 6">
            <a:extLst>
              <a:ext uri="{FF2B5EF4-FFF2-40B4-BE49-F238E27FC236}">
                <a16:creationId xmlns:a16="http://schemas.microsoft.com/office/drawing/2014/main" id="{A5ED2D28-5077-0784-46EF-EA4A2F71F9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86800" y="4621213"/>
            <a:ext cx="71438" cy="6492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583" name="CasellaDiTesto 7">
            <a:extLst>
              <a:ext uri="{FF2B5EF4-FFF2-40B4-BE49-F238E27FC236}">
                <a16:creationId xmlns:a16="http://schemas.microsoft.com/office/drawing/2014/main" id="{61C2C058-3AED-B04A-BFCD-7A358101F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8613" y="5476875"/>
            <a:ext cx="50053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Polonia  Francia                      Italia Germania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In Italia e Germania il componente principale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è il VAT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2518786-E73F-E0D1-69C8-33DA5CE575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35600" y="274638"/>
            <a:ext cx="3251200" cy="1143000"/>
          </a:xfrm>
        </p:spPr>
        <p:txBody>
          <a:bodyPr/>
          <a:lstStyle/>
          <a:p>
            <a:pPr eaLnBrk="1" hangingPunct="1"/>
            <a:r>
              <a:rPr lang="it-IT" altLang="it-IT" sz="2400">
                <a:solidFill>
                  <a:schemeClr val="accent2"/>
                </a:solidFill>
              </a:rPr>
              <a:t>Prezzo dell’energia elettrica</a:t>
            </a:r>
            <a:r>
              <a:rPr lang="pl-PL" altLang="it-IT" sz="2400">
                <a:solidFill>
                  <a:schemeClr val="accent2"/>
                </a:solidFill>
              </a:rPr>
              <a:t> + VAT</a:t>
            </a:r>
            <a:endParaRPr lang="en-AU" altLang="it-IT" sz="2400">
              <a:solidFill>
                <a:schemeClr val="accent2"/>
              </a:solidFill>
            </a:endParaRPr>
          </a:p>
        </p:txBody>
      </p:sp>
      <p:sp>
        <p:nvSpPr>
          <p:cNvPr id="25603" name="CasellaDiTesto 7">
            <a:extLst>
              <a:ext uri="{FF2B5EF4-FFF2-40B4-BE49-F238E27FC236}">
                <a16:creationId xmlns:a16="http://schemas.microsoft.com/office/drawing/2014/main" id="{3CC1C113-488A-5E07-7A4A-BCFDDBEBE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812925"/>
            <a:ext cx="44688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In Italia e Germania il componente significativo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è il VAT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Il costo di produzione più basso è in Francia (nucleare) e il più alto in Polonia (carbone) e Italia (gas). I dati sono di qualche anno fa, (allora non tengono conto del fotovoltaico recentemente installato). </a:t>
            </a:r>
          </a:p>
        </p:txBody>
      </p:sp>
      <p:pic>
        <p:nvPicPr>
          <p:cNvPr id="25604" name="Immagine 2">
            <a:extLst>
              <a:ext uri="{FF2B5EF4-FFF2-40B4-BE49-F238E27FC236}">
                <a16:creationId xmlns:a16="http://schemas.microsoft.com/office/drawing/2014/main" id="{4E9A7E17-E44C-28CD-5ED2-45A3D52E3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847850"/>
            <a:ext cx="1547812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Immagine 4">
            <a:extLst>
              <a:ext uri="{FF2B5EF4-FFF2-40B4-BE49-F238E27FC236}">
                <a16:creationId xmlns:a16="http://schemas.microsoft.com/office/drawing/2014/main" id="{C66B932D-3541-60E8-BFC1-907120074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-1588"/>
            <a:ext cx="1139825" cy="691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943021AA-47D7-B640-7A0F-9F9EA49B97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/>
              <a:t>La ‘politica’ energetica della Polonia</a:t>
            </a:r>
            <a:r>
              <a:rPr lang="pl-PL" altLang="it-IT" sz="3600"/>
              <a:t> </a:t>
            </a:r>
            <a:br>
              <a:rPr lang="pl-PL" altLang="it-IT" sz="3600"/>
            </a:br>
            <a:r>
              <a:rPr lang="pl-PL" altLang="it-IT" sz="3600"/>
              <a:t>(ME, 22.01.2019)</a:t>
            </a:r>
            <a:endParaRPr lang="en-AU" altLang="it-IT" sz="3600"/>
          </a:p>
        </p:txBody>
      </p:sp>
      <p:pic>
        <p:nvPicPr>
          <p:cNvPr id="26627" name="Picture 5">
            <a:extLst>
              <a:ext uri="{FF2B5EF4-FFF2-40B4-BE49-F238E27FC236}">
                <a16:creationId xmlns:a16="http://schemas.microsoft.com/office/drawing/2014/main" id="{AB5BCE19-594C-5A56-AADA-EDEF0B7CC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444625"/>
            <a:ext cx="9144000" cy="507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Rectangle 6">
            <a:extLst>
              <a:ext uri="{FF2B5EF4-FFF2-40B4-BE49-F238E27FC236}">
                <a16:creationId xmlns:a16="http://schemas.microsoft.com/office/drawing/2014/main" id="{3410F429-FE0A-FE39-F9F5-DB434AA9E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30555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it-IT" sz="1800">
                <a:hlinkClick r:id="rId3"/>
              </a:rPr>
              <a:t>https://www.gov.pl/web/energia/raport-mit-o-przyszlosci-energii-jadrowej</a:t>
            </a:r>
            <a:r>
              <a:rPr lang="en-AU" altLang="it-IT" sz="1800"/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3">
            <a:extLst>
              <a:ext uri="{FF2B5EF4-FFF2-40B4-BE49-F238E27FC236}">
                <a16:creationId xmlns:a16="http://schemas.microsoft.com/office/drawing/2014/main" id="{74E961DD-CC8C-D103-6166-1C2B9B2B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4579938"/>
            <a:ext cx="1895475" cy="2187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2">
            <a:extLst>
              <a:ext uri="{FF2B5EF4-FFF2-40B4-BE49-F238E27FC236}">
                <a16:creationId xmlns:a16="http://schemas.microsoft.com/office/drawing/2014/main" id="{E818741E-AA66-5C97-A521-BBEB7216748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236538"/>
            <a:ext cx="7245350" cy="857250"/>
          </a:xfrm>
        </p:spPr>
        <p:txBody>
          <a:bodyPr/>
          <a:lstStyle/>
          <a:p>
            <a:pPr eaLnBrk="1" hangingPunct="1"/>
            <a:r>
              <a:rPr lang="it-IT" altLang="ja-JP" sz="3200">
                <a:ea typeface="MS PGothic" panose="020B0600070205080204" pitchFamily="34" charset="-128"/>
              </a:rPr>
              <a:t>Quando sarà pronto l’impianto termonucleare?</a:t>
            </a:r>
            <a:r>
              <a:rPr lang="pl-PL" altLang="ja-JP" sz="3200"/>
              <a:t> </a:t>
            </a:r>
            <a:endParaRPr lang="en-AU" altLang="it-IT" sz="3200"/>
          </a:p>
        </p:txBody>
      </p:sp>
      <p:pic>
        <p:nvPicPr>
          <p:cNvPr id="27652" name="Picture 22">
            <a:extLst>
              <a:ext uri="{FF2B5EF4-FFF2-40B4-BE49-F238E27FC236}">
                <a16:creationId xmlns:a16="http://schemas.microsoft.com/office/drawing/2014/main" id="{FCFB0F38-8471-6EF9-A546-B69F891F8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8725"/>
            <a:ext cx="4510088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41">
            <a:extLst>
              <a:ext uri="{FF2B5EF4-FFF2-40B4-BE49-F238E27FC236}">
                <a16:creationId xmlns:a16="http://schemas.microsoft.com/office/drawing/2014/main" id="{B89F0A52-6366-BAF6-B24F-B72B981D3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050" y="1073150"/>
            <a:ext cx="4632325" cy="588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l-PL" altLang="it-IT" sz="1800"/>
              <a:t>- </a:t>
            </a:r>
            <a:r>
              <a:rPr lang="it-IT" altLang="it-IT" sz="1700"/>
              <a:t>Possiamo controllare la reazione termonucleare (cioè la sintesi di nuclei di elio dall’idrogeno, come nel sole)?</a:t>
            </a:r>
            <a:endParaRPr lang="pl-PL" altLang="it-IT" sz="170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it-IT" altLang="it-IT" sz="1700"/>
              <a:t>Gli scienziati hanno imparato a controllarlo circa 50 anni fa, usando grandi magneti, in macchine chiamate </a:t>
            </a:r>
            <a:r>
              <a:rPr lang="it-IT" altLang="it-IT" sz="1700" i="1"/>
              <a:t>tokamak</a:t>
            </a:r>
            <a:r>
              <a:rPr lang="it-IT" altLang="it-IT" sz="1700"/>
              <a:t>.</a:t>
            </a:r>
            <a:endParaRPr lang="pl-PL" altLang="it-IT" sz="170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l-PL" altLang="it-IT" sz="1700"/>
              <a:t>- </a:t>
            </a:r>
            <a:r>
              <a:rPr lang="it-IT" altLang="it-IT" sz="1700"/>
              <a:t>Ma la reazione non produce energia?</a:t>
            </a:r>
            <a:endParaRPr lang="pl-PL" altLang="it-IT" sz="170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it-IT" altLang="it-IT" sz="1700"/>
              <a:t>Già da 20 anni otteniamo energia netta dalla reazione: 3H + 2H </a:t>
            </a:r>
            <a:r>
              <a:rPr lang="it-IT" altLang="ja-JP" sz="1700">
                <a:ea typeface="MS PGothic" panose="020B0600070205080204" pitchFamily="34" charset="-128"/>
              </a:rPr>
              <a:t>→ 4He + n, ad esempio nel reattore Joint European Torus – JET, in Inghilterra.</a:t>
            </a:r>
            <a:endParaRPr lang="pl-PL" altLang="ja-JP" sz="170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Char char="-"/>
            </a:pPr>
            <a:r>
              <a:rPr lang="pl-PL" altLang="ja-JP" sz="1700"/>
              <a:t> </a:t>
            </a:r>
            <a:r>
              <a:rPr lang="it-IT" altLang="ja-JP" sz="1700">
                <a:ea typeface="MS PGothic" panose="020B0600070205080204" pitchFamily="34" charset="-128"/>
              </a:rPr>
              <a:t>Quindi, perché non lo usiamo?</a:t>
            </a:r>
            <a:endParaRPr lang="pl-PL" altLang="ja-JP" sz="170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it-IT" altLang="ja-JP" sz="1700">
                <a:ea typeface="MS PGothic" panose="020B0600070205080204" pitchFamily="34" charset="-128"/>
              </a:rPr>
              <a:t>Perché dobbiamo aggiungere i costi di mantenimento della corrente nei magneti, del raffreddamento, ecc.</a:t>
            </a:r>
            <a:endParaRPr lang="pl-PL" altLang="ja-JP" sz="170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it-IT" altLang="ja-JP" sz="1700">
                <a:ea typeface="MS PGothic" panose="020B0600070205080204" pitchFamily="34" charset="-128"/>
              </a:rPr>
              <a:t>La prima macchina, con una produzione netta di energia di 500 MW, dovrebbe essere pronta in Francia, verso il 2025. </a:t>
            </a:r>
            <a:r>
              <a:rPr lang="pl-PL" altLang="ja-JP" sz="1700"/>
              <a:t> 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it-IT" altLang="ja-JP" sz="1700">
                <a:ea typeface="MS PGothic" panose="020B0600070205080204" pitchFamily="34" charset="-128"/>
              </a:rPr>
              <a:t>Il primo impianto industriale verso il 2050 (in Corea?)</a:t>
            </a:r>
            <a:endParaRPr lang="pl-PL" altLang="it-IT" sz="1700"/>
          </a:p>
        </p:txBody>
      </p:sp>
      <p:sp>
        <p:nvSpPr>
          <p:cNvPr id="27654" name="Text Box 42">
            <a:extLst>
              <a:ext uri="{FF2B5EF4-FFF2-40B4-BE49-F238E27FC236}">
                <a16:creationId xmlns:a16="http://schemas.microsoft.com/office/drawing/2014/main" id="{41CC28CE-AAA2-AA1C-82B5-A850FF7E4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4611688"/>
            <a:ext cx="27193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200"/>
              <a:t>GK is expert of IAEA, </a:t>
            </a:r>
            <a:endParaRPr lang="it-IT" altLang="it-IT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200"/>
              <a:t>working on atomic processes in ITER</a:t>
            </a:r>
            <a:endParaRPr lang="en-AU" altLang="it-IT" sz="1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>
            <a:extLst>
              <a:ext uri="{FF2B5EF4-FFF2-40B4-BE49-F238E27FC236}">
                <a16:creationId xmlns:a16="http://schemas.microsoft.com/office/drawing/2014/main" id="{F5216912-1E75-F3B9-B527-C7A00758F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Fisica e giocattoli</a:t>
            </a:r>
          </a:p>
        </p:txBody>
      </p:sp>
      <p:pic>
        <p:nvPicPr>
          <p:cNvPr id="28675" name="Immagine 3">
            <a:extLst>
              <a:ext uri="{FF2B5EF4-FFF2-40B4-BE49-F238E27FC236}">
                <a16:creationId xmlns:a16="http://schemas.microsoft.com/office/drawing/2014/main" id="{E60672AF-32AE-B5CC-4287-3F2B93005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417638"/>
            <a:ext cx="7724775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CasellaDiTesto 4">
            <a:extLst>
              <a:ext uri="{FF2B5EF4-FFF2-40B4-BE49-F238E27FC236}">
                <a16:creationId xmlns:a16="http://schemas.microsoft.com/office/drawing/2014/main" id="{FD2F718A-7CE7-EEEC-A26A-24CAC154C09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816225" y="1417638"/>
            <a:ext cx="56181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chemeClr val="accent2"/>
                </a:solidFill>
              </a:rPr>
              <a:t>dydaktyka.fizyka.umk.pl/zabawki1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>
            <a:extLst>
              <a:ext uri="{FF2B5EF4-FFF2-40B4-BE49-F238E27FC236}">
                <a16:creationId xmlns:a16="http://schemas.microsoft.com/office/drawing/2014/main" id="{013929EA-A3C6-077D-2ACC-AA49E6CFF7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Fisica e giocattoli</a:t>
            </a:r>
          </a:p>
        </p:txBody>
      </p:sp>
      <p:sp>
        <p:nvSpPr>
          <p:cNvPr id="29699" name="CasellaDiTesto 4">
            <a:extLst>
              <a:ext uri="{FF2B5EF4-FFF2-40B4-BE49-F238E27FC236}">
                <a16:creationId xmlns:a16="http://schemas.microsoft.com/office/drawing/2014/main" id="{6A781A4A-5828-01FE-1A25-5CC5946B930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816225" y="1417638"/>
            <a:ext cx="56181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chemeClr val="accent2"/>
                </a:solidFill>
              </a:rPr>
              <a:t>dydaktyka.fizyka.umk.pl/zabawki1</a:t>
            </a:r>
          </a:p>
        </p:txBody>
      </p:sp>
      <p:pic>
        <p:nvPicPr>
          <p:cNvPr id="29700" name="Immagine 7">
            <a:extLst>
              <a:ext uri="{FF2B5EF4-FFF2-40B4-BE49-F238E27FC236}">
                <a16:creationId xmlns:a16="http://schemas.microsoft.com/office/drawing/2014/main" id="{07E63984-1921-D43E-8B49-47FBA78DE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048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2">
            <a:extLst>
              <a:ext uri="{FF2B5EF4-FFF2-40B4-BE49-F238E27FC236}">
                <a16:creationId xmlns:a16="http://schemas.microsoft.com/office/drawing/2014/main" id="{64923639-D5C6-833D-757A-27DAA1874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298575"/>
            <a:ext cx="82296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id="{39F5CAC5-7838-3B10-E694-9F785322FE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it-IT" sz="3600">
                <a:solidFill>
                  <a:schemeClr val="accent2"/>
                </a:solidFill>
              </a:rPr>
              <a:t>„Ele</a:t>
            </a:r>
            <a:r>
              <a:rPr lang="it-IT" altLang="it-IT" sz="3600">
                <a:solidFill>
                  <a:schemeClr val="accent2"/>
                </a:solidFill>
              </a:rPr>
              <a:t>ttricità</a:t>
            </a:r>
            <a:r>
              <a:rPr lang="pl-PL" altLang="it-IT" sz="3600">
                <a:solidFill>
                  <a:schemeClr val="accent2"/>
                </a:solidFill>
              </a:rPr>
              <a:t> </a:t>
            </a:r>
            <a:r>
              <a:rPr lang="it-IT" altLang="it-IT" sz="3600">
                <a:solidFill>
                  <a:schemeClr val="accent2"/>
                </a:solidFill>
              </a:rPr>
              <a:t>e</a:t>
            </a:r>
            <a:r>
              <a:rPr lang="pl-PL" altLang="it-IT" sz="3600">
                <a:solidFill>
                  <a:schemeClr val="accent2"/>
                </a:solidFill>
              </a:rPr>
              <a:t> magnet</a:t>
            </a:r>
            <a:r>
              <a:rPr lang="it-IT" altLang="it-IT" sz="3600">
                <a:solidFill>
                  <a:schemeClr val="accent2"/>
                </a:solidFill>
              </a:rPr>
              <a:t>ismo</a:t>
            </a:r>
            <a:r>
              <a:rPr lang="pl-PL" altLang="it-IT" sz="3600">
                <a:solidFill>
                  <a:schemeClr val="accent2"/>
                </a:solidFill>
              </a:rPr>
              <a:t>”</a:t>
            </a:r>
            <a:endParaRPr lang="en-AU" altLang="it-IT" sz="3600">
              <a:solidFill>
                <a:schemeClr val="accent2"/>
              </a:solidFill>
            </a:endParaRPr>
          </a:p>
        </p:txBody>
      </p:sp>
      <p:sp>
        <p:nvSpPr>
          <p:cNvPr id="30724" name="Line 6">
            <a:extLst>
              <a:ext uri="{FF2B5EF4-FFF2-40B4-BE49-F238E27FC236}">
                <a16:creationId xmlns:a16="http://schemas.microsoft.com/office/drawing/2014/main" id="{3CBA6A0A-AD31-9380-BD83-30271BD8E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400" y="2781300"/>
            <a:ext cx="660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>
            <a:extLst>
              <a:ext uri="{FF2B5EF4-FFF2-40B4-BE49-F238E27FC236}">
                <a16:creationId xmlns:a16="http://schemas.microsoft.com/office/drawing/2014/main" id="{408332B0-FA5D-F37B-A626-55EA011DC3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/>
              <a:t>Orsacchiotto elettrizzato</a:t>
            </a:r>
          </a:p>
        </p:txBody>
      </p:sp>
      <p:pic>
        <p:nvPicPr>
          <p:cNvPr id="31747" name="Immagine 3">
            <a:extLst>
              <a:ext uri="{FF2B5EF4-FFF2-40B4-BE49-F238E27FC236}">
                <a16:creationId xmlns:a16="http://schemas.microsoft.com/office/drawing/2014/main" id="{7F2A754F-DD72-9DBD-FB2F-1CC6F699E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655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C00A3E90-5F0E-D464-D90F-28D4F2950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52400"/>
            <a:ext cx="6240463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400"/>
              <a:t>Il secolo XXI: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400"/>
              <a:t>la macchina all’idrogeno</a:t>
            </a:r>
            <a:endParaRPr lang="pl-PL" altLang="it-IT" sz="4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it-IT" sz="2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FF0000"/>
                </a:solidFill>
              </a:rPr>
              <a:t>Il clima sta cambiando?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FF0000"/>
                </a:solidFill>
              </a:rPr>
              <a:t>Energie alternative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FF0000"/>
                </a:solidFill>
              </a:rPr>
              <a:t>Pila di Volta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rgbClr val="FF0000"/>
                </a:solidFill>
              </a:rPr>
              <a:t>Cella a combustione idrogeno</a:t>
            </a:r>
          </a:p>
        </p:txBody>
      </p:sp>
      <p:sp>
        <p:nvSpPr>
          <p:cNvPr id="6147" name="Text Box 7">
            <a:extLst>
              <a:ext uri="{FF2B5EF4-FFF2-40B4-BE49-F238E27FC236}">
                <a16:creationId xmlns:a16="http://schemas.microsoft.com/office/drawing/2014/main" id="{BE4390E5-9E73-B880-F7EA-5741F6E4D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581525"/>
            <a:ext cx="8353425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800">
                <a:solidFill>
                  <a:srgbClr val="002060"/>
                </a:solidFill>
              </a:rPr>
              <a:t>Grzegorz Karwasz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it-IT" sz="280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i="1">
                <a:solidFill>
                  <a:srgbClr val="002060"/>
                </a:solidFill>
              </a:rPr>
              <a:t>Insegnare STEAM in chiave interdisciplinare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i="1">
                <a:solidFill>
                  <a:srgbClr val="002060"/>
                </a:solidFill>
              </a:rPr>
              <a:t>Lezione 5</a:t>
            </a:r>
            <a:endParaRPr lang="pl-PL" altLang="it-IT" sz="2800" i="1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39357549-DD4E-43C0-81B3-A21E35F9D2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600">
                <a:solidFill>
                  <a:schemeClr val="accent2"/>
                </a:solidFill>
              </a:rPr>
              <a:t>Come pettinarsi senza un pettine</a:t>
            </a:r>
            <a:r>
              <a:rPr lang="pl-PL" altLang="it-IT" sz="3600">
                <a:solidFill>
                  <a:schemeClr val="accent2"/>
                </a:solidFill>
              </a:rPr>
              <a:t>?</a:t>
            </a:r>
            <a:endParaRPr lang="en-AU" altLang="it-IT" sz="3600">
              <a:solidFill>
                <a:schemeClr val="accent2"/>
              </a:solidFill>
            </a:endParaRPr>
          </a:p>
        </p:txBody>
      </p:sp>
      <p:sp>
        <p:nvSpPr>
          <p:cNvPr id="32771" name="Text Box 3">
            <a:extLst>
              <a:ext uri="{FF2B5EF4-FFF2-40B4-BE49-F238E27FC236}">
                <a16:creationId xmlns:a16="http://schemas.microsoft.com/office/drawing/2014/main" id="{61152606-8418-F8CA-AA67-0DF7C9B86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6030913"/>
            <a:ext cx="6007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G. Karwasz &amp; Maria Karwasz, Brzeg, 26.03.2011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it-IT" sz="1800">
                <a:hlinkClick r:id="rId2"/>
              </a:rPr>
              <a:t>http://dydaktyka.fizyka.umk.pl/nowa_strona/?q=node/786</a:t>
            </a:r>
            <a:r>
              <a:rPr lang="en-AU" altLang="it-IT" sz="1800"/>
              <a:t> </a:t>
            </a:r>
          </a:p>
        </p:txBody>
      </p:sp>
      <p:pic>
        <p:nvPicPr>
          <p:cNvPr id="32772" name="Picture 5">
            <a:extLst>
              <a:ext uri="{FF2B5EF4-FFF2-40B4-BE49-F238E27FC236}">
                <a16:creationId xmlns:a16="http://schemas.microsoft.com/office/drawing/2014/main" id="{F71DCC08-422C-9563-DC4A-9C648741B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968375"/>
            <a:ext cx="6816725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>
            <a:extLst>
              <a:ext uri="{FF2B5EF4-FFF2-40B4-BE49-F238E27FC236}">
                <a16:creationId xmlns:a16="http://schemas.microsoft.com/office/drawing/2014/main" id="{C66C7A7E-613C-6E21-2742-2A6972982A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/>
              <a:t>Esperimento sull’albero di Natale</a:t>
            </a:r>
          </a:p>
        </p:txBody>
      </p:sp>
      <p:pic>
        <p:nvPicPr>
          <p:cNvPr id="33795" name="Immagine 3">
            <a:extLst>
              <a:ext uri="{FF2B5EF4-FFF2-40B4-BE49-F238E27FC236}">
                <a16:creationId xmlns:a16="http://schemas.microsoft.com/office/drawing/2014/main" id="{6B31D40A-CAC3-D36B-F205-F3E9931AC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20850"/>
            <a:ext cx="8686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>
            <a:extLst>
              <a:ext uri="{FF2B5EF4-FFF2-40B4-BE49-F238E27FC236}">
                <a16:creationId xmlns:a16="http://schemas.microsoft.com/office/drawing/2014/main" id="{C66C7A7E-613C-6E21-2742-2A6972982A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/>
              <a:t>Esperimento sull’albero di Natale</a:t>
            </a:r>
          </a:p>
        </p:txBody>
      </p:sp>
      <p:pic>
        <p:nvPicPr>
          <p:cNvPr id="3" name="bombki">
            <a:hlinkClick r:id="" action="ppaction://media"/>
            <a:extLst>
              <a:ext uri="{FF2B5EF4-FFF2-40B4-BE49-F238E27FC236}">
                <a16:creationId xmlns:a16="http://schemas.microsoft.com/office/drawing/2014/main" id="{D4780B5A-EBA7-B4AC-D65C-296CAC6134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769" y="1569203"/>
            <a:ext cx="3048000" cy="2286000"/>
          </a:xfrm>
          <a:prstGeom prst="rect">
            <a:avLst/>
          </a:prstGeom>
        </p:spPr>
      </p:pic>
      <p:pic>
        <p:nvPicPr>
          <p:cNvPr id="5" name="choinka">
            <a:hlinkClick r:id="" action="ppaction://media"/>
            <a:extLst>
              <a:ext uri="{FF2B5EF4-FFF2-40B4-BE49-F238E27FC236}">
                <a16:creationId xmlns:a16="http://schemas.microsoft.com/office/drawing/2014/main" id="{737D3114-1361-B8A5-AC23-89EEB95D6B3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0410" y="2492966"/>
            <a:ext cx="3963691" cy="30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1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magine 2">
            <a:extLst>
              <a:ext uri="{FF2B5EF4-FFF2-40B4-BE49-F238E27FC236}">
                <a16:creationId xmlns:a16="http://schemas.microsoft.com/office/drawing/2014/main" id="{FCE68F50-BCD0-D572-BB8B-6AB815DA3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582613"/>
            <a:ext cx="8229600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2">
            <a:extLst>
              <a:ext uri="{FF2B5EF4-FFF2-40B4-BE49-F238E27FC236}">
                <a16:creationId xmlns:a16="http://schemas.microsoft.com/office/drawing/2014/main" id="{7EB20594-BBE1-6330-3BB9-DE90BC1C9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476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altLang="pl-PL">
                <a:solidFill>
                  <a:srgbClr val="2761AB"/>
                </a:solidFill>
                <a:latin typeface="Brandon Grotesque Bold"/>
              </a:rPr>
              <a:t>Esperimento di Natale</a:t>
            </a:r>
            <a:r>
              <a:rPr lang="pl-PL" altLang="pl-PL">
                <a:solidFill>
                  <a:srgbClr val="2761AB"/>
                </a:solidFill>
                <a:latin typeface="Brandon Grotesque Bold"/>
              </a:rPr>
              <a:t> (</a:t>
            </a:r>
            <a:r>
              <a:rPr lang="it-IT" altLang="pl-PL">
                <a:solidFill>
                  <a:srgbClr val="2761AB"/>
                </a:solidFill>
                <a:latin typeface="Brandon Grotesque Bold"/>
              </a:rPr>
              <a:t>di </a:t>
            </a:r>
            <a:r>
              <a:rPr lang="pl-PL" altLang="pl-PL">
                <a:solidFill>
                  <a:srgbClr val="2761AB"/>
                </a:solidFill>
                <a:latin typeface="Brandon Grotesque Bold"/>
              </a:rPr>
              <a:t>Coulomb), c</a:t>
            </a:r>
            <a:r>
              <a:rPr lang="it-IT" altLang="pl-PL">
                <a:solidFill>
                  <a:srgbClr val="2761AB"/>
                </a:solidFill>
                <a:latin typeface="Brandon Grotesque Bold"/>
              </a:rPr>
              <a:t>ontinua</a:t>
            </a:r>
            <a:r>
              <a:rPr lang="pl-PL" altLang="pl-PL">
                <a:solidFill>
                  <a:srgbClr val="2761AB"/>
                </a:solidFill>
                <a:latin typeface="Brandon Grotesque Bold"/>
              </a:rPr>
              <a:t> </a:t>
            </a:r>
            <a:endParaRPr lang="en-AU" altLang="pl-PL">
              <a:solidFill>
                <a:srgbClr val="2761AB"/>
              </a:solidFill>
              <a:latin typeface="Brandon Grotesque Bold"/>
            </a:endParaRPr>
          </a:p>
        </p:txBody>
      </p:sp>
      <p:sp>
        <p:nvSpPr>
          <p:cNvPr id="34820" name="Text Box 6">
            <a:extLst>
              <a:ext uri="{FF2B5EF4-FFF2-40B4-BE49-F238E27FC236}">
                <a16:creationId xmlns:a16="http://schemas.microsoft.com/office/drawing/2014/main" id="{42C224FD-0F42-5535-7DC8-738BA1922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263" y="892175"/>
            <a:ext cx="28130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Meglio con palline piccole</a:t>
            </a:r>
            <a:endParaRPr lang="en-AU" altLang="it-IT" sz="1800"/>
          </a:p>
        </p:txBody>
      </p:sp>
      <p:sp>
        <p:nvSpPr>
          <p:cNvPr id="34821" name="Oval 7">
            <a:extLst>
              <a:ext uri="{FF2B5EF4-FFF2-40B4-BE49-F238E27FC236}">
                <a16:creationId xmlns:a16="http://schemas.microsoft.com/office/drawing/2014/main" id="{0E661C4D-0457-C4D7-D253-2117C8222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025" y="2279650"/>
            <a:ext cx="914400" cy="914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it-IT" sz="4800"/>
              <a:t>+</a:t>
            </a:r>
            <a:endParaRPr lang="en-AU" altLang="it-IT" sz="4800"/>
          </a:p>
        </p:txBody>
      </p:sp>
      <p:sp>
        <p:nvSpPr>
          <p:cNvPr id="34822" name="Oval 8">
            <a:extLst>
              <a:ext uri="{FF2B5EF4-FFF2-40B4-BE49-F238E27FC236}">
                <a16:creationId xmlns:a16="http://schemas.microsoft.com/office/drawing/2014/main" id="{389F1573-847C-9B87-1A3A-1DE5B66CA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125" y="2247900"/>
            <a:ext cx="9144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it-IT" sz="4800" baseline="30000"/>
              <a:t>_</a:t>
            </a:r>
            <a:endParaRPr lang="en-AU" altLang="it-IT" sz="4800" baseline="30000"/>
          </a:p>
        </p:txBody>
      </p:sp>
      <p:sp>
        <p:nvSpPr>
          <p:cNvPr id="34823" name="Oval 16">
            <a:extLst>
              <a:ext uri="{FF2B5EF4-FFF2-40B4-BE49-F238E27FC236}">
                <a16:creationId xmlns:a16="http://schemas.microsoft.com/office/drawing/2014/main" id="{37EE77F7-AEE2-6BE9-EDCD-4E4CB6A10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0" y="4630738"/>
            <a:ext cx="914400" cy="914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it-IT" sz="4800"/>
              <a:t>+</a:t>
            </a:r>
            <a:endParaRPr lang="en-AU" altLang="it-IT" sz="4800"/>
          </a:p>
        </p:txBody>
      </p:sp>
      <p:sp>
        <p:nvSpPr>
          <p:cNvPr id="34824" name="Oval 17">
            <a:extLst>
              <a:ext uri="{FF2B5EF4-FFF2-40B4-BE49-F238E27FC236}">
                <a16:creationId xmlns:a16="http://schemas.microsoft.com/office/drawing/2014/main" id="{B21F503F-6436-D592-06EF-8E03E40B8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975" y="5943600"/>
            <a:ext cx="914400" cy="914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it-IT" sz="4800"/>
              <a:t>+</a:t>
            </a:r>
            <a:endParaRPr lang="en-AU" altLang="it-IT" sz="4800"/>
          </a:p>
        </p:txBody>
      </p:sp>
      <p:sp>
        <p:nvSpPr>
          <p:cNvPr id="34825" name="Line 18">
            <a:extLst>
              <a:ext uri="{FF2B5EF4-FFF2-40B4-BE49-F238E27FC236}">
                <a16:creationId xmlns:a16="http://schemas.microsoft.com/office/drawing/2014/main" id="{A025F52F-9541-52DF-1566-BA444D1B1C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20913" y="5094288"/>
            <a:ext cx="6238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26" name="Line 19">
            <a:extLst>
              <a:ext uri="{FF2B5EF4-FFF2-40B4-BE49-F238E27FC236}">
                <a16:creationId xmlns:a16="http://schemas.microsoft.com/office/drawing/2014/main" id="{1E39165E-BF77-14AD-71D5-1DB8AD569CE7}"/>
              </a:ext>
            </a:extLst>
          </p:cNvPr>
          <p:cNvSpPr>
            <a:spLocks noChangeShapeType="1"/>
          </p:cNvSpPr>
          <p:nvPr/>
        </p:nvSpPr>
        <p:spPr bwMode="auto">
          <a:xfrm>
            <a:off x="5878513" y="5122863"/>
            <a:ext cx="7413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27" name="Line 21">
            <a:extLst>
              <a:ext uri="{FF2B5EF4-FFF2-40B4-BE49-F238E27FC236}">
                <a16:creationId xmlns:a16="http://schemas.microsoft.com/office/drawing/2014/main" id="{B397195E-492C-F0D2-9D83-976AD01170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0250" y="2727325"/>
            <a:ext cx="7413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28" name="Line 22">
            <a:extLst>
              <a:ext uri="{FF2B5EF4-FFF2-40B4-BE49-F238E27FC236}">
                <a16:creationId xmlns:a16="http://schemas.microsoft.com/office/drawing/2014/main" id="{6EC9F149-03ED-AA00-593C-DE49C64CB9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27663" y="2725738"/>
            <a:ext cx="6238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29" name="Oval 23">
            <a:extLst>
              <a:ext uri="{FF2B5EF4-FFF2-40B4-BE49-F238E27FC236}">
                <a16:creationId xmlns:a16="http://schemas.microsoft.com/office/drawing/2014/main" id="{7679688C-9D9C-8E91-B594-8BB02298D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013" y="5886450"/>
            <a:ext cx="914400" cy="914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it-IT" sz="4800"/>
              <a:t>+</a:t>
            </a:r>
            <a:endParaRPr lang="en-AU" altLang="it-IT" sz="4800"/>
          </a:p>
        </p:txBody>
      </p:sp>
      <p:sp>
        <p:nvSpPr>
          <p:cNvPr id="34830" name="Line 24">
            <a:extLst>
              <a:ext uri="{FF2B5EF4-FFF2-40B4-BE49-F238E27FC236}">
                <a16:creationId xmlns:a16="http://schemas.microsoft.com/office/drawing/2014/main" id="{B9E67570-712E-0C25-2D62-613140AC2F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60800" y="6357938"/>
            <a:ext cx="2762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31" name="Line 26">
            <a:extLst>
              <a:ext uri="{FF2B5EF4-FFF2-40B4-BE49-F238E27FC236}">
                <a16:creationId xmlns:a16="http://schemas.microsoft.com/office/drawing/2014/main" id="{3900936F-0836-98F2-5201-0DCFA9E696E1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1375" y="6313488"/>
            <a:ext cx="3349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32" name="Oval 27">
            <a:extLst>
              <a:ext uri="{FF2B5EF4-FFF2-40B4-BE49-F238E27FC236}">
                <a16:creationId xmlns:a16="http://schemas.microsoft.com/office/drawing/2014/main" id="{46D1ECE9-8EF2-3096-27EF-4C29E8364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5225" y="4649788"/>
            <a:ext cx="914400" cy="914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it-IT" sz="4800"/>
              <a:t>+</a:t>
            </a:r>
            <a:endParaRPr lang="en-AU" altLang="it-IT" sz="4800"/>
          </a:p>
        </p:txBody>
      </p:sp>
      <p:sp>
        <p:nvSpPr>
          <p:cNvPr id="34833" name="Text Box 28">
            <a:extLst>
              <a:ext uri="{FF2B5EF4-FFF2-40B4-BE49-F238E27FC236}">
                <a16:creationId xmlns:a16="http://schemas.microsoft.com/office/drawing/2014/main" id="{A1360673-8D88-9C99-D3A0-DFF0133CF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900" y="5784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it-IT" sz="1800"/>
          </a:p>
        </p:txBody>
      </p:sp>
      <p:sp>
        <p:nvSpPr>
          <p:cNvPr id="34834" name="Text Box 29">
            <a:extLst>
              <a:ext uri="{FF2B5EF4-FFF2-40B4-BE49-F238E27FC236}">
                <a16:creationId xmlns:a16="http://schemas.microsoft.com/office/drawing/2014/main" id="{10A2041C-AE7A-574D-6196-10BD2B394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5735638"/>
            <a:ext cx="316388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400">
                <a:solidFill>
                  <a:srgbClr val="FF0000"/>
                </a:solidFill>
              </a:rPr>
              <a:t>D</a:t>
            </a:r>
            <a:r>
              <a:rPr lang="it-IT" altLang="it-IT" sz="2400">
                <a:solidFill>
                  <a:srgbClr val="FF0000"/>
                </a:solidFill>
              </a:rPr>
              <a:t>ue volte più lontano</a:t>
            </a:r>
            <a:r>
              <a:rPr lang="pl-PL" altLang="it-IT" sz="2400">
                <a:solidFill>
                  <a:srgbClr val="FF000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0000"/>
                </a:solidFill>
              </a:rPr>
              <a:t>Forza  </a:t>
            </a:r>
            <a:r>
              <a:rPr lang="pl-PL" altLang="it-IT" sz="2400">
                <a:solidFill>
                  <a:srgbClr val="FF0000"/>
                </a:solidFill>
              </a:rPr>
              <a:t>4 x m</a:t>
            </a:r>
            <a:r>
              <a:rPr lang="it-IT" altLang="it-IT" sz="2400">
                <a:solidFill>
                  <a:srgbClr val="FF0000"/>
                </a:solidFill>
              </a:rPr>
              <a:t>inore</a:t>
            </a:r>
            <a:endParaRPr lang="en-AU" altLang="it-IT" sz="2400">
              <a:solidFill>
                <a:srgbClr val="FF0000"/>
              </a:solidFill>
            </a:endParaRPr>
          </a:p>
        </p:txBody>
      </p:sp>
      <p:sp>
        <p:nvSpPr>
          <p:cNvPr id="34835" name="Text Box 29">
            <a:extLst>
              <a:ext uri="{FF2B5EF4-FFF2-40B4-BE49-F238E27FC236}">
                <a16:creationId xmlns:a16="http://schemas.microsoft.com/office/drawing/2014/main" id="{BD260193-49DD-5359-5E53-83E86570D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013" y="3275013"/>
            <a:ext cx="213677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0000"/>
                </a:solidFill>
              </a:rPr>
              <a:t>Segni opposti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0000"/>
                </a:solidFill>
              </a:rPr>
              <a:t>si attraggono</a:t>
            </a:r>
          </a:p>
        </p:txBody>
      </p:sp>
      <p:sp>
        <p:nvSpPr>
          <p:cNvPr id="34836" name="Text Box 29">
            <a:extLst>
              <a:ext uri="{FF2B5EF4-FFF2-40B4-BE49-F238E27FC236}">
                <a16:creationId xmlns:a16="http://schemas.microsoft.com/office/drawing/2014/main" id="{25237DCD-D02A-9626-2F37-D4C7F1A8B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4762500"/>
            <a:ext cx="213677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0000"/>
                </a:solidFill>
              </a:rPr>
              <a:t>Segni opposti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0000"/>
                </a:solidFill>
              </a:rPr>
              <a:t>si respingono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70534C34-2BB9-FFB6-C938-4AB1ED8005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-112713"/>
            <a:ext cx="5976937" cy="1143001"/>
          </a:xfrm>
        </p:spPr>
        <p:txBody>
          <a:bodyPr/>
          <a:lstStyle/>
          <a:p>
            <a:pPr eaLnBrk="1" hangingPunct="1"/>
            <a:r>
              <a:rPr lang="it-IT" altLang="it-IT" sz="3600"/>
              <a:t>Che cosa è più caldo? </a:t>
            </a:r>
            <a:br>
              <a:rPr lang="it-IT" altLang="it-IT" sz="3600"/>
            </a:br>
            <a:r>
              <a:rPr lang="it-IT" altLang="it-IT" sz="3600"/>
              <a:t>Il Sole o un fulmine?</a:t>
            </a:r>
            <a:r>
              <a:rPr lang="pl-PL" altLang="it-IT" sz="3600"/>
              <a:t> </a:t>
            </a:r>
            <a:endParaRPr lang="en-AU" altLang="it-IT" sz="3600"/>
          </a:p>
        </p:txBody>
      </p:sp>
      <p:sp>
        <p:nvSpPr>
          <p:cNvPr id="35843" name="Text Box 3">
            <a:extLst>
              <a:ext uri="{FF2B5EF4-FFF2-40B4-BE49-F238E27FC236}">
                <a16:creationId xmlns:a16="http://schemas.microsoft.com/office/drawing/2014/main" id="{EAACEB9E-42B0-1A3A-EAD4-1242FDD2807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521575" y="4970463"/>
            <a:ext cx="28717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200">
                <a:solidFill>
                  <a:schemeClr val="hlink"/>
                </a:solidFill>
              </a:rPr>
              <a:t>Van der Graaf, spawarka, łuk plamozwy</a:t>
            </a:r>
            <a:endParaRPr lang="en-AU" altLang="it-IT" sz="1200">
              <a:solidFill>
                <a:schemeClr val="hlink"/>
              </a:solidFill>
            </a:endParaRP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E9D5C345-AC1F-33E2-9DF6-49DAB164B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5459413"/>
            <a:ext cx="91440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altLang="it-IT" sz="2200"/>
              <a:t>Ricercatori hanno documentato, che un fulmine avviene a una tensione 10 miliardi di volt, cioè motlo di più che l’energia all’interno del Sole (15 milioni di gradi Celsius)</a:t>
            </a:r>
            <a:endParaRPr lang="it-IT" altLang="it-IT" sz="2200">
              <a:solidFill>
                <a:srgbClr val="FF0000"/>
              </a:solidFill>
            </a:endParaRPr>
          </a:p>
        </p:txBody>
      </p:sp>
      <p:pic>
        <p:nvPicPr>
          <p:cNvPr id="35845" name="Picture 5">
            <a:extLst>
              <a:ext uri="{FF2B5EF4-FFF2-40B4-BE49-F238E27FC236}">
                <a16:creationId xmlns:a16="http://schemas.microsoft.com/office/drawing/2014/main" id="{8022C53C-84AC-F19D-9CA0-CEF5EA07B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7942262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6">
            <a:extLst>
              <a:ext uri="{FF2B5EF4-FFF2-40B4-BE49-F238E27FC236}">
                <a16:creationId xmlns:a16="http://schemas.microsoft.com/office/drawing/2014/main" id="{13565B9A-5AA1-2F44-8864-9262875CA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2924175"/>
            <a:ext cx="3514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it-IT" sz="1800" b="1">
                <a:solidFill>
                  <a:srgbClr val="FF0000"/>
                </a:solidFill>
              </a:rPr>
              <a:t>March 15, 2019• </a:t>
            </a:r>
            <a:r>
              <a:rPr lang="en-AU" altLang="it-IT" sz="1800" b="1" i="1">
                <a:solidFill>
                  <a:srgbClr val="FF0000"/>
                </a:solidFill>
              </a:rPr>
              <a:t>Physics</a:t>
            </a:r>
            <a:r>
              <a:rPr lang="en-AU" altLang="it-IT" sz="1800" b="1">
                <a:solidFill>
                  <a:srgbClr val="FF0000"/>
                </a:solidFill>
              </a:rPr>
              <a:t> 12, 29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91C12A-73D1-F560-E14C-7282DB628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5257"/>
          </a:xfrm>
        </p:spPr>
        <p:txBody>
          <a:bodyPr/>
          <a:lstStyle/>
          <a:p>
            <a:r>
              <a:rPr lang="pl-PL" sz="3600" dirty="0"/>
              <a:t>Sfera di </a:t>
            </a:r>
            <a:r>
              <a:rPr lang="pl-PL" sz="3600" dirty="0" err="1"/>
              <a:t>plasmi</a:t>
            </a:r>
            <a:endParaRPr lang="pl-PL" sz="3600" dirty="0"/>
          </a:p>
        </p:txBody>
      </p:sp>
      <p:pic>
        <p:nvPicPr>
          <p:cNvPr id="5" name="plasma_0">
            <a:hlinkClick r:id="" action="ppaction://media"/>
            <a:extLst>
              <a:ext uri="{FF2B5EF4-FFF2-40B4-BE49-F238E27FC236}">
                <a16:creationId xmlns:a16="http://schemas.microsoft.com/office/drawing/2014/main" id="{C5029B0D-0E7F-391F-8254-644C05D4F3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502" y="824316"/>
            <a:ext cx="4211664" cy="3158748"/>
          </a:xfrm>
          <a:prstGeom prst="rect">
            <a:avLst/>
          </a:prstGeom>
        </p:spPr>
      </p:pic>
      <p:pic>
        <p:nvPicPr>
          <p:cNvPr id="6" name="plasma-fingers">
            <a:hlinkClick r:id="" action="ppaction://media"/>
            <a:extLst>
              <a:ext uri="{FF2B5EF4-FFF2-40B4-BE49-F238E27FC236}">
                <a16:creationId xmlns:a16="http://schemas.microsoft.com/office/drawing/2014/main" id="{525F4FFB-5CA5-5753-91CC-A34EB63BE33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62" y="3354420"/>
            <a:ext cx="4211664" cy="322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91C12A-73D1-F560-E14C-7282DB628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5257"/>
          </a:xfrm>
        </p:spPr>
        <p:txBody>
          <a:bodyPr/>
          <a:lstStyle/>
          <a:p>
            <a:r>
              <a:rPr lang="pl-PL" sz="3600" dirty="0"/>
              <a:t>Sfera di </a:t>
            </a:r>
            <a:r>
              <a:rPr lang="pl-PL" sz="3600" dirty="0" err="1"/>
              <a:t>plasmi</a:t>
            </a:r>
            <a:endParaRPr lang="pl-PL" sz="3600" dirty="0"/>
          </a:p>
        </p:txBody>
      </p:sp>
      <p:pic>
        <p:nvPicPr>
          <p:cNvPr id="4" name="plasma-neon">
            <a:hlinkClick r:id="" action="ppaction://media"/>
            <a:extLst>
              <a:ext uri="{FF2B5EF4-FFF2-40B4-BE49-F238E27FC236}">
                <a16:creationId xmlns:a16="http://schemas.microsoft.com/office/drawing/2014/main" id="{62D8557B-6DDC-81DC-7AC8-6B11B517B9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81" y="1035441"/>
            <a:ext cx="4072235" cy="3122047"/>
          </a:xfrm>
          <a:prstGeom prst="rect">
            <a:avLst/>
          </a:prstGeom>
        </p:spPr>
      </p:pic>
      <p:pic>
        <p:nvPicPr>
          <p:cNvPr id="3" name="plasma2_0">
            <a:hlinkClick r:id="" action="ppaction://media"/>
            <a:extLst>
              <a:ext uri="{FF2B5EF4-FFF2-40B4-BE49-F238E27FC236}">
                <a16:creationId xmlns:a16="http://schemas.microsoft.com/office/drawing/2014/main" id="{964E03F2-58E6-28EE-F3DE-75BCD7BF47D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7938" y="3140801"/>
            <a:ext cx="4590081" cy="344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5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91C12A-73D1-F560-E14C-7282DB628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5257"/>
          </a:xfrm>
        </p:spPr>
        <p:txBody>
          <a:bodyPr/>
          <a:lstStyle/>
          <a:p>
            <a:r>
              <a:rPr lang="pl-PL" sz="3600" dirty="0"/>
              <a:t>Sfera di </a:t>
            </a:r>
            <a:r>
              <a:rPr lang="pl-PL" sz="3600" dirty="0" err="1"/>
              <a:t>plasmi</a:t>
            </a:r>
            <a:endParaRPr lang="pl-PL" sz="3600" dirty="0"/>
          </a:p>
        </p:txBody>
      </p:sp>
      <p:pic>
        <p:nvPicPr>
          <p:cNvPr id="5" name="plasma-night-shot-finger">
            <a:hlinkClick r:id="" action="ppaction://media"/>
            <a:extLst>
              <a:ext uri="{FF2B5EF4-FFF2-40B4-BE49-F238E27FC236}">
                <a16:creationId xmlns:a16="http://schemas.microsoft.com/office/drawing/2014/main" id="{600652DF-3306-9A39-C9FC-3E47B3ED26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3156152"/>
            <a:ext cx="4304654" cy="3300235"/>
          </a:xfrm>
          <a:prstGeom prst="rect">
            <a:avLst/>
          </a:prstGeom>
        </p:spPr>
      </p:pic>
      <p:pic>
        <p:nvPicPr>
          <p:cNvPr id="7" name="plasma-night-shot-1">
            <a:hlinkClick r:id="" action="ppaction://media"/>
            <a:extLst>
              <a:ext uri="{FF2B5EF4-FFF2-40B4-BE49-F238E27FC236}">
                <a16:creationId xmlns:a16="http://schemas.microsoft.com/office/drawing/2014/main" id="{503ACCA5-B8D5-B11C-7C2B-9ED87BA6B11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4837" y="939895"/>
            <a:ext cx="4110858" cy="315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7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E1DF9C56-97B3-D950-3FFB-22778D8848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>
                <a:solidFill>
                  <a:schemeClr val="accent2"/>
                </a:solidFill>
              </a:rPr>
              <a:t>Già i Greci antichi...</a:t>
            </a:r>
            <a:endParaRPr lang="en-AU" altLang="it-IT" sz="3600">
              <a:solidFill>
                <a:schemeClr val="accent2"/>
              </a:solidFill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DDEBE4C8-B675-134B-707A-21603CAF74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70900" cy="5257800"/>
          </a:xfrm>
        </p:spPr>
        <p:txBody>
          <a:bodyPr/>
          <a:lstStyle/>
          <a:p>
            <a:pPr eaLnBrk="1" hangingPunct="1">
              <a:lnSpc>
                <a:spcPct val="95000"/>
              </a:lnSpc>
            </a:pPr>
            <a:r>
              <a:rPr lang="pl-PL" altLang="it-IT" sz="2400"/>
              <a:t>„</a:t>
            </a:r>
            <a:r>
              <a:rPr lang="it-IT" altLang="it-IT" sz="2400"/>
              <a:t>Già i Greci antichi</a:t>
            </a:r>
            <a:r>
              <a:rPr lang="pl-PL" altLang="it-IT" sz="2400"/>
              <a:t>” – </a:t>
            </a:r>
            <a:r>
              <a:rPr lang="it-IT" altLang="it-IT" sz="2400"/>
              <a:t>ma non solo loro credevano nelle proprietà magiche dell’ambra (resina dal Mar Baltico) </a:t>
            </a:r>
            <a:endParaRPr lang="pl-PL" altLang="it-IT" sz="2400"/>
          </a:p>
          <a:p>
            <a:pPr eaLnBrk="1" hangingPunct="1">
              <a:lnSpc>
                <a:spcPct val="95000"/>
              </a:lnSpc>
            </a:pPr>
            <a:r>
              <a:rPr lang="it-IT" altLang="it-IT" sz="2400"/>
              <a:t>Si raccontava che l’Arca dell’Alleanza ha fulminato un ragazzo che l’ha aveva toccato. La storia (sicuramente non vera) racconta che l’Arca era guarnita dentro e fuori con delle lamiere d’oro. I sacerdoti camminavano sulle alte scarpe in legno e ogni giorno pulivano l’Arca con la lana (cioè elettrizzavano l‘Arca). Il ragazzo, scalzo, non era isolato dalla terra, allora tutta la carica elettrica accumulata fluì a terra attraverso il suo (povero) corpo.  </a:t>
            </a:r>
          </a:p>
          <a:p>
            <a:pPr eaLnBrk="1" hangingPunct="1">
              <a:lnSpc>
                <a:spcPct val="95000"/>
              </a:lnSpc>
            </a:pPr>
            <a:r>
              <a:rPr lang="it-IT" altLang="it-IT" sz="2400"/>
              <a:t>Il fulmine consiste in una scarica elettrica (ovvero è una sequenza molto veloce di scariche su e giù, tra le nuvole e la terra. La differenza di potenziale (cioè la tensione) ammonta a centinaia di milioni di Volt (e anche di più).</a:t>
            </a:r>
            <a:endParaRPr lang="en-AU" altLang="it-IT" sz="2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3E1B5119-B78B-9C81-1E45-CD047D3F59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4000"/>
              <a:t>La sfera di zolfo</a:t>
            </a:r>
            <a:endParaRPr lang="en-AU" altLang="it-IT" sz="4000"/>
          </a:p>
        </p:txBody>
      </p:sp>
      <p:sp>
        <p:nvSpPr>
          <p:cNvPr id="37891" name="Text Box 5">
            <a:extLst>
              <a:ext uri="{FF2B5EF4-FFF2-40B4-BE49-F238E27FC236}">
                <a16:creationId xmlns:a16="http://schemas.microsoft.com/office/drawing/2014/main" id="{AAB54885-17F9-637E-7D72-5731AC8F4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4403725"/>
            <a:ext cx="821055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rgbClr val="202122"/>
                </a:solidFill>
              </a:rPr>
              <a:t>Mettendo in rotazione la sfera di zolfo e sfregandola con la mano si generavano scintille crepitanti.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200">
              <a:solidFill>
                <a:srgbClr val="20212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Simili scintille si osservano togliendo un golfino ù</a:t>
            </a:r>
            <a:r>
              <a:rPr lang="pl-PL" altLang="it-IT" sz="2200"/>
              <a:t>Podobne iskry obserwujemy, zdejmując „elas</a:t>
            </a:r>
            <a:r>
              <a:rPr lang="it-IT" altLang="it-IT" sz="2200"/>
              <a:t>tico</a:t>
            </a:r>
            <a:r>
              <a:rPr lang="pl-PL" altLang="it-IT" sz="2200"/>
              <a:t>” </a:t>
            </a:r>
            <a:r>
              <a:rPr lang="it-IT" altLang="it-IT" sz="2200"/>
              <a:t>o di lana (ed avendo capelli ben lavati) </a:t>
            </a:r>
            <a:endParaRPr lang="en-AU" altLang="it-IT" sz="2200"/>
          </a:p>
        </p:txBody>
      </p:sp>
      <p:pic>
        <p:nvPicPr>
          <p:cNvPr id="37892" name="Picture 6">
            <a:extLst>
              <a:ext uri="{FF2B5EF4-FFF2-40B4-BE49-F238E27FC236}">
                <a16:creationId xmlns:a16="http://schemas.microsoft.com/office/drawing/2014/main" id="{D4D4D170-EE04-5EA2-34FE-E80DB52C0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974725"/>
            <a:ext cx="4011613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8">
            <a:extLst>
              <a:ext uri="{FF2B5EF4-FFF2-40B4-BE49-F238E27FC236}">
                <a16:creationId xmlns:a16="http://schemas.microsoft.com/office/drawing/2014/main" id="{B9EB8C40-9A5A-9BA4-7AA2-438C512F6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1011238"/>
            <a:ext cx="437515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3A84085-0E4E-17CA-6FBE-151E73787C2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88913"/>
            <a:ext cx="8229600" cy="857250"/>
          </a:xfrm>
        </p:spPr>
        <p:txBody>
          <a:bodyPr/>
          <a:lstStyle/>
          <a:p>
            <a:pPr eaLnBrk="1" hangingPunct="1"/>
            <a:r>
              <a:rPr lang="pl-PL" altLang="it-IT"/>
              <a:t>Il mondo pieno di allarmismi</a:t>
            </a:r>
            <a:endParaRPr lang="en-AU" altLang="it-IT"/>
          </a:p>
        </p:txBody>
      </p:sp>
      <p:pic>
        <p:nvPicPr>
          <p:cNvPr id="8195" name="Picture 4">
            <a:extLst>
              <a:ext uri="{FF2B5EF4-FFF2-40B4-BE49-F238E27FC236}">
                <a16:creationId xmlns:a16="http://schemas.microsoft.com/office/drawing/2014/main" id="{E475A271-C22A-61A7-FA9C-FC74023AD0AA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138" y="1608138"/>
            <a:ext cx="8418512" cy="5060950"/>
          </a:xfrm>
        </p:spPr>
      </p:pic>
      <p:sp>
        <p:nvSpPr>
          <p:cNvPr id="93189" name="Text Box 5">
            <a:extLst>
              <a:ext uri="{FF2B5EF4-FFF2-40B4-BE49-F238E27FC236}">
                <a16:creationId xmlns:a16="http://schemas.microsoft.com/office/drawing/2014/main" id="{7C9A4BA4-CEF9-7B0F-A8B8-2865FC695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725" y="2852738"/>
            <a:ext cx="2574925" cy="2146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altLang="it-IT" sz="1650" dirty="0"/>
              <a:t>Focus, 2002:</a:t>
            </a:r>
          </a:p>
          <a:p>
            <a:pPr eaLnBrk="1" hangingPunct="1">
              <a:defRPr/>
            </a:pPr>
            <a:endParaRPr lang="en-AU" altLang="it-IT" sz="1650" dirty="0"/>
          </a:p>
          <a:p>
            <a:pPr eaLnBrk="1" hangingPunct="1">
              <a:defRPr/>
            </a:pPr>
            <a:r>
              <a:rPr lang="pl-PL" altLang="ja-JP" sz="1650" dirty="0"/>
              <a:t>Il clima è impazzito </a:t>
            </a:r>
          </a:p>
          <a:p>
            <a:pPr eaLnBrk="1" hangingPunct="1">
              <a:defRPr/>
            </a:pPr>
            <a:endParaRPr lang="pl-PL" altLang="ja-JP" sz="1650" dirty="0"/>
          </a:p>
          <a:p>
            <a:pPr eaLnBrk="1" hangingPunct="1">
              <a:defRPr/>
            </a:pPr>
            <a:r>
              <a:rPr lang="pl-PL" altLang="ja-JP" sz="1650" dirty="0"/>
              <a:t>Tutta colpa dell’Atlantico</a:t>
            </a:r>
          </a:p>
          <a:p>
            <a:pPr eaLnBrk="1" hangingPunct="1">
              <a:defRPr/>
            </a:pPr>
            <a:endParaRPr lang="pl-PL" altLang="ja-JP" sz="1650" dirty="0"/>
          </a:p>
          <a:p>
            <a:pPr eaLnBrk="1" hangingPunct="1">
              <a:defRPr/>
            </a:pPr>
            <a:r>
              <a:rPr lang="pl-PL" altLang="ja-JP" sz="1650" b="1" dirty="0"/>
              <a:t>Dobbiamo da vero crederci?</a:t>
            </a:r>
            <a:r>
              <a:rPr lang="pl-PL" altLang="ja-JP" dirty="0"/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8D511235-39C5-7560-656C-279DCE566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88900"/>
            <a:ext cx="80327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pl-PL">
                <a:solidFill>
                  <a:srgbClr val="000099"/>
                </a:solidFill>
              </a:rPr>
              <a:t>L’elettricità nel XVII secolo era un gioco di società nelle corti aristocratiche</a:t>
            </a:r>
            <a:endParaRPr lang="en-AU" altLang="pl-PL">
              <a:solidFill>
                <a:srgbClr val="000099"/>
              </a:solidFill>
            </a:endParaRPr>
          </a:p>
        </p:txBody>
      </p:sp>
      <p:pic>
        <p:nvPicPr>
          <p:cNvPr id="38915" name="Picture 7">
            <a:extLst>
              <a:ext uri="{FF2B5EF4-FFF2-40B4-BE49-F238E27FC236}">
                <a16:creationId xmlns:a16="http://schemas.microsoft.com/office/drawing/2014/main" id="{3DD29CFB-3F2A-5EF6-824D-41FA06D8A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176338"/>
            <a:ext cx="3036888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 descr="E:\Ania\!ZKompAnia\ania\volta\kulasiar.jpg">
            <a:extLst>
              <a:ext uri="{FF2B5EF4-FFF2-40B4-BE49-F238E27FC236}">
                <a16:creationId xmlns:a16="http://schemas.microsoft.com/office/drawing/2014/main" id="{F3A8F661-1FA0-1CE7-67D5-05C636D73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4598988"/>
            <a:ext cx="288607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Prostokąt 3">
            <a:extLst>
              <a:ext uri="{FF2B5EF4-FFF2-40B4-BE49-F238E27FC236}">
                <a16:creationId xmlns:a16="http://schemas.microsoft.com/office/drawing/2014/main" id="{8A7642D6-8977-6F53-E407-8D21BCAE1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5213" y="1176338"/>
            <a:ext cx="5538787" cy="49244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30000"/>
              </a:spcAft>
              <a:defRPr/>
            </a:pPr>
            <a:r>
              <a:rPr lang="it-IT" altLang="it-IT" sz="2000" b="1" dirty="0">
                <a:latin typeface="+mn-lt"/>
              </a:rPr>
              <a:t>Talete di Mileto </a:t>
            </a:r>
            <a:r>
              <a:rPr lang="it-IT" altLang="it-IT" sz="2000" dirty="0">
                <a:latin typeface="+mn-lt"/>
              </a:rPr>
              <a:t>intorno al 500 a.C. notò particolari proprietà dell'ambra, chiamata </a:t>
            </a:r>
            <a:r>
              <a:rPr lang="it-IT" altLang="it-IT" sz="2000" i="1" dirty="0">
                <a:latin typeface="+mn-lt"/>
              </a:rPr>
              <a:t>electron</a:t>
            </a:r>
            <a:r>
              <a:rPr lang="it-IT" altLang="it-IT" sz="2000" dirty="0">
                <a:latin typeface="+mn-lt"/>
              </a:rPr>
              <a:t> in greco.</a:t>
            </a:r>
            <a:endParaRPr lang="pl-PL" altLang="it-IT" sz="2000" dirty="0">
              <a:latin typeface="+mn-lt"/>
            </a:endParaRPr>
          </a:p>
          <a:p>
            <a:pPr eaLnBrk="1" hangingPunct="1">
              <a:spcAft>
                <a:spcPct val="30000"/>
              </a:spcAft>
              <a:defRPr/>
            </a:pPr>
            <a:r>
              <a:rPr lang="it-IT" altLang="it-IT" sz="2000" dirty="0">
                <a:latin typeface="+mn-lt"/>
              </a:rPr>
              <a:t>Nel XVII secolo erano noti esperimenti con zolfo o sfere di vetro: per attrito si creava "elettricità", fino produrre grandi scintille se una ragazza (leggera) veniva mantenuta isolata da terra tramite la seta.</a:t>
            </a:r>
            <a:endParaRPr lang="pl-PL" altLang="it-IT" sz="2000" dirty="0">
              <a:latin typeface="+mn-lt"/>
            </a:endParaRPr>
          </a:p>
          <a:p>
            <a:pPr eaLnBrk="1" hangingPunct="1">
              <a:spcAft>
                <a:spcPct val="30000"/>
              </a:spcAft>
              <a:defRPr/>
            </a:pPr>
            <a:r>
              <a:rPr lang="it-IT" altLang="it-IT" sz="2000" dirty="0">
                <a:latin typeface="+mn-lt"/>
              </a:rPr>
              <a:t>Robert </a:t>
            </a:r>
            <a:r>
              <a:rPr lang="it-IT" altLang="it-IT" sz="2000" dirty="0" err="1">
                <a:latin typeface="+mn-lt"/>
              </a:rPr>
              <a:t>Symmer</a:t>
            </a:r>
            <a:r>
              <a:rPr lang="it-IT" altLang="it-IT" sz="2000" dirty="0">
                <a:latin typeface="+mn-lt"/>
              </a:rPr>
              <a:t> (1707-1763) scrisse che le sue calze bianche e nere, di lana e di seta, si elettrizzavano se indossate l'una sull'altra.</a:t>
            </a:r>
            <a:endParaRPr lang="pl-PL" altLang="it-IT" sz="2000" dirty="0">
              <a:latin typeface="+mn-lt"/>
            </a:endParaRPr>
          </a:p>
          <a:p>
            <a:pPr eaLnBrk="1" hangingPunct="1">
              <a:spcAft>
                <a:spcPct val="30000"/>
              </a:spcAft>
              <a:defRPr/>
            </a:pPr>
            <a:r>
              <a:rPr lang="it-IT" altLang="it-IT" sz="2000" dirty="0">
                <a:latin typeface="+mn-lt"/>
              </a:rPr>
              <a:t>Nello stesso periodo Benjamin Franklin studia l'elettricità dei temporali.</a:t>
            </a:r>
            <a:endParaRPr lang="en-AU" altLang="it-IT" sz="2000" dirty="0">
              <a:latin typeface="+mn-lt"/>
            </a:endParaRPr>
          </a:p>
          <a:p>
            <a:pPr eaLnBrk="1" hangingPunct="1">
              <a:defRPr/>
            </a:pPr>
            <a:endParaRPr lang="pl-PL" altLang="it-IT" sz="1500" dirty="0"/>
          </a:p>
          <a:p>
            <a:pPr eaLnBrk="1" hangingPunct="1">
              <a:defRPr/>
            </a:pPr>
            <a:r>
              <a:rPr lang="pl-PL" altLang="it-IT" sz="1500" dirty="0"/>
              <a:t>   </a:t>
            </a:r>
          </a:p>
        </p:txBody>
      </p:sp>
      <p:sp>
        <p:nvSpPr>
          <p:cNvPr id="49160" name="Text Box 6">
            <a:extLst>
              <a:ext uri="{FF2B5EF4-FFF2-40B4-BE49-F238E27FC236}">
                <a16:creationId xmlns:a16="http://schemas.microsoft.com/office/drawing/2014/main" id="{62AB7F92-E6B8-3CBD-8FAB-38EB150E6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515100"/>
            <a:ext cx="4865688" cy="254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050" dirty="0"/>
              <a:t>„1799:.. E la corrente fu. Duecento anni dalla pila di Volta”, Universita’ di Pavia</a:t>
            </a:r>
            <a:endParaRPr lang="en-AU" altLang="pl-PL" sz="105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94B34C2E-CAA3-B403-CACF-81CA4E827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2761AB"/>
                </a:solidFill>
                <a:latin typeface="Brandon Grotesque Bold"/>
              </a:rPr>
              <a:t>Però la strada per capire i fenomeni elettrici era ancora lunga</a:t>
            </a:r>
            <a:r>
              <a:rPr lang="pl-PL" altLang="pl-PL">
                <a:solidFill>
                  <a:srgbClr val="2761AB"/>
                </a:solidFill>
                <a:latin typeface="Brandon Grotesque Bold"/>
              </a:rPr>
              <a:t>  </a:t>
            </a:r>
            <a:endParaRPr lang="en-AU" altLang="pl-PL">
              <a:solidFill>
                <a:srgbClr val="2761AB"/>
              </a:solidFill>
              <a:latin typeface="Brandon Grotesque Bold"/>
            </a:endParaRPr>
          </a:p>
        </p:txBody>
      </p:sp>
      <p:sp>
        <p:nvSpPr>
          <p:cNvPr id="39939" name="Prostokąt 3">
            <a:extLst>
              <a:ext uri="{FF2B5EF4-FFF2-40B4-BE49-F238E27FC236}">
                <a16:creationId xmlns:a16="http://schemas.microsoft.com/office/drawing/2014/main" id="{6B20DE2D-03EE-1CD7-7E7C-EC44169C8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1417638"/>
            <a:ext cx="8266113" cy="40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L’esperimento di Symmer era importante, perché ha fatto vedere l’esistenza di cariche elettriche di due tipi diversi. </a:t>
            </a:r>
            <a:r>
              <a:rPr lang="pl-PL" altLang="it-IT" sz="200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it-IT" sz="20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Ed è proprio così: due tipi di cariche elettriche.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Sai tempi di Volta le chiamiamo positive [il protone, i.e. il nucleo di idrogeno] e negative [l’elettrone, cioè il portatore di corrente nel cavo elettrico]. Perché solo due? Non sappiamo. </a:t>
            </a:r>
            <a:endParaRPr lang="pl-PL" altLang="it-IT" sz="2000"/>
          </a:p>
          <a:p>
            <a:pPr>
              <a:spcBef>
                <a:spcPct val="0"/>
              </a:spcBef>
              <a:buFontTx/>
              <a:buNone/>
            </a:pPr>
            <a:endParaRPr lang="pl-PL" altLang="it-IT" sz="20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Le cariche dello stesso tipo si respingono, di due tipi diversi – attraggono. Come le calze di Symmer</a:t>
            </a:r>
            <a:r>
              <a:rPr lang="pl-PL" altLang="it-IT" sz="20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it-IT" sz="2000"/>
          </a:p>
          <a:p>
            <a:pPr>
              <a:spcBef>
                <a:spcPct val="0"/>
              </a:spcBef>
              <a:buFontTx/>
              <a:buNone/>
            </a:pPr>
            <a:endParaRPr lang="en-AU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2000"/>
              <a:t> </a:t>
            </a:r>
          </a:p>
        </p:txBody>
      </p:sp>
      <p:pic>
        <p:nvPicPr>
          <p:cNvPr id="39940" name="Picture 5">
            <a:extLst>
              <a:ext uri="{FF2B5EF4-FFF2-40B4-BE49-F238E27FC236}">
                <a16:creationId xmlns:a16="http://schemas.microsoft.com/office/drawing/2014/main" id="{49B94405-9968-26D8-E0FE-11E781E4F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38" y="4224338"/>
            <a:ext cx="3028950" cy="20748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4">
            <a:extLst>
              <a:ext uri="{FF2B5EF4-FFF2-40B4-BE49-F238E27FC236}">
                <a16:creationId xmlns:a16="http://schemas.microsoft.com/office/drawing/2014/main" id="{4EB646CB-58BF-42A4-5D17-EB4BE26B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69875"/>
            <a:ext cx="628650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DFC64074-76B0-34C5-ED84-843BA2999B55}"/>
              </a:ext>
            </a:extLst>
          </p:cNvPr>
          <p:cNvSpPr/>
          <p:nvPr/>
        </p:nvSpPr>
        <p:spPr>
          <a:xfrm>
            <a:off x="5438775" y="6588125"/>
            <a:ext cx="3557588" cy="20796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it-IT" sz="750" dirty="0"/>
              <a:t> </a:t>
            </a:r>
            <a:r>
              <a:rPr lang="pl-PL" altLang="it-IT" sz="750" dirty="0">
                <a:hlinkClick r:id="rId4"/>
              </a:rPr>
              <a:t>http://www.esdsystems.com/whitepapers/wp_tribocharging.html</a:t>
            </a:r>
            <a:endParaRPr lang="pl-PL" altLang="it-IT" sz="750" dirty="0"/>
          </a:p>
        </p:txBody>
      </p:sp>
      <p:sp>
        <p:nvSpPr>
          <p:cNvPr id="40964" name="Prostokąt 4">
            <a:extLst>
              <a:ext uri="{FF2B5EF4-FFF2-40B4-BE49-F238E27FC236}">
                <a16:creationId xmlns:a16="http://schemas.microsoft.com/office/drawing/2014/main" id="{BAE466BA-7500-776F-FEC1-E677C3E59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8" y="5037138"/>
            <a:ext cx="8766175" cy="1446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>
                <a:latin typeface="Brandon Grotesque Bold"/>
              </a:rPr>
              <a:t>Alessandro Volta, ispettore scolastico a Como e successivamente professore di fisica a Pavia, intraprese degli studi sistematici su diversi materiali.</a:t>
            </a:r>
            <a:endParaRPr lang="pl-PL" altLang="it-IT" sz="2200">
              <a:latin typeface="Brandon Grotesque Bold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>
                <a:latin typeface="Brandon Grotesque Bold"/>
              </a:rPr>
              <a:t>Ordinò e mise in una specie di sequenza tutti i materiali: dal vetro alla seta, allo zolfo e alla resina.</a:t>
            </a:r>
            <a:endParaRPr lang="pl-PL" altLang="it-IT" sz="2200">
              <a:latin typeface="Brandon Grotesque Bold"/>
            </a:endParaRPr>
          </a:p>
        </p:txBody>
      </p:sp>
      <p:sp>
        <p:nvSpPr>
          <p:cNvPr id="50186" name="Text Box 10">
            <a:extLst>
              <a:ext uri="{FF2B5EF4-FFF2-40B4-BE49-F238E27FC236}">
                <a16:creationId xmlns:a16="http://schemas.microsoft.com/office/drawing/2014/main" id="{6D65B0C7-00A9-BA20-8748-4AF1316E6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63" y="2347913"/>
            <a:ext cx="5337175" cy="793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altLang="it-IT" sz="1600" dirty="0"/>
              <a:t>Interactive exhibition „Volta’s pile” , Słupsk, 2001</a:t>
            </a:r>
          </a:p>
          <a:p>
            <a:pPr eaLnBrk="1" hangingPunct="1">
              <a:defRPr/>
            </a:pPr>
            <a:r>
              <a:rPr lang="pl-PL" altLang="it-IT" sz="1600" dirty="0"/>
              <a:t>dydaktyka.fizyka.umk.pl/zabawki/files/zrodla/ogniwa.html</a:t>
            </a:r>
          </a:p>
          <a:p>
            <a:pPr eaLnBrk="1" hangingPunct="1">
              <a:defRPr/>
            </a:pPr>
            <a:endParaRPr lang="en-AU" altLang="it-IT" sz="1350" dirty="0"/>
          </a:p>
        </p:txBody>
      </p:sp>
      <p:sp>
        <p:nvSpPr>
          <p:cNvPr id="40966" name="Rectangle 2">
            <a:extLst>
              <a:ext uri="{FF2B5EF4-FFF2-40B4-BE49-F238E27FC236}">
                <a16:creationId xmlns:a16="http://schemas.microsoft.com/office/drawing/2014/main" id="{27D88793-1977-3E44-BFCB-181D5BD58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-33338"/>
            <a:ext cx="8229600" cy="8572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>
                <a:solidFill>
                  <a:srgbClr val="000099"/>
                </a:solidFill>
                <a:ea typeface="MS PGothic" panose="020B0600070205080204" pitchFamily="34" charset="-128"/>
              </a:rPr>
              <a:t>Volta (1797) e la corrente </a:t>
            </a:r>
            <a:r>
              <a:rPr lang="pl-PL" altLang="ja-JP">
                <a:solidFill>
                  <a:srgbClr val="000099"/>
                </a:solidFill>
              </a:rPr>
              <a:t>fu… </a:t>
            </a:r>
            <a:endParaRPr lang="en-AU" altLang="pl-PL">
              <a:solidFill>
                <a:srgbClr val="000099"/>
              </a:solidFill>
            </a:endParaRPr>
          </a:p>
        </p:txBody>
      </p:sp>
      <p:sp>
        <p:nvSpPr>
          <p:cNvPr id="50188" name="Text Box 6">
            <a:extLst>
              <a:ext uri="{FF2B5EF4-FFF2-40B4-BE49-F238E27FC236}">
                <a16:creationId xmlns:a16="http://schemas.microsoft.com/office/drawing/2014/main" id="{A17F166D-B1DA-3D66-C698-C3240932E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6630988"/>
            <a:ext cx="4865687" cy="254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050" dirty="0"/>
              <a:t>„1799:.. E la corrente fu. Duecento anni dalla pila di Volta”, Universita’ di Pavia</a:t>
            </a:r>
            <a:endParaRPr lang="en-AU" altLang="pl-PL" sz="105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>
            <a:extLst>
              <a:ext uri="{FF2B5EF4-FFF2-40B4-BE49-F238E27FC236}">
                <a16:creationId xmlns:a16="http://schemas.microsoft.com/office/drawing/2014/main" id="{6AF72948-1206-7172-A27F-DE38D58D5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624013"/>
            <a:ext cx="28321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2">
            <a:extLst>
              <a:ext uri="{FF2B5EF4-FFF2-40B4-BE49-F238E27FC236}">
                <a16:creationId xmlns:a16="http://schemas.microsoft.com/office/drawing/2014/main" id="{ECABE602-A464-0761-11B8-B8D88B395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350" y="-47625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600"/>
              <a:t>L’ambra, cioè un isolatore</a:t>
            </a:r>
            <a:endParaRPr lang="en-AU" altLang="it-IT" sz="3600"/>
          </a:p>
        </p:txBody>
      </p:sp>
      <p:sp>
        <p:nvSpPr>
          <p:cNvPr id="209923" name="Rectangle 3">
            <a:extLst>
              <a:ext uri="{FF2B5EF4-FFF2-40B4-BE49-F238E27FC236}">
                <a16:creationId xmlns:a16="http://schemas.microsoft.com/office/drawing/2014/main" id="{7F32D5C2-B861-15B9-4A48-DA22C9967A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3350" y="825500"/>
            <a:ext cx="9010650" cy="5257800"/>
          </a:xfrm>
        </p:spPr>
        <p:txBody>
          <a:bodyPr/>
          <a:lstStyle/>
          <a:p>
            <a:pPr eaLnBrk="1" hangingPunct="1">
              <a:lnSpc>
                <a:spcPct val="95000"/>
              </a:lnSpc>
              <a:buFontTx/>
              <a:buNone/>
              <a:defRPr/>
            </a:pPr>
            <a:r>
              <a:rPr lang="it-IT" altLang="it-IT" sz="2200" dirty="0"/>
              <a:t>Alessandro Volta, per suoi esperimenti cucinava per ore bastoni di quercia in olio. Oggi abbiamo tante, diverse, materie plastiche</a:t>
            </a:r>
            <a:r>
              <a:rPr lang="pl-PL" altLang="it-IT" sz="2200" dirty="0"/>
              <a:t>)</a:t>
            </a:r>
          </a:p>
          <a:p>
            <a:pPr eaLnBrk="1" hangingPunct="1">
              <a:lnSpc>
                <a:spcPct val="95000"/>
              </a:lnSpc>
              <a:defRPr/>
            </a:pPr>
            <a:endParaRPr lang="pl-PL" altLang="it-IT" sz="2200" dirty="0"/>
          </a:p>
          <a:p>
            <a:pPr eaLnBrk="1" hangingPunct="1">
              <a:lnSpc>
                <a:spcPct val="95000"/>
              </a:lnSpc>
              <a:defRPr/>
            </a:pPr>
            <a:endParaRPr lang="pl-PL" altLang="it-IT" sz="2200" dirty="0"/>
          </a:p>
          <a:p>
            <a:pPr eaLnBrk="1" hangingPunct="1">
              <a:lnSpc>
                <a:spcPct val="95000"/>
              </a:lnSpc>
              <a:defRPr/>
            </a:pPr>
            <a:endParaRPr lang="pl-PL" altLang="it-IT" sz="2200" dirty="0"/>
          </a:p>
          <a:p>
            <a:pPr eaLnBrk="1" hangingPunct="1">
              <a:lnSpc>
                <a:spcPct val="95000"/>
              </a:lnSpc>
              <a:defRPr/>
            </a:pPr>
            <a:endParaRPr lang="pl-PL" altLang="it-IT" sz="2200" dirty="0"/>
          </a:p>
          <a:p>
            <a:pPr eaLnBrk="1" hangingPunct="1">
              <a:lnSpc>
                <a:spcPct val="95000"/>
              </a:lnSpc>
              <a:defRPr/>
            </a:pPr>
            <a:endParaRPr lang="pl-PL" altLang="it-IT" sz="2200" dirty="0"/>
          </a:p>
          <a:p>
            <a:pPr eaLnBrk="1" hangingPunct="1">
              <a:lnSpc>
                <a:spcPct val="95000"/>
              </a:lnSpc>
              <a:defRPr/>
            </a:pPr>
            <a:endParaRPr lang="pl-PL" altLang="it-IT" sz="2200" dirty="0"/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  <a:defRPr/>
            </a:pPr>
            <a:r>
              <a:rPr lang="pl-PL" altLang="it-IT" sz="2200" dirty="0"/>
              <a:t>M</a:t>
            </a:r>
            <a:r>
              <a:rPr lang="it-IT" altLang="it-IT" sz="2200" dirty="0" err="1"/>
              <a:t>aggior</a:t>
            </a:r>
            <a:r>
              <a:rPr lang="it-IT" altLang="it-IT" sz="2200" dirty="0"/>
              <a:t> parte delle plastiche 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2200" dirty="0"/>
              <a:t>(quasi tutte) sono isolanti, cioè non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2200" dirty="0"/>
              <a:t>conducono la corrente elettrica.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  <a:defRPr/>
            </a:pPr>
            <a:endParaRPr lang="it-IT" altLang="it-IT" sz="2200" dirty="0"/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  <a:defRPr/>
            </a:pPr>
            <a:endParaRPr lang="it-IT" altLang="it-IT" sz="2200" dirty="0"/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400" dirty="0">
                <a:latin typeface="Brandon Grotesque Bold"/>
              </a:rPr>
              <a:t>Fu anche il primo a </a:t>
            </a:r>
            <a:r>
              <a:rPr lang="it-IT" altLang="it-IT" sz="2400" i="1" dirty="0">
                <a:latin typeface="Brandon Grotesque Bold"/>
              </a:rPr>
              <a:t>misurare</a:t>
            </a:r>
            <a:r>
              <a:rPr lang="it-IT" altLang="it-IT" sz="2400" dirty="0">
                <a:latin typeface="Brandon Grotesque Bold"/>
              </a:rPr>
              <a:t> le forze elettriche, che agiscono tra due piastre metalliche: questo era il modo di definire il </a:t>
            </a:r>
            <a:r>
              <a:rPr lang="it-IT" altLang="it-IT" sz="2400" i="1" dirty="0">
                <a:latin typeface="Brandon Grotesque Bold"/>
              </a:rPr>
              <a:t>potenziale</a:t>
            </a:r>
            <a:r>
              <a:rPr lang="it-IT" altLang="it-IT" sz="2400" dirty="0">
                <a:latin typeface="Brandon Grotesque Bold"/>
              </a:rPr>
              <a:t> elettrico, ora chiamato anche tensione, e misurato dai </a:t>
            </a:r>
            <a:r>
              <a:rPr lang="it-IT" altLang="it-IT" sz="2400" i="1" dirty="0">
                <a:latin typeface="Brandon Grotesque Bold"/>
              </a:rPr>
              <a:t>voltmetri</a:t>
            </a:r>
            <a:r>
              <a:rPr lang="it-IT" altLang="it-IT" sz="2400" dirty="0">
                <a:latin typeface="Brandon Grotesque Bold"/>
              </a:rPr>
              <a:t> in </a:t>
            </a:r>
            <a:r>
              <a:rPr lang="it-IT" altLang="it-IT" sz="2400" i="1" dirty="0">
                <a:latin typeface="Brandon Grotesque Bold"/>
              </a:rPr>
              <a:t>volt</a:t>
            </a:r>
            <a:r>
              <a:rPr lang="it-IT" altLang="it-IT" sz="2400" dirty="0">
                <a:latin typeface="Brandon Grotesque Bold"/>
              </a:rPr>
              <a:t>.</a:t>
            </a:r>
            <a:endParaRPr lang="en-US" altLang="it-IT" sz="2400" dirty="0">
              <a:latin typeface="Brandon Grotesque Bold"/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  <a:defRPr/>
            </a:pPr>
            <a:endParaRPr lang="en-AU" altLang="it-IT" sz="2200" dirty="0"/>
          </a:p>
        </p:txBody>
      </p:sp>
      <p:sp>
        <p:nvSpPr>
          <p:cNvPr id="43013" name="Text Box 4">
            <a:extLst>
              <a:ext uri="{FF2B5EF4-FFF2-40B4-BE49-F238E27FC236}">
                <a16:creationId xmlns:a16="http://schemas.microsoft.com/office/drawing/2014/main" id="{4F037175-019D-6084-B8B1-A64E9EC9E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7813" y="1327150"/>
            <a:ext cx="4606925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it-IT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Bilancia elettrostatica di V</a:t>
            </a:r>
            <a:r>
              <a:rPr lang="pl-PL" altLang="it-IT" sz="1200"/>
              <a:t>olt</a:t>
            </a:r>
            <a:r>
              <a:rPr lang="it-IT" altLang="it-IT" sz="1200"/>
              <a:t>a</a:t>
            </a:r>
            <a:r>
              <a:rPr lang="pl-PL" altLang="it-IT" sz="12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it-IT" sz="1200">
                <a:hlinkClick r:id="rId3"/>
              </a:rPr>
              <a:t>https://alessandrovolta.it/wp-content/uploads/2011/07/pag57.png</a:t>
            </a:r>
            <a:r>
              <a:rPr lang="en-AU" altLang="it-IT" sz="1200"/>
              <a:t> </a:t>
            </a:r>
          </a:p>
        </p:txBody>
      </p:sp>
      <p:pic>
        <p:nvPicPr>
          <p:cNvPr id="43014" name="Picture 7">
            <a:extLst>
              <a:ext uri="{FF2B5EF4-FFF2-40B4-BE49-F238E27FC236}">
                <a16:creationId xmlns:a16="http://schemas.microsoft.com/office/drawing/2014/main" id="{41A26DCB-179A-5EFA-11B9-99407193D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563688"/>
            <a:ext cx="3455987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105E5B77-D363-26D9-841D-C7737C3F0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pl-PL" altLang="pl-PL" sz="3600">
                <a:solidFill>
                  <a:srgbClr val="2761AB"/>
                </a:solidFill>
                <a:latin typeface="Brandon Grotesque Bold"/>
              </a:rPr>
              <a:t>T</a:t>
            </a:r>
            <a:r>
              <a:rPr lang="it-IT" altLang="pl-PL" sz="3600">
                <a:solidFill>
                  <a:srgbClr val="2761AB"/>
                </a:solidFill>
                <a:latin typeface="Brandon Grotesque Bold"/>
              </a:rPr>
              <a:t>re osservazioni, oggi ovvie, non furono così nel XV</a:t>
            </a:r>
            <a:r>
              <a:rPr lang="pl-PL" altLang="pl-PL" sz="3600">
                <a:solidFill>
                  <a:srgbClr val="2761AB"/>
                </a:solidFill>
                <a:latin typeface="Brandon Grotesque Bold"/>
              </a:rPr>
              <a:t>II </a:t>
            </a:r>
            <a:r>
              <a:rPr lang="it-IT" altLang="pl-PL" sz="3600">
                <a:solidFill>
                  <a:srgbClr val="2761AB"/>
                </a:solidFill>
                <a:latin typeface="Brandon Grotesque Bold"/>
              </a:rPr>
              <a:t>secolo </a:t>
            </a:r>
            <a:endParaRPr lang="en-AU" altLang="pl-PL" sz="3600">
              <a:solidFill>
                <a:srgbClr val="2761AB"/>
              </a:solidFill>
              <a:latin typeface="Brandon Grotesque Bold"/>
            </a:endParaRPr>
          </a:p>
        </p:txBody>
      </p:sp>
      <p:sp>
        <p:nvSpPr>
          <p:cNvPr id="44035" name="Prostokąt 3">
            <a:extLst>
              <a:ext uri="{FF2B5EF4-FFF2-40B4-BE49-F238E27FC236}">
                <a16:creationId xmlns:a16="http://schemas.microsoft.com/office/drawing/2014/main" id="{8CCDA46B-8D6C-7FF1-EA61-FE9D7600F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7638"/>
            <a:ext cx="9144000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2200"/>
              <a:t>1. </a:t>
            </a:r>
            <a:r>
              <a:rPr lang="it-IT" altLang="it-IT" sz="2200"/>
              <a:t>Che le cariche elettriche sono di due, e solo di due, tipi. </a:t>
            </a:r>
            <a:endParaRPr lang="pl-PL" altLang="it-IT" sz="2200"/>
          </a:p>
          <a:p>
            <a:pPr>
              <a:spcBef>
                <a:spcPct val="0"/>
              </a:spcBef>
              <a:buFontTx/>
              <a:buNone/>
            </a:pPr>
            <a:endParaRPr lang="pl-PL" altLang="it-IT" sz="220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2200"/>
              <a:t>2. </a:t>
            </a:r>
            <a:r>
              <a:rPr lang="it-IT" altLang="it-IT" sz="2200"/>
              <a:t>Che le cariche (strofinando, oppure dentro il tubo ‘neon’) compaiono sempre in coppia </a:t>
            </a:r>
            <a:r>
              <a:rPr lang="pl-PL" altLang="it-IT" sz="2200"/>
              <a:t>(</a:t>
            </a:r>
            <a:r>
              <a:rPr lang="it-IT" altLang="it-IT" sz="2200"/>
              <a:t>per es. ionizzando un atomo di mercurio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200"/>
              <a:t>nel tubo ‘neon’</a:t>
            </a:r>
            <a:r>
              <a:rPr lang="pl-PL" altLang="it-IT" sz="2200"/>
              <a:t> </a:t>
            </a:r>
            <a:r>
              <a:rPr lang="it-IT" altLang="it-IT" sz="2200"/>
              <a:t>Hg</a:t>
            </a:r>
            <a:r>
              <a:rPr lang="pl-PL" altLang="it-IT" sz="2200"/>
              <a:t> → </a:t>
            </a:r>
            <a:r>
              <a:rPr lang="it-IT" altLang="it-IT" sz="2200"/>
              <a:t>Hg</a:t>
            </a:r>
            <a:r>
              <a:rPr lang="pl-PL" altLang="it-IT" sz="2200" baseline="30000"/>
              <a:t>+</a:t>
            </a:r>
            <a:r>
              <a:rPr lang="pl-PL" altLang="it-IT" sz="2200"/>
              <a:t> + </a:t>
            </a:r>
            <a:r>
              <a:rPr lang="pl-PL" altLang="it-IT" sz="2200" i="1"/>
              <a:t>e</a:t>
            </a:r>
            <a:r>
              <a:rPr lang="pl-PL" altLang="it-IT" sz="2200" baseline="30000"/>
              <a:t>-</a:t>
            </a:r>
            <a:r>
              <a:rPr lang="pl-PL" altLang="it-IT" sz="220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it-IT" sz="220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2200"/>
              <a:t>In</a:t>
            </a:r>
            <a:r>
              <a:rPr lang="it-IT" altLang="it-IT" sz="2200"/>
              <a:t> altre parole, la somma di cariche positive e negative nell’intero universo rimane costante. </a:t>
            </a:r>
            <a:r>
              <a:rPr lang="pl-PL" altLang="it-IT" sz="220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it-IT" sz="220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2200"/>
              <a:t>3. </a:t>
            </a:r>
            <a:r>
              <a:rPr lang="it-IT" altLang="it-IT" sz="2200"/>
              <a:t>Forze elettriche agiscono a una distanza infinita (diversamente che le forze nel nucleo del atomo)</a:t>
            </a:r>
            <a:endParaRPr lang="pl-PL" altLang="it-IT" sz="2200"/>
          </a:p>
          <a:p>
            <a:pPr>
              <a:spcBef>
                <a:spcPct val="0"/>
              </a:spcBef>
              <a:buFontTx/>
              <a:buNone/>
            </a:pPr>
            <a:endParaRPr lang="pl-PL" altLang="it-IT" sz="220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2200"/>
              <a:t>In</a:t>
            </a:r>
            <a:r>
              <a:rPr lang="it-IT" altLang="it-IT" sz="2200"/>
              <a:t> altre parole, sono queste le forze che tengono atomi insieme – nonostante che elettroni girano con velocità di qualche migliaia di km/s </a:t>
            </a:r>
            <a:endParaRPr lang="pl-PL" altLang="it-IT" sz="2200"/>
          </a:p>
          <a:p>
            <a:pPr>
              <a:spcBef>
                <a:spcPct val="0"/>
              </a:spcBef>
              <a:buFontTx/>
              <a:buNone/>
            </a:pPr>
            <a:endParaRPr lang="pl-PL" altLang="it-IT" sz="2000"/>
          </a:p>
          <a:p>
            <a:pPr>
              <a:spcBef>
                <a:spcPct val="0"/>
              </a:spcBef>
              <a:buFontTx/>
              <a:buChar char="-"/>
            </a:pPr>
            <a:endParaRPr lang="pl-PL" altLang="it-IT" sz="2000"/>
          </a:p>
          <a:p>
            <a:pPr>
              <a:spcBef>
                <a:spcPct val="0"/>
              </a:spcBef>
              <a:buFontTx/>
              <a:buChar char="-"/>
            </a:pPr>
            <a:endParaRPr lang="pl-PL" altLang="it-IT" sz="2000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7FE78DDE-85EB-DADE-F195-3B246385A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altLang="pl-PL" sz="3600">
                <a:solidFill>
                  <a:srgbClr val="2761AB"/>
                </a:solidFill>
                <a:latin typeface="Brandon Grotesque Bold"/>
              </a:rPr>
              <a:t>I legami ‘chimici’ non sono altro che le interazioni elettrostatiche </a:t>
            </a:r>
            <a:endParaRPr lang="en-AU" altLang="pl-PL" sz="3600">
              <a:solidFill>
                <a:srgbClr val="2761AB"/>
              </a:solidFill>
              <a:latin typeface="Brandon Grotesque Bold"/>
            </a:endParaRPr>
          </a:p>
        </p:txBody>
      </p:sp>
      <p:sp>
        <p:nvSpPr>
          <p:cNvPr id="45059" name="Prostokąt 3">
            <a:extLst>
              <a:ext uri="{FF2B5EF4-FFF2-40B4-BE49-F238E27FC236}">
                <a16:creationId xmlns:a16="http://schemas.microsoft.com/office/drawing/2014/main" id="{BBB4F6B4-2162-8CA7-07E3-07D96B452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3" y="1303338"/>
            <a:ext cx="8139112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200"/>
              <a:t>Forze elettriche (o meglio elettrostatiche) son fortissime: sono loro a tenere la materia ‘insieme’ 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it-IT" sz="220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2200"/>
              <a:t>Ch</a:t>
            </a:r>
            <a:r>
              <a:rPr lang="it-IT" altLang="it-IT" sz="2200"/>
              <a:t>imici parlano di diversi tipi di legame: covalente, ionico, d’idrogeno e ‘van der Waals’. </a:t>
            </a:r>
            <a:endParaRPr lang="pl-PL" altLang="it-IT" sz="2200"/>
          </a:p>
          <a:p>
            <a:pPr>
              <a:spcBef>
                <a:spcPct val="0"/>
              </a:spcBef>
              <a:buFontTx/>
              <a:buNone/>
            </a:pPr>
            <a:endParaRPr lang="pl-PL" altLang="it-IT" sz="22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200"/>
              <a:t>In tutti questi casi le forze (99%) sono elettrostatiche. </a:t>
            </a:r>
            <a:endParaRPr lang="pl-PL" altLang="it-IT" sz="2200"/>
          </a:p>
          <a:p>
            <a:pPr>
              <a:spcBef>
                <a:spcPct val="0"/>
              </a:spcBef>
              <a:buFontTx/>
              <a:buNone/>
            </a:pPr>
            <a:endParaRPr lang="pl-PL" altLang="it-IT" sz="22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200"/>
              <a:t>Richer Feynman, premio Nobel per le scoperte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200"/>
              <a:t>molto fini in fisica cita l’esempio del grattacielo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200"/>
              <a:t>a New York, che durante i venti più forti si piega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200"/>
              <a:t>non più di un metro. </a:t>
            </a:r>
            <a:endParaRPr lang="pl-PL" altLang="it-IT" sz="2200"/>
          </a:p>
          <a:p>
            <a:pPr>
              <a:spcBef>
                <a:spcPct val="0"/>
              </a:spcBef>
              <a:buFontTx/>
              <a:buNone/>
            </a:pPr>
            <a:endParaRPr lang="it-IT" altLang="it-IT" sz="22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200"/>
              <a:t>Le molecole di CaCO</a:t>
            </a:r>
            <a:r>
              <a:rPr lang="it-IT" altLang="it-IT" sz="2200" baseline="-25000"/>
              <a:t>3 </a:t>
            </a:r>
            <a:r>
              <a:rPr lang="it-IT" altLang="it-IT" sz="2200"/>
              <a:t>sono legate nel cristallo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200"/>
              <a:t>di calcite con le forze elettrostatiche.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/>
          </a:p>
        </p:txBody>
      </p:sp>
      <p:pic>
        <p:nvPicPr>
          <p:cNvPr id="45060" name="Picture 6">
            <a:extLst>
              <a:ext uri="{FF2B5EF4-FFF2-40B4-BE49-F238E27FC236}">
                <a16:creationId xmlns:a16="http://schemas.microsoft.com/office/drawing/2014/main" id="{69E4B719-7D06-0AA6-7E36-533C75A62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3867150"/>
            <a:ext cx="1847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7">
            <a:extLst>
              <a:ext uri="{FF2B5EF4-FFF2-40B4-BE49-F238E27FC236}">
                <a16:creationId xmlns:a16="http://schemas.microsoft.com/office/drawing/2014/main" id="{377A483D-2C2C-4E4A-7101-556D9BB47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525" y="6583363"/>
            <a:ext cx="862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200"/>
              <a:t>Foto: Wiki</a:t>
            </a:r>
            <a:endParaRPr lang="en-AU" altLang="it-IT" sz="1200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BA14B6A3-5B0F-325E-69E3-383D4CEA0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altLang="pl-PL">
                <a:solidFill>
                  <a:srgbClr val="2761AB"/>
                </a:solidFill>
                <a:latin typeface="Brandon Grotesque Bold"/>
              </a:rPr>
              <a:t>In tutti questi esperimenti con la sfera di zolfo, calze di lana e seta, bastoni di ebanite</a:t>
            </a:r>
            <a:endParaRPr lang="en-AU" altLang="pl-PL">
              <a:solidFill>
                <a:srgbClr val="2761AB"/>
              </a:solidFill>
              <a:latin typeface="Brandon Grotesque Bold"/>
            </a:endParaRPr>
          </a:p>
        </p:txBody>
      </p:sp>
      <p:sp>
        <p:nvSpPr>
          <p:cNvPr id="46083" name="Prostokąt 3">
            <a:extLst>
              <a:ext uri="{FF2B5EF4-FFF2-40B4-BE49-F238E27FC236}">
                <a16:creationId xmlns:a16="http://schemas.microsoft.com/office/drawing/2014/main" id="{150474E8-E90C-3D3E-192C-6CDF181D0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1323975"/>
            <a:ext cx="80613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200"/>
              <a:t>La separazione dele cariche avviene tramite lo strofinio. </a:t>
            </a:r>
            <a:endParaRPr lang="pl-PL" altLang="it-IT" sz="22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200"/>
              <a:t>Non è del tutto chiaro (lo cercava Vola) perché un materiale accumula più elettroni, a scapito del altro. </a:t>
            </a:r>
            <a:endParaRPr lang="pl-PL" altLang="it-IT" sz="1800"/>
          </a:p>
          <a:p>
            <a:pPr>
              <a:spcBef>
                <a:spcPct val="0"/>
              </a:spcBef>
              <a:buFontTx/>
              <a:buChar char="-"/>
            </a:pPr>
            <a:endParaRPr lang="pl-PL" altLang="it-IT" sz="180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/>
          </a:p>
          <a:p>
            <a:pPr>
              <a:spcBef>
                <a:spcPct val="0"/>
              </a:spcBef>
              <a:buFontTx/>
              <a:buNone/>
            </a:pPr>
            <a:endParaRPr lang="en-AU" altLang="it-IT" sz="1800"/>
          </a:p>
          <a:p>
            <a:pPr>
              <a:spcBef>
                <a:spcPct val="0"/>
              </a:spcBef>
              <a:buFontTx/>
              <a:buNone/>
            </a:pPr>
            <a:endParaRPr lang="en-AU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2000"/>
              <a:t> </a:t>
            </a:r>
          </a:p>
        </p:txBody>
      </p:sp>
      <p:pic>
        <p:nvPicPr>
          <p:cNvPr id="46084" name="Picture 5">
            <a:extLst>
              <a:ext uri="{FF2B5EF4-FFF2-40B4-BE49-F238E27FC236}">
                <a16:creationId xmlns:a16="http://schemas.microsoft.com/office/drawing/2014/main" id="{C763B23D-023C-7274-9809-D817190C1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2466975"/>
            <a:ext cx="435292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6">
            <a:extLst>
              <a:ext uri="{FF2B5EF4-FFF2-40B4-BE49-F238E27FC236}">
                <a16:creationId xmlns:a16="http://schemas.microsoft.com/office/drawing/2014/main" id="{7433883E-CB7C-4447-75EA-853793F3A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5964238"/>
            <a:ext cx="860425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</a:rPr>
              <a:t>Potenziali elettrostatici possono esser molto pericolosi: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</a:rPr>
              <a:t>10 mila Volt ed oltre!</a:t>
            </a:r>
            <a:endParaRPr lang="en-AU" altLang="it-IT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FA80F7FC-5366-8079-26E4-02001EBC6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altLang="pl-PL">
                <a:solidFill>
                  <a:srgbClr val="2761AB"/>
                </a:solidFill>
                <a:latin typeface="Brandon Grotesque Bold"/>
              </a:rPr>
              <a:t>Elettrizzare via l’induzione (cioè a distanza)</a:t>
            </a:r>
            <a:endParaRPr lang="en-AU" altLang="pl-PL">
              <a:solidFill>
                <a:srgbClr val="2761AB"/>
              </a:solidFill>
              <a:latin typeface="Brandon Grotesque Bold"/>
            </a:endParaRPr>
          </a:p>
        </p:txBody>
      </p:sp>
      <p:sp>
        <p:nvSpPr>
          <p:cNvPr id="47107" name="Prostokąt 3">
            <a:extLst>
              <a:ext uri="{FF2B5EF4-FFF2-40B4-BE49-F238E27FC236}">
                <a16:creationId xmlns:a16="http://schemas.microsoft.com/office/drawing/2014/main" id="{10EA942C-1FFC-4100-990F-36F9ECF1B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769938"/>
            <a:ext cx="88392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Il libri di testo parlano anche</a:t>
            </a:r>
            <a:r>
              <a:rPr lang="pl-PL" altLang="it-IT" sz="220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200"/>
              <a:t> </a:t>
            </a:r>
            <a:r>
              <a:rPr lang="it-IT" altLang="it-IT" sz="2200"/>
              <a:t>dell’elettrizzare via strofinare (effetto tribo-elettrico)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dell’elettrizzare via toccare</a:t>
            </a:r>
            <a:endParaRPr lang="pl-PL" altLang="it-IT" sz="2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200"/>
              <a:t> </a:t>
            </a:r>
            <a:r>
              <a:rPr lang="it-IT" altLang="it-IT" sz="2200"/>
              <a:t>dell’elettrizzare via induzione </a:t>
            </a:r>
            <a:endParaRPr lang="pl-PL" altLang="it-IT" sz="2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b="1">
                <a:solidFill>
                  <a:srgbClr val="C00000"/>
                </a:solidFill>
              </a:rPr>
              <a:t>Chiaro! le cariche elettriche in qualche modo devono spostarsi. </a:t>
            </a:r>
            <a:endParaRPr lang="pl-PL" altLang="it-IT" sz="2200" b="1">
              <a:solidFill>
                <a:srgbClr val="C00000"/>
              </a:solidFill>
            </a:endParaRPr>
          </a:p>
          <a:p>
            <a:pPr>
              <a:spcBef>
                <a:spcPct val="0"/>
              </a:spcBef>
              <a:buFontTx/>
              <a:buChar char="-"/>
            </a:pPr>
            <a:endParaRPr lang="pl-PL" altLang="it-IT" sz="1800" b="1">
              <a:solidFill>
                <a:srgbClr val="C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>
                <a:solidFill>
                  <a:srgbClr val="C00000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pl-PL" altLang="it-IT" sz="1800">
              <a:solidFill>
                <a:srgbClr val="C00000"/>
              </a:solidFill>
            </a:endParaRPr>
          </a:p>
          <a:p>
            <a:pPr>
              <a:spcBef>
                <a:spcPct val="0"/>
              </a:spcBef>
              <a:buFontTx/>
              <a:buChar char="-"/>
            </a:pPr>
            <a:endParaRPr lang="pl-PL" altLang="it-IT" sz="180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/>
          </a:p>
          <a:p>
            <a:pPr>
              <a:spcBef>
                <a:spcPct val="0"/>
              </a:spcBef>
              <a:buFontTx/>
              <a:buNone/>
            </a:pPr>
            <a:endParaRPr lang="en-AU" altLang="it-IT" sz="1800"/>
          </a:p>
          <a:p>
            <a:pPr>
              <a:spcBef>
                <a:spcPct val="0"/>
              </a:spcBef>
              <a:buFontTx/>
              <a:buNone/>
            </a:pPr>
            <a:endParaRPr lang="en-AU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2000"/>
              <a:t> </a:t>
            </a:r>
          </a:p>
        </p:txBody>
      </p:sp>
      <p:pic>
        <p:nvPicPr>
          <p:cNvPr id="47108" name="Picture 4">
            <a:extLst>
              <a:ext uri="{FF2B5EF4-FFF2-40B4-BE49-F238E27FC236}">
                <a16:creationId xmlns:a16="http://schemas.microsoft.com/office/drawing/2014/main" id="{0ED730F1-E66B-19FC-EBEE-AAE4AF8D9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2503488"/>
            <a:ext cx="7032625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3052F0F0-32AC-AE28-7B0E-AA52C0C56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pl-PL" altLang="pl-PL">
                <a:solidFill>
                  <a:srgbClr val="2761AB"/>
                </a:solidFill>
                <a:latin typeface="Brandon Grotesque Bold"/>
              </a:rPr>
              <a:t>Ele</a:t>
            </a:r>
            <a:r>
              <a:rPr lang="it-IT" altLang="pl-PL">
                <a:solidFill>
                  <a:srgbClr val="2761AB"/>
                </a:solidFill>
                <a:latin typeface="Brandon Grotesque Bold"/>
              </a:rPr>
              <a:t>t</a:t>
            </a:r>
            <a:r>
              <a:rPr lang="pl-PL" altLang="pl-PL">
                <a:solidFill>
                  <a:srgbClr val="2761AB"/>
                </a:solidFill>
                <a:latin typeface="Brandon Grotesque Bold"/>
              </a:rPr>
              <a:t>trofor</a:t>
            </a:r>
            <a:r>
              <a:rPr lang="it-IT" altLang="pl-PL">
                <a:solidFill>
                  <a:srgbClr val="2761AB"/>
                </a:solidFill>
                <a:latin typeface="Brandon Grotesque Bold"/>
              </a:rPr>
              <a:t>o</a:t>
            </a:r>
            <a:r>
              <a:rPr lang="pl-PL" altLang="pl-PL">
                <a:solidFill>
                  <a:srgbClr val="2761AB"/>
                </a:solidFill>
                <a:latin typeface="Brandon Grotesque Bold"/>
              </a:rPr>
              <a:t> </a:t>
            </a:r>
            <a:r>
              <a:rPr lang="it-IT" altLang="pl-PL">
                <a:solidFill>
                  <a:srgbClr val="2761AB"/>
                </a:solidFill>
                <a:latin typeface="Brandon Grotesque Bold"/>
              </a:rPr>
              <a:t>di </a:t>
            </a:r>
            <a:r>
              <a:rPr lang="pl-PL" altLang="pl-PL">
                <a:solidFill>
                  <a:srgbClr val="2761AB"/>
                </a:solidFill>
                <a:latin typeface="Brandon Grotesque Bold"/>
              </a:rPr>
              <a:t>Volt</a:t>
            </a:r>
            <a:r>
              <a:rPr lang="it-IT" altLang="pl-PL">
                <a:solidFill>
                  <a:srgbClr val="2761AB"/>
                </a:solidFill>
                <a:latin typeface="Brandon Grotesque Bold"/>
              </a:rPr>
              <a:t>a</a:t>
            </a:r>
            <a:r>
              <a:rPr lang="pl-PL" altLang="pl-PL">
                <a:solidFill>
                  <a:srgbClr val="2761AB"/>
                </a:solidFill>
                <a:latin typeface="Brandon Grotesque Bold"/>
              </a:rPr>
              <a:t> (perpetuum mobile?)</a:t>
            </a:r>
            <a:endParaRPr lang="en-AU" altLang="pl-PL">
              <a:solidFill>
                <a:srgbClr val="2761AB"/>
              </a:solidFill>
              <a:latin typeface="Brandon Grotesque Bold"/>
            </a:endParaRPr>
          </a:p>
        </p:txBody>
      </p:sp>
      <p:sp>
        <p:nvSpPr>
          <p:cNvPr id="48131" name="Prostokąt 3">
            <a:extLst>
              <a:ext uri="{FF2B5EF4-FFF2-40B4-BE49-F238E27FC236}">
                <a16:creationId xmlns:a16="http://schemas.microsoft.com/office/drawing/2014/main" id="{AB573779-FF04-8DCE-A68D-6D507BE2A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3" y="769938"/>
            <a:ext cx="8062912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2000"/>
              <a:t>Volta </a:t>
            </a:r>
            <a:r>
              <a:rPr lang="it-IT" altLang="it-IT" sz="2000"/>
              <a:t>aveva inventato anche qualcosa che sembrava un perpetuum mobile: creare cariche elettriche, all’infinito, senza dover strofinare. </a:t>
            </a:r>
            <a:endParaRPr lang="pl-PL" altLang="it-IT" sz="1800"/>
          </a:p>
          <a:p>
            <a:pPr>
              <a:spcBef>
                <a:spcPct val="0"/>
              </a:spcBef>
              <a:buFontTx/>
              <a:buChar char="-"/>
            </a:pPr>
            <a:endParaRPr lang="pl-PL" altLang="it-IT" sz="1800"/>
          </a:p>
          <a:p>
            <a:pPr>
              <a:spcBef>
                <a:spcPct val="0"/>
              </a:spcBef>
              <a:buFontTx/>
              <a:buChar char="-"/>
            </a:pPr>
            <a:endParaRPr lang="pl-PL" altLang="it-IT" sz="180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/>
          </a:p>
          <a:p>
            <a:pPr>
              <a:spcBef>
                <a:spcPct val="0"/>
              </a:spcBef>
              <a:buFontTx/>
              <a:buNone/>
            </a:pPr>
            <a:endParaRPr lang="en-AU" altLang="it-IT" sz="1800"/>
          </a:p>
          <a:p>
            <a:pPr>
              <a:spcBef>
                <a:spcPct val="0"/>
              </a:spcBef>
              <a:buFontTx/>
              <a:buNone/>
            </a:pPr>
            <a:endParaRPr lang="en-AU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2000"/>
              <a:t> </a:t>
            </a:r>
          </a:p>
        </p:txBody>
      </p:sp>
      <p:sp>
        <p:nvSpPr>
          <p:cNvPr id="48132" name="Prostokąt 3">
            <a:extLst>
              <a:ext uri="{FF2B5EF4-FFF2-40B4-BE49-F238E27FC236}">
                <a16:creationId xmlns:a16="http://schemas.microsoft.com/office/drawing/2014/main" id="{A8EB7FAD-1E89-92D6-457F-56285526A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13" y="4897438"/>
            <a:ext cx="8062912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Ovviamente, non è nessun perpetuum mobile: l’energia necessaria per la separazione delle cariche viene fornita dalla nostra mano, che alza le due piastre, che si attraggono (visto che hanno le cariche opposte) . </a:t>
            </a:r>
            <a:r>
              <a:rPr lang="it-IT" altLang="it-IT" sz="1800"/>
              <a:t> 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pl-PL" altLang="it-IT" sz="1800"/>
          </a:p>
          <a:p>
            <a:pPr>
              <a:spcBef>
                <a:spcPct val="0"/>
              </a:spcBef>
              <a:buFontTx/>
              <a:buChar char="-"/>
            </a:pPr>
            <a:endParaRPr lang="pl-PL" altLang="it-IT" sz="180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/>
          </a:p>
          <a:p>
            <a:pPr>
              <a:spcBef>
                <a:spcPct val="0"/>
              </a:spcBef>
              <a:buFontTx/>
              <a:buNone/>
            </a:pPr>
            <a:endParaRPr lang="en-AU" altLang="it-IT" sz="1800"/>
          </a:p>
          <a:p>
            <a:pPr>
              <a:spcBef>
                <a:spcPct val="0"/>
              </a:spcBef>
              <a:buFontTx/>
              <a:buNone/>
            </a:pPr>
            <a:endParaRPr lang="en-AU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2000"/>
              <a:t> </a:t>
            </a:r>
          </a:p>
        </p:txBody>
      </p:sp>
      <p:pic>
        <p:nvPicPr>
          <p:cNvPr id="48133" name="Picture 7">
            <a:extLst>
              <a:ext uri="{FF2B5EF4-FFF2-40B4-BE49-F238E27FC236}">
                <a16:creationId xmlns:a16="http://schemas.microsoft.com/office/drawing/2014/main" id="{ED3A28DC-1043-69E8-7CF4-1184FFDEE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812925"/>
            <a:ext cx="8291513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 Box 8">
            <a:extLst>
              <a:ext uri="{FF2B5EF4-FFF2-40B4-BE49-F238E27FC236}">
                <a16:creationId xmlns:a16="http://schemas.microsoft.com/office/drawing/2014/main" id="{FDE510CC-188F-7745-C41D-45821F205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6284913"/>
            <a:ext cx="49037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A. Caforio, A. Ferilli, </a:t>
            </a:r>
            <a:r>
              <a:rPr lang="pl-PL" altLang="it-IT" sz="1800" i="1"/>
              <a:t>Nuova Fisica</a:t>
            </a:r>
            <a:r>
              <a:rPr lang="pl-PL" altLang="it-IT" sz="1800"/>
              <a:t>, Le Monnier</a:t>
            </a:r>
            <a:endParaRPr lang="en-AU" altLang="it-IT" sz="1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DDD07961-7D91-1711-F8AA-2CA1120E20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it-IT" sz="3600"/>
              <a:t>„</a:t>
            </a:r>
            <a:r>
              <a:rPr lang="it-IT" altLang="it-IT" sz="3600"/>
              <a:t>una lattina ben obediente</a:t>
            </a:r>
            <a:r>
              <a:rPr lang="pl-PL" altLang="it-IT" sz="3600"/>
              <a:t>”</a:t>
            </a:r>
            <a:endParaRPr lang="en-AU" altLang="it-IT" sz="3600"/>
          </a:p>
        </p:txBody>
      </p:sp>
      <p:pic>
        <p:nvPicPr>
          <p:cNvPr id="50179" name="Picture 4">
            <a:extLst>
              <a:ext uri="{FF2B5EF4-FFF2-40B4-BE49-F238E27FC236}">
                <a16:creationId xmlns:a16="http://schemas.microsoft.com/office/drawing/2014/main" id="{6F935F5F-FCB7-6981-3A0D-BA8C5968E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524000"/>
            <a:ext cx="32385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Oval 5">
            <a:extLst>
              <a:ext uri="{FF2B5EF4-FFF2-40B4-BE49-F238E27FC236}">
                <a16:creationId xmlns:a16="http://schemas.microsoft.com/office/drawing/2014/main" id="{60C8E614-D2DF-1383-2B85-A80ED7CAF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5" y="4586288"/>
            <a:ext cx="914400" cy="914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grpSp>
        <p:nvGrpSpPr>
          <p:cNvPr id="50181" name="Group 14">
            <a:extLst>
              <a:ext uri="{FF2B5EF4-FFF2-40B4-BE49-F238E27FC236}">
                <a16:creationId xmlns:a16="http://schemas.microsoft.com/office/drawing/2014/main" id="{35701A6B-0A8B-5329-062D-CCBFEE368229}"/>
              </a:ext>
            </a:extLst>
          </p:cNvPr>
          <p:cNvGrpSpPr>
            <a:grpSpLocks/>
          </p:cNvGrpSpPr>
          <p:nvPr/>
        </p:nvGrpSpPr>
        <p:grpSpPr bwMode="auto">
          <a:xfrm rot="-524969">
            <a:off x="6711950" y="4297363"/>
            <a:ext cx="688975" cy="1812925"/>
            <a:chOff x="4549" y="2872"/>
            <a:chExt cx="434" cy="1142"/>
          </a:xfrm>
        </p:grpSpPr>
        <p:sp>
          <p:nvSpPr>
            <p:cNvPr id="50187" name="Line 6">
              <a:extLst>
                <a:ext uri="{FF2B5EF4-FFF2-40B4-BE49-F238E27FC236}">
                  <a16:creationId xmlns:a16="http://schemas.microsoft.com/office/drawing/2014/main" id="{87C90528-9EBE-498E-2500-F1ADAD6D60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81" y="2872"/>
              <a:ext cx="402" cy="1142"/>
            </a:xfrm>
            <a:prstGeom prst="line">
              <a:avLst/>
            </a:prstGeom>
            <a:noFill/>
            <a:ln w="1143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0188" name="Text Box 7">
              <a:extLst>
                <a:ext uri="{FF2B5EF4-FFF2-40B4-BE49-F238E27FC236}">
                  <a16:creationId xmlns:a16="http://schemas.microsoft.com/office/drawing/2014/main" id="{DB6D2BF1-3523-F504-5FD9-EF5B83421E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9" y="3593"/>
              <a:ext cx="24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it-IT" sz="2800"/>
                <a:t>+</a:t>
              </a:r>
              <a:endParaRPr lang="en-AU" altLang="it-IT" sz="2800"/>
            </a:p>
          </p:txBody>
        </p:sp>
        <p:sp>
          <p:nvSpPr>
            <p:cNvPr id="50189" name="Text Box 9">
              <a:extLst>
                <a:ext uri="{FF2B5EF4-FFF2-40B4-BE49-F238E27FC236}">
                  <a16:creationId xmlns:a16="http://schemas.microsoft.com/office/drawing/2014/main" id="{2E138213-CAB7-1696-B663-63BA503F24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1" y="3376"/>
              <a:ext cx="24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it-IT" sz="2800"/>
                <a:t>+</a:t>
              </a:r>
              <a:endParaRPr lang="en-AU" altLang="it-IT" sz="2800"/>
            </a:p>
          </p:txBody>
        </p:sp>
        <p:sp>
          <p:nvSpPr>
            <p:cNvPr id="50190" name="Text Box 10">
              <a:extLst>
                <a:ext uri="{FF2B5EF4-FFF2-40B4-BE49-F238E27FC236}">
                  <a16:creationId xmlns:a16="http://schemas.microsoft.com/office/drawing/2014/main" id="{CA2D3507-7082-E900-9B11-3BC6FCC18C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3" y="3144"/>
              <a:ext cx="24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it-IT" sz="2800"/>
                <a:t>+</a:t>
              </a:r>
              <a:endParaRPr lang="en-AU" altLang="it-IT" sz="2800"/>
            </a:p>
          </p:txBody>
        </p:sp>
      </p:grpSp>
      <p:sp>
        <p:nvSpPr>
          <p:cNvPr id="50182" name="Text Box 11">
            <a:extLst>
              <a:ext uri="{FF2B5EF4-FFF2-40B4-BE49-F238E27FC236}">
                <a16:creationId xmlns:a16="http://schemas.microsoft.com/office/drawing/2014/main" id="{377549B9-E3F8-44BC-7349-E9728D97E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4716463"/>
            <a:ext cx="392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800"/>
              <a:t>+</a:t>
            </a:r>
            <a:endParaRPr lang="en-AU" altLang="it-IT" sz="2800"/>
          </a:p>
        </p:txBody>
      </p:sp>
      <p:sp>
        <p:nvSpPr>
          <p:cNvPr id="50183" name="Text Box 12">
            <a:extLst>
              <a:ext uri="{FF2B5EF4-FFF2-40B4-BE49-F238E27FC236}">
                <a16:creationId xmlns:a16="http://schemas.microsoft.com/office/drawing/2014/main" id="{0C4BEA8D-3C63-3087-20D0-A6BD7AB1A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288" y="4705350"/>
            <a:ext cx="336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3600"/>
              <a:t>-</a:t>
            </a:r>
            <a:endParaRPr lang="en-AU" altLang="it-IT" sz="3600"/>
          </a:p>
        </p:txBody>
      </p:sp>
      <p:sp>
        <p:nvSpPr>
          <p:cNvPr id="50184" name="Line 13">
            <a:extLst>
              <a:ext uri="{FF2B5EF4-FFF2-40B4-BE49-F238E27FC236}">
                <a16:creationId xmlns:a16="http://schemas.microsoft.com/office/drawing/2014/main" id="{1154BB8B-8AA7-EB2A-C9F8-0CE888F780C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1025" y="5138738"/>
            <a:ext cx="609600" cy="85725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0185" name="Line 15">
            <a:extLst>
              <a:ext uri="{FF2B5EF4-FFF2-40B4-BE49-F238E27FC236}">
                <a16:creationId xmlns:a16="http://schemas.microsoft.com/office/drawing/2014/main" id="{F4579CDB-7EFA-02B2-EB79-59BFC3AC9A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68800" y="4876800"/>
            <a:ext cx="347663" cy="42863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0186" name="CasellaDiTesto 1">
            <a:extLst>
              <a:ext uri="{FF2B5EF4-FFF2-40B4-BE49-F238E27FC236}">
                <a16:creationId xmlns:a16="http://schemas.microsoft.com/office/drawing/2014/main" id="{E6B51F00-B7BA-4938-A59C-A40C82164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1531938"/>
            <a:ext cx="466725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Sulla lattina, per l’induzione le cariche positive e negative si separano (e sono uguali).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Ma visto, che la carica negativa (su questo disegno) è più vicina al bastone (cioè la carica positiva), la forza netto è attrattiva.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4E3B742-4CDA-A526-5CB6-43A9203BC71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81050" y="444500"/>
            <a:ext cx="8362950" cy="857250"/>
          </a:xfrm>
        </p:spPr>
        <p:txBody>
          <a:bodyPr/>
          <a:lstStyle/>
          <a:p>
            <a:pPr eaLnBrk="1" hangingPunct="1"/>
            <a:r>
              <a:rPr lang="it-IT" altLang="ja-JP" sz="3200">
                <a:ea typeface="MS PGothic" panose="020B0600070205080204" pitchFamily="34" charset="-128"/>
              </a:rPr>
              <a:t>Qualcuno dice che </a:t>
            </a:r>
            <a:r>
              <a:rPr lang="pl-PL" altLang="ja-JP" sz="3200"/>
              <a:t>i </a:t>
            </a:r>
            <a:r>
              <a:rPr lang="it-IT" altLang="ja-JP" sz="3200">
                <a:ea typeface="MS PGothic" panose="020B0600070205080204" pitchFamily="34" charset="-128"/>
              </a:rPr>
              <a:t>cambiamenti climatici fanno parte della storia della Te</a:t>
            </a:r>
            <a:r>
              <a:rPr lang="pl-PL" altLang="ja-JP" sz="3200"/>
              <a:t>rra </a:t>
            </a:r>
            <a:endParaRPr lang="en-AU" altLang="it-IT" sz="3200"/>
          </a:p>
        </p:txBody>
      </p:sp>
      <p:pic>
        <p:nvPicPr>
          <p:cNvPr id="11267" name="Picture 4">
            <a:extLst>
              <a:ext uri="{FF2B5EF4-FFF2-40B4-BE49-F238E27FC236}">
                <a16:creationId xmlns:a16="http://schemas.microsoft.com/office/drawing/2014/main" id="{F6E6CF2F-8AD6-78BE-5B73-400DC72C4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187575"/>
            <a:ext cx="5405437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5">
            <a:extLst>
              <a:ext uri="{FF2B5EF4-FFF2-40B4-BE49-F238E27FC236}">
                <a16:creationId xmlns:a16="http://schemas.microsoft.com/office/drawing/2014/main" id="{572798F9-40E6-E8CF-0E07-0F84CEA9C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1438" y="3810000"/>
            <a:ext cx="698501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+5</a:t>
            </a:r>
            <a:r>
              <a:rPr lang="en-US" altLang="it-IT" sz="1800"/>
              <a:t>º</a:t>
            </a:r>
            <a:r>
              <a:rPr lang="pl-PL" altLang="it-IT" sz="1800"/>
              <a:t>C</a:t>
            </a:r>
            <a:endParaRPr lang="en-US" altLang="it-IT" sz="1800"/>
          </a:p>
        </p:txBody>
      </p:sp>
      <p:sp>
        <p:nvSpPr>
          <p:cNvPr id="11269" name="Text Box 6">
            <a:extLst>
              <a:ext uri="{FF2B5EF4-FFF2-40B4-BE49-F238E27FC236}">
                <a16:creationId xmlns:a16="http://schemas.microsoft.com/office/drawing/2014/main" id="{B917E1B1-4A1F-A8BE-FEA9-C0258B0CB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4251325"/>
            <a:ext cx="3127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0</a:t>
            </a:r>
            <a:endParaRPr lang="en-AU" altLang="it-IT" sz="1800"/>
          </a:p>
        </p:txBody>
      </p:sp>
      <p:sp>
        <p:nvSpPr>
          <p:cNvPr id="11270" name="Text Box 7">
            <a:extLst>
              <a:ext uri="{FF2B5EF4-FFF2-40B4-BE49-F238E27FC236}">
                <a16:creationId xmlns:a16="http://schemas.microsoft.com/office/drawing/2014/main" id="{620F9D9F-4575-B381-A79B-ABC740B6E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3975" y="4746625"/>
            <a:ext cx="6413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-5</a:t>
            </a:r>
            <a:r>
              <a:rPr lang="en-US" altLang="it-IT" sz="1800"/>
              <a:t>º</a:t>
            </a:r>
            <a:r>
              <a:rPr lang="pl-PL" altLang="it-IT" sz="1800"/>
              <a:t>C</a:t>
            </a:r>
            <a:endParaRPr lang="en-US" altLang="it-IT" sz="1800"/>
          </a:p>
        </p:txBody>
      </p:sp>
      <p:sp>
        <p:nvSpPr>
          <p:cNvPr id="59400" name="Text Box 8">
            <a:extLst>
              <a:ext uri="{FF2B5EF4-FFF2-40B4-BE49-F238E27FC236}">
                <a16:creationId xmlns:a16="http://schemas.microsoft.com/office/drawing/2014/main" id="{9D472D9A-50B9-6A9D-37F1-A96D4A706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776413"/>
            <a:ext cx="3200400" cy="36703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Aft>
                <a:spcPct val="50000"/>
              </a:spcAft>
              <a:defRPr/>
            </a:pPr>
            <a:r>
              <a:rPr lang="it-IT" altLang="it-IT" sz="1650"/>
              <a:t>Questo grafico mostra che non solo i cambiamenti climatici erano presenti sempre nella storia della Terra</a:t>
            </a:r>
            <a:r>
              <a:rPr lang="pl-PL" altLang="it-IT" sz="1650"/>
              <a:t>,</a:t>
            </a:r>
            <a:r>
              <a:rPr lang="it-IT" altLang="it-IT" sz="1650"/>
              <a:t> ma il clima, qualche 100-200 milioni d’anni fa (età di dinosauri) era molto più caldo che oggi</a:t>
            </a:r>
            <a:r>
              <a:rPr lang="pl-PL" altLang="it-IT" sz="1650"/>
              <a:t>, anche +2</a:t>
            </a:r>
            <a:r>
              <a:rPr lang="en-US" altLang="it-IT" sz="1650"/>
              <a:t>º</a:t>
            </a:r>
            <a:r>
              <a:rPr lang="pl-PL" altLang="it-IT" sz="1650"/>
              <a:t>C.</a:t>
            </a:r>
            <a:endParaRPr lang="en-US" altLang="it-IT" sz="1650"/>
          </a:p>
          <a:p>
            <a:pPr eaLnBrk="1" hangingPunct="1">
              <a:spcAft>
                <a:spcPct val="50000"/>
              </a:spcAft>
              <a:defRPr/>
            </a:pPr>
            <a:r>
              <a:rPr lang="it-IT" altLang="it-IT" sz="1650"/>
              <a:t>E le fluttuazioni divennero più rapidi </a:t>
            </a:r>
            <a:r>
              <a:rPr lang="pl-PL" altLang="it-IT" sz="1650"/>
              <a:t>nell’</a:t>
            </a:r>
            <a:r>
              <a:rPr lang="it-IT" altLang="it-IT" sz="1650"/>
              <a:t>ultim</a:t>
            </a:r>
            <a:r>
              <a:rPr lang="pl-PL" altLang="it-IT" sz="1650"/>
              <a:t>o</a:t>
            </a:r>
            <a:r>
              <a:rPr lang="it-IT" altLang="it-IT" sz="1650"/>
              <a:t> mezzo milion</a:t>
            </a:r>
            <a:r>
              <a:rPr lang="pl-PL" altLang="it-IT" sz="1650"/>
              <a:t>e</a:t>
            </a:r>
            <a:r>
              <a:rPr lang="it-IT" altLang="it-IT" sz="1650"/>
              <a:t> d’anni fa, con periodi glaciali e interglaciali.</a:t>
            </a:r>
            <a:endParaRPr lang="it-IT" altLang="ja-JP" sz="1650">
              <a:ea typeface="MS PGothic" panose="020B0600070205080204" pitchFamily="34" charset="-128"/>
            </a:endParaRPr>
          </a:p>
          <a:p>
            <a:pPr eaLnBrk="1" hangingPunct="1">
              <a:spcAft>
                <a:spcPct val="50000"/>
              </a:spcAft>
              <a:defRPr/>
            </a:pPr>
            <a:r>
              <a:rPr lang="it-IT" altLang="ja-JP" sz="1650">
                <a:ea typeface="MS PGothic" panose="020B0600070205080204" pitchFamily="34" charset="-128"/>
              </a:rPr>
              <a:t>(Nota la scala logaritmica del tempo)</a:t>
            </a:r>
            <a:r>
              <a:rPr lang="it-IT" altLang="ja-JP">
                <a:ea typeface="MS PGothic" panose="020B0600070205080204" pitchFamily="34" charset="-128"/>
              </a:rPr>
              <a:t> </a:t>
            </a:r>
            <a:r>
              <a:rPr lang="pl-PL" altLang="it-IT" sz="1500"/>
              <a:t> </a:t>
            </a:r>
            <a:r>
              <a:rPr lang="en-AU" altLang="it-IT" sz="1500"/>
              <a:t> </a:t>
            </a:r>
          </a:p>
        </p:txBody>
      </p:sp>
      <p:sp>
        <p:nvSpPr>
          <p:cNvPr id="11272" name="Text Box 9">
            <a:extLst>
              <a:ext uri="{FF2B5EF4-FFF2-40B4-BE49-F238E27FC236}">
                <a16:creationId xmlns:a16="http://schemas.microsoft.com/office/drawing/2014/main" id="{4D882E07-0324-941B-411C-B298433E7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92700"/>
            <a:ext cx="79819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C. J. Allegre e S. H. Shneider, Le Scienze Quaderni, No. 104, Ott. 1998, p.9 </a:t>
            </a:r>
            <a:endParaRPr lang="en-US" altLang="it-IT" sz="1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>
            <a:extLst>
              <a:ext uri="{FF2B5EF4-FFF2-40B4-BE49-F238E27FC236}">
                <a16:creationId xmlns:a16="http://schemas.microsoft.com/office/drawing/2014/main" id="{2FDD7214-1785-1E79-F949-9CDF49E35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1084263"/>
            <a:ext cx="461645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Text Box 6">
            <a:extLst>
              <a:ext uri="{FF2B5EF4-FFF2-40B4-BE49-F238E27FC236}">
                <a16:creationId xmlns:a16="http://schemas.microsoft.com/office/drawing/2014/main" id="{CA0B13D3-22DF-1DAC-2A7F-E52EFA1F0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6276975"/>
            <a:ext cx="272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James Wimshurst (1878)</a:t>
            </a:r>
            <a:endParaRPr lang="en-AU" altLang="it-IT" sz="1800"/>
          </a:p>
        </p:txBody>
      </p:sp>
      <p:pic>
        <p:nvPicPr>
          <p:cNvPr id="52228" name="Picture 7">
            <a:extLst>
              <a:ext uri="{FF2B5EF4-FFF2-40B4-BE49-F238E27FC236}">
                <a16:creationId xmlns:a16="http://schemas.microsoft.com/office/drawing/2014/main" id="{544FEA24-C39C-CEB2-CA75-DBA438178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144588"/>
            <a:ext cx="3854450" cy="395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9" name="CasellaDiTesto 7">
            <a:extLst>
              <a:ext uri="{FF2B5EF4-FFF2-40B4-BE49-F238E27FC236}">
                <a16:creationId xmlns:a16="http://schemas.microsoft.com/office/drawing/2014/main" id="{3EB46F71-2FFE-B1CA-C6F4-0A5F2E6A0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161925"/>
            <a:ext cx="80025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600" b="1">
                <a:solidFill>
                  <a:srgbClr val="C00000"/>
                </a:solidFill>
              </a:rPr>
              <a:t>Vecchia, bonacciona macchina (elettrostatica)</a:t>
            </a:r>
          </a:p>
        </p:txBody>
      </p:sp>
      <p:sp>
        <p:nvSpPr>
          <p:cNvPr id="52230" name="CasellaDiTesto 1">
            <a:extLst>
              <a:ext uri="{FF2B5EF4-FFF2-40B4-BE49-F238E27FC236}">
                <a16:creationId xmlns:a16="http://schemas.microsoft.com/office/drawing/2014/main" id="{FC8D8EEE-756B-2744-C32A-C4E1D6A08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5265738"/>
            <a:ext cx="7764462" cy="769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Questa macchina non ha niente:  né alimentazione, né batteria – una serie di puntine e due spazzole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30E7F45B-C65E-5B1B-EE38-C213164BE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4473575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>
            <a:extLst>
              <a:ext uri="{FF2B5EF4-FFF2-40B4-BE49-F238E27FC236}">
                <a16:creationId xmlns:a16="http://schemas.microsoft.com/office/drawing/2014/main" id="{6021864F-7487-EC8E-350B-D9B2574D3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2375"/>
            <a:ext cx="4392613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>
            <a:extLst>
              <a:ext uri="{FF2B5EF4-FFF2-40B4-BE49-F238E27FC236}">
                <a16:creationId xmlns:a16="http://schemas.microsoft.com/office/drawing/2014/main" id="{D409BB42-14D2-BF87-35D3-047D19FCB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04775"/>
            <a:ext cx="47879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5" name="Text Box 5">
            <a:extLst>
              <a:ext uri="{FF2B5EF4-FFF2-40B4-BE49-F238E27FC236}">
                <a16:creationId xmlns:a16="http://schemas.microsoft.com/office/drawing/2014/main" id="{0E514333-7FB6-51B4-331A-2BC3EEA67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5686425"/>
            <a:ext cx="7270750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it-IT" sz="1600"/>
              <a:t>M. Sadowska, G. Karwasz</a:t>
            </a:r>
            <a:br>
              <a:rPr lang="en-AU" altLang="it-IT" sz="1600"/>
            </a:br>
            <a:r>
              <a:rPr lang="en-AU" altLang="it-IT" sz="1600" b="1">
                <a:hlinkClick r:id="rId5"/>
              </a:rPr>
              <a:t>Stara, poczciwa maszyna elektrostatyczna</a:t>
            </a:r>
            <a:br>
              <a:rPr lang="en-AU" altLang="it-IT" sz="1600"/>
            </a:br>
            <a:r>
              <a:rPr lang="en-AU" altLang="it-IT" sz="1600"/>
              <a:t>Fizyka w szkole, 5/2011, 2011, str. 40-50.</a:t>
            </a:r>
            <a:endParaRPr lang="pl-PL" altLang="it-IT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it-IT" sz="1800"/>
              <a:t>http://dydaktyka.fizyka.umk.pl/Publikacje_2011/Maszyna_el_2011.pdf </a:t>
            </a:r>
          </a:p>
        </p:txBody>
      </p:sp>
      <p:sp>
        <p:nvSpPr>
          <p:cNvPr id="51206" name="CasellaDiTesto 1">
            <a:extLst>
              <a:ext uri="{FF2B5EF4-FFF2-40B4-BE49-F238E27FC236}">
                <a16:creationId xmlns:a16="http://schemas.microsoft.com/office/drawing/2014/main" id="{9572E973-369E-82D2-30B3-C0FA174A9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54475"/>
            <a:ext cx="4392612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600" b="1">
                <a:solidFill>
                  <a:srgbClr val="C00000"/>
                </a:solidFill>
              </a:rPr>
              <a:t>Vecchia, bonacciona macchina (elettrostatica)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8E945126-EB31-849F-7E07-9023ADD4C5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/>
              <a:t>Ding-dong elettrostatico</a:t>
            </a:r>
            <a:endParaRPr lang="en-AU" altLang="it-IT" sz="3600"/>
          </a:p>
        </p:txBody>
      </p:sp>
      <p:sp>
        <p:nvSpPr>
          <p:cNvPr id="57347" name="Rectangle 5">
            <a:extLst>
              <a:ext uri="{FF2B5EF4-FFF2-40B4-BE49-F238E27FC236}">
                <a16:creationId xmlns:a16="http://schemas.microsoft.com/office/drawing/2014/main" id="{54FCFDE2-DBC9-E65E-BA03-0C0C9AEDB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1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graphicFrame>
        <p:nvGraphicFramePr>
          <p:cNvPr id="57348" name="Object 4">
            <a:extLst>
              <a:ext uri="{FF2B5EF4-FFF2-40B4-BE49-F238E27FC236}">
                <a16:creationId xmlns:a16="http://schemas.microsoft.com/office/drawing/2014/main" id="{16B28827-3D41-414E-97B9-55997C6A81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000" y="1519238"/>
          <a:ext cx="5899150" cy="383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" r:id="rId2" imgW="7654734" imgH="4981251" progId="Word.Picture.8">
                  <p:embed/>
                </p:oleObj>
              </mc:Choice>
              <mc:Fallback>
                <p:oleObj name="Obraz" r:id="rId2" imgW="7654734" imgH="4981251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1519238"/>
                        <a:ext cx="5899150" cy="383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9" name="Text Box 6">
            <a:extLst>
              <a:ext uri="{FF2B5EF4-FFF2-40B4-BE49-F238E27FC236}">
                <a16:creationId xmlns:a16="http://schemas.microsoft.com/office/drawing/2014/main" id="{4E7AF755-609B-3AD5-E2EE-988FBA2C6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6030913"/>
            <a:ext cx="43529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Collaborazione</a:t>
            </a:r>
            <a:r>
              <a:rPr lang="pl-PL" altLang="it-IT" sz="1800"/>
              <a:t>: mgr Krzysztof Służewski</a:t>
            </a:r>
            <a:endParaRPr lang="en-AU" altLang="it-IT" sz="1800"/>
          </a:p>
        </p:txBody>
      </p:sp>
      <p:sp>
        <p:nvSpPr>
          <p:cNvPr id="57350" name="Rectangle 8">
            <a:extLst>
              <a:ext uri="{FF2B5EF4-FFF2-40B4-BE49-F238E27FC236}">
                <a16:creationId xmlns:a16="http://schemas.microsoft.com/office/drawing/2014/main" id="{9844F6ED-43C9-3446-36ED-D633B7114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95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graphicFrame>
        <p:nvGraphicFramePr>
          <p:cNvPr id="57351" name="Object 7">
            <a:extLst>
              <a:ext uri="{FF2B5EF4-FFF2-40B4-BE49-F238E27FC236}">
                <a16:creationId xmlns:a16="http://schemas.microsoft.com/office/drawing/2014/main" id="{58275E72-4A3F-293A-4260-49C33DAB40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62700" y="1341438"/>
          <a:ext cx="2570163" cy="229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" r:id="rId4" imgW="3807756" imgH="3433556" progId="Word.Picture.8">
                  <p:embed/>
                </p:oleObj>
              </mc:Choice>
              <mc:Fallback>
                <p:oleObj name="Obraz" r:id="rId4" imgW="3807756" imgH="3433556" progId="Word.Pictur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2700" y="1341438"/>
                        <a:ext cx="2570163" cy="229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2" name="Text Box 9">
            <a:extLst>
              <a:ext uri="{FF2B5EF4-FFF2-40B4-BE49-F238E27FC236}">
                <a16:creationId xmlns:a16="http://schemas.microsoft.com/office/drawing/2014/main" id="{E2C2D3B1-EDF1-0913-B959-94C8D6916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9525" y="3643313"/>
            <a:ext cx="2255838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„</a:t>
            </a:r>
            <a:r>
              <a:rPr lang="pl-PL" altLang="it-IT" sz="2200"/>
              <a:t>n</a:t>
            </a:r>
            <a:r>
              <a:rPr lang="it-IT" altLang="it-IT" sz="2200"/>
              <a:t>on funziona…</a:t>
            </a:r>
            <a:r>
              <a:rPr lang="pl-PL" altLang="it-IT" sz="2200"/>
              <a:t>”</a:t>
            </a:r>
            <a:endParaRPr lang="en-AU" altLang="it-IT" sz="2200"/>
          </a:p>
        </p:txBody>
      </p:sp>
      <p:sp>
        <p:nvSpPr>
          <p:cNvPr id="57353" name="Rectangle 11">
            <a:extLst>
              <a:ext uri="{FF2B5EF4-FFF2-40B4-BE49-F238E27FC236}">
                <a16:creationId xmlns:a16="http://schemas.microsoft.com/office/drawing/2014/main" id="{0A012FFE-51A7-DD7B-6B6C-5EC1EAC63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19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graphicFrame>
        <p:nvGraphicFramePr>
          <p:cNvPr id="57354" name="Object 10">
            <a:extLst>
              <a:ext uri="{FF2B5EF4-FFF2-40B4-BE49-F238E27FC236}">
                <a16:creationId xmlns:a16="http://schemas.microsoft.com/office/drawing/2014/main" id="{C16C5E9F-1CF3-10B3-4884-E0160D56D2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0025" y="4098925"/>
          <a:ext cx="2370138" cy="212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" r:id="rId6" imgW="3807756" imgH="3433556" progId="Word.Picture.8">
                  <p:embed/>
                </p:oleObj>
              </mc:Choice>
              <mc:Fallback>
                <p:oleObj name="Obraz" r:id="rId6" imgW="3807756" imgH="3433556" progId="Word.Picture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0025" y="4098925"/>
                        <a:ext cx="2370138" cy="212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5" name="Text Box 12">
            <a:extLst>
              <a:ext uri="{FF2B5EF4-FFF2-40B4-BE49-F238E27FC236}">
                <a16:creationId xmlns:a16="http://schemas.microsoft.com/office/drawing/2014/main" id="{8978602C-10E0-C784-9BC7-035B51F5A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1213" y="6318250"/>
            <a:ext cx="304165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Si muove a meraviglia!</a:t>
            </a:r>
            <a:endParaRPr lang="en-AU" altLang="it-IT" sz="22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F197CF2-1AFF-342B-EDC3-E99C479FF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09538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600"/>
              <a:t>Ding-dong elettrostatico</a:t>
            </a:r>
            <a:r>
              <a:rPr lang="pl-PL" altLang="it-IT" sz="3600"/>
              <a:t> (multimedia)</a:t>
            </a:r>
            <a:endParaRPr lang="en-AU" altLang="it-IT" sz="3600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80C1C774-BA25-62E4-EAC9-7F1BA8355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1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8372" name="Text Box 4">
            <a:extLst>
              <a:ext uri="{FF2B5EF4-FFF2-40B4-BE49-F238E27FC236}">
                <a16:creationId xmlns:a16="http://schemas.microsoft.com/office/drawing/2014/main" id="{D151B124-1530-1A98-3B4D-FBFA8CFB6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6300788"/>
            <a:ext cx="35575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Autor</a:t>
            </a:r>
            <a:r>
              <a:rPr lang="it-IT" altLang="it-IT" sz="1800"/>
              <a:t>e</a:t>
            </a:r>
            <a:r>
              <a:rPr lang="pl-PL" altLang="it-IT" sz="1800"/>
              <a:t>: mgr Krzysztof Służewski </a:t>
            </a:r>
            <a:endParaRPr lang="en-AU" altLang="it-IT" sz="1800"/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3594E7BB-155E-1ED5-C607-E7F624363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95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8374" name="Rectangle 6">
            <a:extLst>
              <a:ext uri="{FF2B5EF4-FFF2-40B4-BE49-F238E27FC236}">
                <a16:creationId xmlns:a16="http://schemas.microsoft.com/office/drawing/2014/main" id="{49E0FB02-C8A3-350E-1131-815DDD2C4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19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58375" name="Picture 9">
            <a:extLst>
              <a:ext uri="{FF2B5EF4-FFF2-40B4-BE49-F238E27FC236}">
                <a16:creationId xmlns:a16="http://schemas.microsoft.com/office/drawing/2014/main" id="{4E5AE615-B11E-2290-7DB2-D96E4700A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314450"/>
            <a:ext cx="8836025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6" name="Picture 10">
            <a:extLst>
              <a:ext uri="{FF2B5EF4-FFF2-40B4-BE49-F238E27FC236}">
                <a16:creationId xmlns:a16="http://schemas.microsoft.com/office/drawing/2014/main" id="{AD52EFDE-F709-4D64-17C9-4DD300C71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5659438"/>
            <a:ext cx="67595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7" name="CasellaDiTesto 1">
            <a:extLst>
              <a:ext uri="{FF2B5EF4-FFF2-40B4-BE49-F238E27FC236}">
                <a16:creationId xmlns:a16="http://schemas.microsoft.com/office/drawing/2014/main" id="{2AB1C612-5B6F-43EE-A91A-9950F2D86DF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42875" y="5595938"/>
            <a:ext cx="7413625" cy="768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chemeClr val="accent2"/>
                </a:solidFill>
              </a:rPr>
              <a:t>Per vedere il filmato: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chemeClr val="accent2"/>
                </a:solidFill>
                <a:hlinkClick r:id="rId4"/>
              </a:rPr>
              <a:t>http://dydaktyka.fizyka.umk.pl/nowa_strona/?q=node/495</a:t>
            </a:r>
            <a:r>
              <a:rPr lang="it-IT" altLang="it-IT" sz="2200">
                <a:solidFill>
                  <a:schemeClr val="accent2"/>
                </a:solidFill>
              </a:rPr>
              <a:t> 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>
            <a:extLst>
              <a:ext uri="{FF2B5EF4-FFF2-40B4-BE49-F238E27FC236}">
                <a16:creationId xmlns:a16="http://schemas.microsoft.com/office/drawing/2014/main" id="{2FBFA096-4D19-12CC-6A35-26ED2EE43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250950"/>
            <a:ext cx="6249988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2">
            <a:extLst>
              <a:ext uri="{FF2B5EF4-FFF2-40B4-BE49-F238E27FC236}">
                <a16:creationId xmlns:a16="http://schemas.microsoft.com/office/drawing/2014/main" id="{BB59352F-C5EC-2F36-FDBF-082E76FDE9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005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it-IT" sz="3600">
                <a:solidFill>
                  <a:schemeClr val="accent2"/>
                </a:solidFill>
              </a:rPr>
              <a:t>Co</a:t>
            </a:r>
            <a:r>
              <a:rPr lang="it-IT" altLang="it-IT" sz="3600">
                <a:solidFill>
                  <a:schemeClr val="accent2"/>
                </a:solidFill>
              </a:rPr>
              <a:t>sa fare quando la batteria è </a:t>
            </a:r>
            <a:r>
              <a:rPr lang="pl-PL" altLang="it-IT" sz="3600">
                <a:solidFill>
                  <a:schemeClr val="accent2"/>
                </a:solidFill>
              </a:rPr>
              <a:t>„</a:t>
            </a:r>
            <a:r>
              <a:rPr lang="it-IT" altLang="it-IT" sz="3600">
                <a:solidFill>
                  <a:schemeClr val="accent2"/>
                </a:solidFill>
              </a:rPr>
              <a:t>morta</a:t>
            </a:r>
            <a:r>
              <a:rPr lang="pl-PL" altLang="it-IT" sz="3600">
                <a:solidFill>
                  <a:schemeClr val="accent2"/>
                </a:solidFill>
              </a:rPr>
              <a:t>”?</a:t>
            </a:r>
            <a:endParaRPr lang="en-AU" altLang="it-IT" sz="3600">
              <a:solidFill>
                <a:schemeClr val="accent2"/>
              </a:solidFill>
            </a:endParaRPr>
          </a:p>
        </p:txBody>
      </p:sp>
      <p:sp>
        <p:nvSpPr>
          <p:cNvPr id="62468" name="Text Box 3">
            <a:extLst>
              <a:ext uri="{FF2B5EF4-FFF2-40B4-BE49-F238E27FC236}">
                <a16:creationId xmlns:a16="http://schemas.microsoft.com/office/drawing/2014/main" id="{13A73E68-1E43-5373-13A9-595152187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838" y="5313363"/>
            <a:ext cx="6007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G. Karwasz &amp; Maria Karwasz, Brzeg, 26.03.2011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it-IT" sz="1800">
                <a:hlinkClick r:id="rId3"/>
              </a:rPr>
              <a:t>http://dydaktyka.fizyka.umk.pl/nowa_strona/?q=node/786</a:t>
            </a:r>
            <a:r>
              <a:rPr lang="en-AU" altLang="it-IT" sz="1800"/>
              <a:t> </a:t>
            </a:r>
          </a:p>
        </p:txBody>
      </p:sp>
      <p:sp>
        <p:nvSpPr>
          <p:cNvPr id="62469" name="CasellaDiTesto 1">
            <a:extLst>
              <a:ext uri="{FF2B5EF4-FFF2-40B4-BE49-F238E27FC236}">
                <a16:creationId xmlns:a16="http://schemas.microsoft.com/office/drawing/2014/main" id="{F5E63AD3-08D3-D5D5-56E0-DC275EE73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175" y="6046788"/>
            <a:ext cx="72453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Prendere cinque ragazzi e fare la batteria di riserva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>
            <a:extLst>
              <a:ext uri="{FF2B5EF4-FFF2-40B4-BE49-F238E27FC236}">
                <a16:creationId xmlns:a16="http://schemas.microsoft.com/office/drawing/2014/main" id="{A9EFF9DB-8D43-3C99-5A68-9568089E9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12800"/>
            <a:ext cx="4213225" cy="317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1" name="Rectangle 2">
            <a:extLst>
              <a:ext uri="{FF2B5EF4-FFF2-40B4-BE49-F238E27FC236}">
                <a16:creationId xmlns:a16="http://schemas.microsoft.com/office/drawing/2014/main" id="{9600C888-F042-6074-BA95-91552D7F847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0638"/>
            <a:ext cx="7507288" cy="857250"/>
          </a:xfrm>
        </p:spPr>
        <p:txBody>
          <a:bodyPr/>
          <a:lstStyle/>
          <a:p>
            <a:pPr eaLnBrk="1" hangingPunct="1"/>
            <a:r>
              <a:rPr lang="it-IT" altLang="ja-JP" sz="3200">
                <a:ea typeface="MS PGothic" panose="020B0600070205080204" pitchFamily="34" charset="-128"/>
              </a:rPr>
              <a:t>Luigi Galvani e le rane (mezzo morte)</a:t>
            </a:r>
            <a:r>
              <a:rPr lang="pl-PL" altLang="ja-JP" sz="3200"/>
              <a:t> </a:t>
            </a:r>
            <a:endParaRPr lang="en-AU" altLang="pl-PL" sz="3200"/>
          </a:p>
        </p:txBody>
      </p:sp>
      <p:sp>
        <p:nvSpPr>
          <p:cNvPr id="63492" name="Text Box 7">
            <a:extLst>
              <a:ext uri="{FF2B5EF4-FFF2-40B4-BE49-F238E27FC236}">
                <a16:creationId xmlns:a16="http://schemas.microsoft.com/office/drawing/2014/main" id="{3B3A7A4A-0A28-94F9-207B-9269A291F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7563" y="727075"/>
            <a:ext cx="4273550" cy="6108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it-IT" altLang="pl-PL" sz="1700"/>
              <a:t>Luigi Galvani, che ha lavorato a Bologna, era medico e chirurgo. Eseguendo esperimenti su rane (appena uccise) notò (</a:t>
            </a:r>
            <a:r>
              <a:rPr lang="it-IT" altLang="pl-PL" sz="1700" i="1"/>
              <a:t>crediamo</a:t>
            </a:r>
            <a:r>
              <a:rPr lang="it-IT" altLang="pl-PL" sz="1700"/>
              <a:t>* toccando i nervi della rana posizionati su un piatto di latta da un coltello d'argento) che le gambe si muovevano.</a:t>
            </a:r>
            <a:r>
              <a:rPr lang="pl-PL" altLang="pl-PL" sz="1700"/>
              <a:t> </a:t>
            </a:r>
            <a:r>
              <a:rPr lang="it-IT" altLang="pl-PL" sz="1700"/>
              <a:t>Credeva che “l’elettricità animale" fosse una terza forma di elettricità (diversa da quella del</a:t>
            </a:r>
            <a:r>
              <a:rPr lang="pl-PL" altLang="pl-PL" sz="1700"/>
              <a:t>l’acqua e quella dello zolfo). </a:t>
            </a:r>
            <a:r>
              <a:rPr lang="it-IT" altLang="pl-PL" sz="1700"/>
              <a:t>  </a:t>
            </a:r>
            <a:endParaRPr lang="pl-PL" altLang="pl-PL" sz="1700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it-IT" altLang="pl-PL" sz="1700"/>
              <a:t>Le sue scoperte furono rivoluzionarie a quel tempo, ma Alessandro Volta (di Pavia, in uno stato diverso da quello di Bologna) fornì una spiegazione </a:t>
            </a:r>
            <a:r>
              <a:rPr lang="pl-PL" altLang="pl-PL" sz="1700"/>
              <a:t>alternativa</a:t>
            </a:r>
            <a:r>
              <a:rPr lang="it-IT" altLang="pl-PL" sz="1700"/>
              <a:t>: </a:t>
            </a:r>
            <a:r>
              <a:rPr lang="pl-PL" altLang="pl-PL" sz="1700"/>
              <a:t>due diversi e metalli non </a:t>
            </a:r>
            <a:r>
              <a:rPr lang="it-IT" altLang="pl-PL" sz="1700"/>
              <a:t>gli animali, sono la fonte di "elettricità".</a:t>
            </a:r>
            <a:endParaRPr lang="pl-PL" altLang="pl-PL" sz="1700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it-IT" altLang="pl-PL" sz="1700"/>
              <a:t>* Galvani riferì che le rane morte si muovevano quando si verificava una scintilla da una macchina elettrostatica nelle vicinanze o durante i temporali. Queste sarebbero onde elettromagnetiche o alcuni cortocircuiti - è difficile da credere.</a:t>
            </a:r>
            <a:endParaRPr lang="en-AU" altLang="pl-PL" sz="1700"/>
          </a:p>
        </p:txBody>
      </p:sp>
      <p:sp>
        <p:nvSpPr>
          <p:cNvPr id="63493" name="Text Box 9">
            <a:extLst>
              <a:ext uri="{FF2B5EF4-FFF2-40B4-BE49-F238E27FC236}">
                <a16:creationId xmlns:a16="http://schemas.microsoft.com/office/drawing/2014/main" id="{C7BA5BF7-6360-8859-33B8-E98A201D2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4200525"/>
            <a:ext cx="1724025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I muscoli si muovono quando l’elettricita’ viene portata dalla macchina elettrostatica</a:t>
            </a:r>
            <a:endParaRPr lang="en-AU" altLang="it-IT" sz="1800"/>
          </a:p>
        </p:txBody>
      </p:sp>
      <p:sp>
        <p:nvSpPr>
          <p:cNvPr id="63494" name="Text Box 10">
            <a:extLst>
              <a:ext uri="{FF2B5EF4-FFF2-40B4-BE49-F238E27FC236}">
                <a16:creationId xmlns:a16="http://schemas.microsoft.com/office/drawing/2014/main" id="{63C5F004-D066-6FB6-C954-E1D39DDBD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600" y="4200525"/>
            <a:ext cx="1768475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Instruzioni di Galvani, come preparare le rane per gli esperimenti con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l’elettricita’</a:t>
            </a:r>
            <a:endParaRPr lang="en-AU" altLang="it-IT" sz="18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354F80B0-0A0A-A02A-308A-4F0C612AD9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it-IT" sz="3600"/>
              <a:t>Galvani </a:t>
            </a:r>
            <a:r>
              <a:rPr lang="it-IT" altLang="it-IT" sz="3600"/>
              <a:t>o</a:t>
            </a:r>
            <a:r>
              <a:rPr lang="pl-PL" altLang="it-IT" sz="3600"/>
              <a:t> Volta?</a:t>
            </a:r>
            <a:endParaRPr lang="en-AU" altLang="it-IT" sz="3600"/>
          </a:p>
        </p:txBody>
      </p:sp>
      <p:sp>
        <p:nvSpPr>
          <p:cNvPr id="64515" name="Text Box 3">
            <a:extLst>
              <a:ext uri="{FF2B5EF4-FFF2-40B4-BE49-F238E27FC236}">
                <a16:creationId xmlns:a16="http://schemas.microsoft.com/office/drawing/2014/main" id="{9534DAA8-E51E-BA7E-DA15-99D8A5F8F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28003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it-IT" sz="1800"/>
          </a:p>
        </p:txBody>
      </p:sp>
      <p:pic>
        <p:nvPicPr>
          <p:cNvPr id="64516" name="Picture 4">
            <a:extLst>
              <a:ext uri="{FF2B5EF4-FFF2-40B4-BE49-F238E27FC236}">
                <a16:creationId xmlns:a16="http://schemas.microsoft.com/office/drawing/2014/main" id="{54C54DAF-DE08-0955-6805-0787661F9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277938"/>
            <a:ext cx="2663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 Box 5">
            <a:extLst>
              <a:ext uri="{FF2B5EF4-FFF2-40B4-BE49-F238E27FC236}">
                <a16:creationId xmlns:a16="http://schemas.microsoft.com/office/drawing/2014/main" id="{EE5A98F4-CCB3-AED6-1F53-D3B2FF816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5969000"/>
            <a:ext cx="34163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Galvani „</a:t>
            </a:r>
            <a:r>
              <a:rPr lang="it-IT" altLang="it-IT" sz="1800"/>
              <a:t>Sull’elettricità animale</a:t>
            </a:r>
            <a:r>
              <a:rPr lang="pl-PL" altLang="it-IT" sz="1800"/>
              <a:t>”</a:t>
            </a:r>
            <a:endParaRPr lang="en-AU" altLang="it-IT" sz="1800"/>
          </a:p>
        </p:txBody>
      </p:sp>
      <p:sp>
        <p:nvSpPr>
          <p:cNvPr id="64518" name="Text Box 6">
            <a:extLst>
              <a:ext uri="{FF2B5EF4-FFF2-40B4-BE49-F238E27FC236}">
                <a16:creationId xmlns:a16="http://schemas.microsoft.com/office/drawing/2014/main" id="{43FE710F-4814-7FDD-996C-FF3E74503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6423025"/>
            <a:ext cx="5157788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en-AU" altLang="it-IT" sz="1000">
                <a:hlinkClick r:id="rId3"/>
              </a:rPr>
              <a:t>http://www.lundici.it/2013/02/rane-danzanti-pile-pavesi-e-il-bolognese-victor-frankenstein/</a:t>
            </a:r>
            <a:endParaRPr lang="pl-PL" altLang="it-IT" sz="1000"/>
          </a:p>
          <a:p>
            <a:pPr algn="r" rt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AU" altLang="it-IT" sz="1000">
                <a:hlinkClick r:id="rId4"/>
              </a:rPr>
              <a:t>https://kadimex.pl/produkt/defibrylator-philips-heartstart-model-frx/</a:t>
            </a:r>
            <a:endParaRPr lang="en-AU" altLang="it-IT" sz="1800"/>
          </a:p>
          <a:p>
            <a:pPr algn="r" rtl="1" eaLnBrk="1" hangingPunct="1">
              <a:spcBef>
                <a:spcPct val="0"/>
              </a:spcBef>
              <a:buFontTx/>
              <a:buNone/>
            </a:pPr>
            <a:endParaRPr lang="pl-PL" altLang="it-IT" sz="1400"/>
          </a:p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en-AU" altLang="it-IT" sz="1400"/>
              <a:t> </a:t>
            </a:r>
          </a:p>
        </p:txBody>
      </p:sp>
      <p:pic>
        <p:nvPicPr>
          <p:cNvPr id="64519" name="Picture 7">
            <a:extLst>
              <a:ext uri="{FF2B5EF4-FFF2-40B4-BE49-F238E27FC236}">
                <a16:creationId xmlns:a16="http://schemas.microsoft.com/office/drawing/2014/main" id="{ACF27533-C50C-0696-080E-AE4BF7BA7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4897437" cy="37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8">
            <a:extLst>
              <a:ext uri="{FF2B5EF4-FFF2-40B4-BE49-F238E27FC236}">
                <a16:creationId xmlns:a16="http://schemas.microsoft.com/office/drawing/2014/main" id="{CE61D869-3FE7-5C5C-A599-A78C0B528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076700"/>
            <a:ext cx="2671763" cy="252253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 descr="144D">
            <a:extLst>
              <a:ext uri="{FF2B5EF4-FFF2-40B4-BE49-F238E27FC236}">
                <a16:creationId xmlns:a16="http://schemas.microsoft.com/office/drawing/2014/main" id="{5A81D303-3FB7-E5BE-72C1-F010EE497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1268413"/>
            <a:ext cx="3849688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6" descr="stos_ory">
            <a:extLst>
              <a:ext uri="{FF2B5EF4-FFF2-40B4-BE49-F238E27FC236}">
                <a16:creationId xmlns:a16="http://schemas.microsoft.com/office/drawing/2014/main" id="{8B4BE47C-4D22-F813-797E-03A5203B7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68413"/>
            <a:ext cx="3968750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7" descr="Image1">
            <a:extLst>
              <a:ext uri="{FF2B5EF4-FFF2-40B4-BE49-F238E27FC236}">
                <a16:creationId xmlns:a16="http://schemas.microsoft.com/office/drawing/2014/main" id="{5DDE5E9B-B7F8-F1BC-0495-C2BAA3E73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997325"/>
            <a:ext cx="1824037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2">
            <a:extLst>
              <a:ext uri="{FF2B5EF4-FFF2-40B4-BE49-F238E27FC236}">
                <a16:creationId xmlns:a16="http://schemas.microsoft.com/office/drawing/2014/main" id="{D1E999D6-64D8-12A6-6562-DDA0ACAB6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82563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>
                <a:solidFill>
                  <a:srgbClr val="000099"/>
                </a:solidFill>
                <a:ea typeface="MS PGothic" panose="020B0600070205080204" pitchFamily="34" charset="-128"/>
              </a:rPr>
              <a:t>Nel 1799 Volte prese una pila di monete, di </a:t>
            </a:r>
            <a:r>
              <a:rPr lang="pl-PL" altLang="pl-PL">
                <a:solidFill>
                  <a:srgbClr val="000099"/>
                </a:solidFill>
              </a:rPr>
              <a:t>Sn e Ag…</a:t>
            </a:r>
            <a:endParaRPr lang="en-AU" altLang="pl-PL">
              <a:solidFill>
                <a:srgbClr val="000099"/>
              </a:solidFill>
            </a:endParaRPr>
          </a:p>
        </p:txBody>
      </p:sp>
      <p:sp>
        <p:nvSpPr>
          <p:cNvPr id="65542" name="Prostokąt 1">
            <a:extLst>
              <a:ext uri="{FF2B5EF4-FFF2-40B4-BE49-F238E27FC236}">
                <a16:creationId xmlns:a16="http://schemas.microsoft.com/office/drawing/2014/main" id="{7473F747-D888-12A3-CA17-69FBA3C38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0975" y="4705350"/>
            <a:ext cx="3883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La lettera di Volta del marzo 1800 dove descrive la sua „pila” di monete: ogni paio viene separato con l’acqua salata.</a:t>
            </a:r>
          </a:p>
        </p:txBody>
      </p:sp>
      <p:sp>
        <p:nvSpPr>
          <p:cNvPr id="65543" name="Prostokąt 1">
            <a:extLst>
              <a:ext uri="{FF2B5EF4-FFF2-40B4-BE49-F238E27FC236}">
                <a16:creationId xmlns:a16="http://schemas.microsoft.com/office/drawing/2014/main" id="{9FAFFB52-1902-B248-62E3-0476D76BB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" y="3287713"/>
            <a:ext cx="45704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Pile di</a:t>
            </a:r>
            <a:r>
              <a:rPr lang="pl-PL" altLang="it-IT" sz="1800"/>
              <a:t> Volta, </a:t>
            </a:r>
            <a:r>
              <a:rPr lang="it-IT" altLang="it-IT" sz="1800"/>
              <a:t>dal M</a:t>
            </a:r>
            <a:r>
              <a:rPr lang="pl-PL" altLang="it-IT" sz="1800"/>
              <a:t>ausoleum </a:t>
            </a:r>
            <a:r>
              <a:rPr lang="it-IT" altLang="it-IT" sz="1800"/>
              <a:t>a</a:t>
            </a:r>
            <a:r>
              <a:rPr lang="pl-PL" altLang="it-IT" sz="1800"/>
              <a:t> Como (</a:t>
            </a:r>
            <a:r>
              <a:rPr lang="it-IT" altLang="it-IT" sz="1800"/>
              <a:t>f</a:t>
            </a:r>
            <a:r>
              <a:rPr lang="pl-PL" altLang="it-IT" sz="1800"/>
              <a:t>oto GK).</a:t>
            </a:r>
          </a:p>
        </p:txBody>
      </p:sp>
      <p:sp>
        <p:nvSpPr>
          <p:cNvPr id="65544" name="Prostokąt 1">
            <a:extLst>
              <a:ext uri="{FF2B5EF4-FFF2-40B4-BE49-F238E27FC236}">
                <a16:creationId xmlns:a16="http://schemas.microsoft.com/office/drawing/2014/main" id="{24EE1525-F605-5DCB-0E79-59C763A33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0438" y="3776663"/>
            <a:ext cx="3068637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 sz="1900">
                <a:latin typeface="Brandon Grotesque Bold"/>
                <a:ea typeface="MS PGothic" panose="020B0600070205080204" pitchFamily="34" charset="-128"/>
              </a:rPr>
              <a:t>La conversione dell</a:t>
            </a:r>
            <a:r>
              <a:rPr lang="it-IT" altLang="ja-JP" sz="1900">
                <a:ea typeface="MS PGothic" panose="020B0600070205080204" pitchFamily="34" charset="-128"/>
              </a:rPr>
              <a:t>’</a:t>
            </a:r>
            <a:r>
              <a:rPr lang="it-IT" altLang="ja-JP" sz="1900">
                <a:latin typeface="Brandon Grotesque Bold"/>
                <a:ea typeface="MS PGothic" panose="020B0600070205080204" pitchFamily="34" charset="-128"/>
              </a:rPr>
              <a:t> </a:t>
            </a:r>
            <a:r>
              <a:rPr lang="it-IT" altLang="ja-JP" sz="1900">
                <a:ea typeface="MS PGothic" panose="020B0600070205080204" pitchFamily="34" charset="-128"/>
              </a:rPr>
              <a:t>“</a:t>
            </a:r>
            <a:r>
              <a:rPr lang="it-IT" altLang="ja-JP" sz="1900">
                <a:latin typeface="Brandon Grotesque Bold"/>
                <a:ea typeface="MS PGothic" panose="020B0600070205080204" pitchFamily="34" charset="-128"/>
              </a:rPr>
              <a:t>energia chimica" in elettricit</a:t>
            </a:r>
            <a:r>
              <a:rPr lang="it-IT" altLang="ja-JP" sz="1900">
                <a:ea typeface="MS PGothic" panose="020B0600070205080204" pitchFamily="34" charset="-128"/>
              </a:rPr>
              <a:t>à</a:t>
            </a:r>
            <a:r>
              <a:rPr lang="it-IT" altLang="ja-JP" sz="1900">
                <a:latin typeface="Brandon Grotesque Bold"/>
                <a:ea typeface="MS PGothic" panose="020B0600070205080204" pitchFamily="34" charset="-128"/>
              </a:rPr>
              <a:t> nella pila di Volta </a:t>
            </a:r>
            <a:r>
              <a:rPr lang="it-IT" altLang="ja-JP" sz="1900">
                <a:ea typeface="MS PGothic" panose="020B0600070205080204" pitchFamily="34" charset="-128"/>
              </a:rPr>
              <a:t>è</a:t>
            </a:r>
            <a:r>
              <a:rPr lang="it-IT" altLang="ja-JP" sz="1900">
                <a:latin typeface="Brandon Grotesque Bold"/>
                <a:ea typeface="MS PGothic" panose="020B0600070205080204" pitchFamily="34" charset="-128"/>
              </a:rPr>
              <a:t> estremamente efficiente. Questo orologio da comodino funziona da 25 anni con la stessa mini-batteria Ag: viene consumata poca energia per il display a cristalli liquidi (e non viene utilizzata alcuna lancetta).</a:t>
            </a:r>
            <a:r>
              <a:rPr lang="pl-PL" altLang="ja-JP" sz="1900">
                <a:latin typeface="Brandon Grotesque Bold"/>
              </a:rPr>
              <a:t> </a:t>
            </a:r>
            <a:r>
              <a:rPr lang="pl-PL" altLang="it-IT" sz="1900"/>
              <a:t>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8">
            <a:extLst>
              <a:ext uri="{FF2B5EF4-FFF2-40B4-BE49-F238E27FC236}">
                <a16:creationId xmlns:a16="http://schemas.microsoft.com/office/drawing/2014/main" id="{4D502943-ED81-F425-CC95-BD41299C5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58000" contrast="-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1095375"/>
            <a:ext cx="355282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>
            <a:extLst>
              <a:ext uri="{FF2B5EF4-FFF2-40B4-BE49-F238E27FC236}">
                <a16:creationId xmlns:a16="http://schemas.microsoft.com/office/drawing/2014/main" id="{7B1E2DDB-75F9-320F-8E10-442B4AC13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2957513"/>
            <a:ext cx="185738" cy="3000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AU" altLang="pl-PL" sz="1350"/>
          </a:p>
        </p:txBody>
      </p:sp>
      <p:pic>
        <p:nvPicPr>
          <p:cNvPr id="67588" name="Picture 3" descr="e-volty">
            <a:extLst>
              <a:ext uri="{FF2B5EF4-FFF2-40B4-BE49-F238E27FC236}">
                <a16:creationId xmlns:a16="http://schemas.microsoft.com/office/drawing/2014/main" id="{D4E1E28F-BA88-B15B-1528-0CDC0E6C6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058863"/>
            <a:ext cx="1668462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9">
            <a:extLst>
              <a:ext uri="{FF2B5EF4-FFF2-40B4-BE49-F238E27FC236}">
                <a16:creationId xmlns:a16="http://schemas.microsoft.com/office/drawing/2014/main" id="{54BAFC7C-E656-63AC-4370-0F9356F48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058863"/>
            <a:ext cx="1384300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90" name="Rectangle 2">
            <a:extLst>
              <a:ext uri="{FF2B5EF4-FFF2-40B4-BE49-F238E27FC236}">
                <a16:creationId xmlns:a16="http://schemas.microsoft.com/office/drawing/2014/main" id="{E4986CBD-48DC-3C68-4B8F-512109A2D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52388"/>
            <a:ext cx="8229600" cy="857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it-IT" altLang="ja-JP" sz="3000">
                <a:solidFill>
                  <a:srgbClr val="000099"/>
                </a:solidFill>
                <a:ea typeface="MS PGothic" panose="020B0600070205080204" pitchFamily="34" charset="-128"/>
              </a:rPr>
              <a:t>Come ha fatto Volta a misurare la tensione?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it-IT" altLang="ja-JP" sz="3000">
                <a:solidFill>
                  <a:srgbClr val="000099"/>
                </a:solidFill>
                <a:ea typeface="MS PGothic" panose="020B0600070205080204" pitchFamily="34" charset="-128"/>
              </a:rPr>
              <a:t>In volt? Con voltmetro?</a:t>
            </a:r>
            <a:r>
              <a:rPr lang="pl-PL" altLang="ja-JP" sz="3000"/>
              <a:t> </a:t>
            </a:r>
            <a:endParaRPr lang="en-AU" altLang="pl-PL" sz="3000">
              <a:solidFill>
                <a:srgbClr val="2761AB"/>
              </a:solidFill>
            </a:endParaRPr>
          </a:p>
        </p:txBody>
      </p:sp>
      <p:sp>
        <p:nvSpPr>
          <p:cNvPr id="52240" name="Prostokąt 1">
            <a:extLst>
              <a:ext uri="{FF2B5EF4-FFF2-40B4-BE49-F238E27FC236}">
                <a16:creationId xmlns:a16="http://schemas.microsoft.com/office/drawing/2014/main" id="{74EBCC7D-5967-D011-2484-357B986D4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513" y="1133475"/>
            <a:ext cx="3646487" cy="6335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30000"/>
              </a:spcAft>
              <a:defRPr/>
            </a:pPr>
            <a:r>
              <a:rPr lang="it-IT" altLang="it-IT" dirty="0"/>
              <a:t>Volta non solo ha inventato la pila elettrochimica, ma ha anche contribuito all'elettrostatica.</a:t>
            </a:r>
            <a:r>
              <a:rPr lang="pl-PL" altLang="it-IT" dirty="0"/>
              <a:t> </a:t>
            </a:r>
            <a:r>
              <a:rPr lang="it-IT" altLang="it-IT" dirty="0"/>
              <a:t>Ha inventato </a:t>
            </a:r>
            <a:r>
              <a:rPr lang="it-IT" altLang="it-IT" i="1" dirty="0"/>
              <a:t>l'elettroscopio</a:t>
            </a:r>
            <a:r>
              <a:rPr lang="it-IT" altLang="it-IT" dirty="0"/>
              <a:t>: due sottili lamine di metallo all'interno di un contenitore di vetro, che si respingono quando vengono caricate elettricamente.</a:t>
            </a:r>
            <a:endParaRPr lang="pl-PL" altLang="it-IT" dirty="0"/>
          </a:p>
          <a:p>
            <a:pPr eaLnBrk="1" hangingPunct="1">
              <a:spcAft>
                <a:spcPct val="30000"/>
              </a:spcAft>
              <a:defRPr/>
            </a:pPr>
            <a:r>
              <a:rPr lang="it-IT" altLang="it-IT" dirty="0"/>
              <a:t>Inventò anche </a:t>
            </a:r>
            <a:r>
              <a:rPr lang="it-IT" altLang="it-IT" i="1" dirty="0"/>
              <a:t>l'elettroforo</a:t>
            </a:r>
            <a:r>
              <a:rPr lang="it-IT" altLang="it-IT" dirty="0"/>
              <a:t>: una piastra di metallo trattenuta da un’impugnatura isolante. Posizionato su un isolante elettrificato e toccato in una sequenza corretta, sembra generare elettricità come il perpetuum mobile. </a:t>
            </a:r>
            <a:endParaRPr lang="pl-PL" altLang="it-IT" dirty="0"/>
          </a:p>
          <a:p>
            <a:pPr eaLnBrk="1" hangingPunct="1">
              <a:spcAft>
                <a:spcPct val="30000"/>
              </a:spcAft>
              <a:defRPr/>
            </a:pPr>
            <a:r>
              <a:rPr lang="it-IT" altLang="it-IT" dirty="0"/>
              <a:t>In pratica, questo è il lavoro che solleva la piastra metallica e che fornisce l'energia (e genera il potenziale).</a:t>
            </a:r>
            <a:endParaRPr lang="en-AU" altLang="it-IT" dirty="0"/>
          </a:p>
          <a:p>
            <a:pPr eaLnBrk="1" hangingPunct="1">
              <a:defRPr/>
            </a:pPr>
            <a:endParaRPr lang="pl-PL" altLang="it-IT" sz="1600" dirty="0"/>
          </a:p>
          <a:p>
            <a:pPr eaLnBrk="1" hangingPunct="1">
              <a:defRPr/>
            </a:pPr>
            <a:endParaRPr lang="pl-PL" altLang="it-IT" sz="1350" dirty="0"/>
          </a:p>
        </p:txBody>
      </p:sp>
      <p:pic>
        <p:nvPicPr>
          <p:cNvPr id="67592" name="Picture 19">
            <a:extLst>
              <a:ext uri="{FF2B5EF4-FFF2-40B4-BE49-F238E27FC236}">
                <a16:creationId xmlns:a16="http://schemas.microsoft.com/office/drawing/2014/main" id="{C3A03C0C-C257-D175-5DD1-D893F762C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1046163"/>
            <a:ext cx="2185988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4" name="Text Box 20">
            <a:extLst>
              <a:ext uri="{FF2B5EF4-FFF2-40B4-BE49-F238E27FC236}">
                <a16:creationId xmlns:a16="http://schemas.microsoft.com/office/drawing/2014/main" id="{1D412F23-1BFE-700F-9FE6-358B86CE1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2847975"/>
            <a:ext cx="5268912" cy="36703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altLang="it-IT" sz="1500" dirty="0"/>
              <a:t>Esperimenti casa / scuola ispirati alle opere di Volta (da sinistra): L'elettroscopio di Volta: due sottili lamine di metallo all'interno di un bicchiere</a:t>
            </a:r>
            <a:r>
              <a:rPr lang="pl-PL" altLang="it-IT" sz="1500" dirty="0"/>
              <a:t>// </a:t>
            </a:r>
            <a:r>
              <a:rPr lang="it-IT" altLang="it-IT" sz="1500" dirty="0"/>
              <a:t> Le due estremità di una sciarpa di seta si respingono se prese a passi dal cappotto di lana</a:t>
            </a:r>
            <a:r>
              <a:rPr lang="pl-PL" altLang="it-IT" sz="1500" dirty="0"/>
              <a:t> //</a:t>
            </a:r>
            <a:r>
              <a:rPr lang="it-IT" altLang="it-IT" sz="1500" dirty="0"/>
              <a:t> Una pila di vecchie monete polacche (Al e Ni) e pezzi di carta con acqua salata; si può fare lo stesso usando eurocent e pezzi di alluminio</a:t>
            </a:r>
            <a:endParaRPr lang="pl-PL" altLang="it-IT" sz="1500" dirty="0"/>
          </a:p>
          <a:p>
            <a:pPr eaLnBrk="1" hangingPunct="1">
              <a:defRPr/>
            </a:pPr>
            <a:endParaRPr lang="pl-PL" altLang="it-IT" dirty="0"/>
          </a:p>
          <a:p>
            <a:pPr eaLnBrk="1" hangingPunct="1">
              <a:defRPr/>
            </a:pPr>
            <a:endParaRPr lang="it-IT" altLang="it-IT" sz="1600" dirty="0"/>
          </a:p>
          <a:p>
            <a:pPr eaLnBrk="1" hangingPunct="1">
              <a:defRPr/>
            </a:pPr>
            <a:endParaRPr lang="it-IT" altLang="it-IT" sz="1600" dirty="0"/>
          </a:p>
          <a:p>
            <a:pPr eaLnBrk="1" hangingPunct="1">
              <a:defRPr/>
            </a:pPr>
            <a:r>
              <a:rPr lang="it-IT" altLang="it-IT" sz="1600" dirty="0"/>
              <a:t>Qui: una batteria fatta da un </a:t>
            </a:r>
            <a:endParaRPr lang="pl-PL" altLang="it-IT" sz="1600" dirty="0"/>
          </a:p>
          <a:p>
            <a:pPr eaLnBrk="1" hangingPunct="1">
              <a:defRPr/>
            </a:pPr>
            <a:r>
              <a:rPr lang="it-IT" altLang="it-IT" sz="1600" dirty="0"/>
              <a:t>temperamatite</a:t>
            </a:r>
            <a:r>
              <a:rPr lang="pl-PL" altLang="it-IT" sz="1600" dirty="0"/>
              <a:t> in</a:t>
            </a:r>
            <a:r>
              <a:rPr lang="it-IT" altLang="it-IT" sz="1600" dirty="0"/>
              <a:t> alluminio e </a:t>
            </a:r>
            <a:endParaRPr lang="pl-PL" altLang="it-IT" sz="1600" dirty="0"/>
          </a:p>
          <a:p>
            <a:pPr eaLnBrk="1" hangingPunct="1">
              <a:defRPr/>
            </a:pPr>
            <a:r>
              <a:rPr lang="it-IT" altLang="it-IT" sz="1600" dirty="0"/>
              <a:t>acciaio inox </a:t>
            </a:r>
            <a:endParaRPr lang="pl-PL" altLang="it-IT" sz="1600" dirty="0"/>
          </a:p>
          <a:p>
            <a:pPr eaLnBrk="1" hangingPunct="1">
              <a:defRPr/>
            </a:pPr>
            <a:r>
              <a:rPr lang="it-IT" altLang="it-IT" sz="1600" dirty="0"/>
              <a:t>Elettroscopio in un bicchiere</a:t>
            </a:r>
            <a:endParaRPr lang="en-AU" altLang="it-IT" sz="1600" dirty="0"/>
          </a:p>
          <a:p>
            <a:pPr eaLnBrk="1" hangingPunct="1">
              <a:defRPr/>
            </a:pPr>
            <a:endParaRPr lang="en-AU" altLang="it-IT" sz="1350" dirty="0"/>
          </a:p>
        </p:txBody>
      </p:sp>
      <p:sp>
        <p:nvSpPr>
          <p:cNvPr id="67594" name="Text Box 21">
            <a:extLst>
              <a:ext uri="{FF2B5EF4-FFF2-40B4-BE49-F238E27FC236}">
                <a16:creationId xmlns:a16="http://schemas.microsoft.com/office/drawing/2014/main" id="{474E93F6-A0FE-4C61-7FE5-2F98B39E6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6276975"/>
            <a:ext cx="50196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Elettroscopio di Volta e la misura della tensione</a:t>
            </a:r>
            <a:endParaRPr lang="en-AU" altLang="it-IT" sz="1800"/>
          </a:p>
        </p:txBody>
      </p:sp>
      <p:pic>
        <p:nvPicPr>
          <p:cNvPr id="67595" name="Picture 22" descr="woltomierz-s">
            <a:extLst>
              <a:ext uri="{FF2B5EF4-FFF2-40B4-BE49-F238E27FC236}">
                <a16:creationId xmlns:a16="http://schemas.microsoft.com/office/drawing/2014/main" id="{E69D1F7E-9267-62E4-BA3B-EC590C5EA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5329238"/>
            <a:ext cx="127635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6" name="Picture 23" descr="jezyk-s">
            <a:extLst>
              <a:ext uri="{FF2B5EF4-FFF2-40B4-BE49-F238E27FC236}">
                <a16:creationId xmlns:a16="http://schemas.microsoft.com/office/drawing/2014/main" id="{B255832B-5BA3-83DA-7DD7-A94146EA5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4371975"/>
            <a:ext cx="12192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EC13197A-C62A-9132-C7F0-BD84BB77B91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0225" y="134938"/>
            <a:ext cx="8229600" cy="857250"/>
          </a:xfrm>
        </p:spPr>
        <p:txBody>
          <a:bodyPr/>
          <a:lstStyle/>
          <a:p>
            <a:pPr eaLnBrk="1" hangingPunct="1"/>
            <a:r>
              <a:rPr lang="it-IT" altLang="ja-JP" sz="3600">
                <a:ea typeface="MS PGothic" panose="020B0600070205080204" pitchFamily="34" charset="-128"/>
              </a:rPr>
              <a:t>Cella a </a:t>
            </a:r>
            <a:r>
              <a:rPr lang="pl-PL" altLang="ja-JP" sz="3600"/>
              <a:t>„</a:t>
            </a:r>
            <a:r>
              <a:rPr lang="it-IT" altLang="ja-JP" sz="3600">
                <a:ea typeface="MS PGothic" panose="020B0600070205080204" pitchFamily="34" charset="-128"/>
              </a:rPr>
              <a:t>combustibile</a:t>
            </a:r>
            <a:r>
              <a:rPr lang="pl-PL" altLang="ja-JP" sz="3600"/>
              <a:t>”</a:t>
            </a:r>
            <a:r>
              <a:rPr lang="it-IT" altLang="ja-JP" sz="3600">
                <a:ea typeface="MS PGothic" panose="020B0600070205080204" pitchFamily="34" charset="-128"/>
              </a:rPr>
              <a:t> di Grove</a:t>
            </a:r>
            <a:r>
              <a:rPr lang="pl-PL" altLang="ja-JP" sz="3600"/>
              <a:t> </a:t>
            </a:r>
            <a:endParaRPr lang="en-AU" altLang="pl-PL" sz="3600"/>
          </a:p>
        </p:txBody>
      </p:sp>
      <p:sp>
        <p:nvSpPr>
          <p:cNvPr id="69635" name="Text Box 5">
            <a:extLst>
              <a:ext uri="{FF2B5EF4-FFF2-40B4-BE49-F238E27FC236}">
                <a16:creationId xmlns:a16="http://schemas.microsoft.com/office/drawing/2014/main" id="{C16FDFB9-FE34-7EC9-9085-03A67BFD5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4213" y="1887538"/>
            <a:ext cx="4230687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pl-PL" sz="1500"/>
          </a:p>
        </p:txBody>
      </p:sp>
      <p:sp>
        <p:nvSpPr>
          <p:cNvPr id="110641" name="Prostokąt 1">
            <a:extLst>
              <a:ext uri="{FF2B5EF4-FFF2-40B4-BE49-F238E27FC236}">
                <a16:creationId xmlns:a16="http://schemas.microsoft.com/office/drawing/2014/main" id="{916FF0AD-5AEB-3DF3-7AE8-EE4B44AF9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908050"/>
            <a:ext cx="5216525" cy="48021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35000"/>
              </a:spcAft>
              <a:defRPr/>
            </a:pPr>
            <a:r>
              <a:rPr lang="it-IT" altLang="it-IT" sz="2000" dirty="0">
                <a:latin typeface="+mn-lt"/>
              </a:rPr>
              <a:t>Al posto di Zn e Cu è possibile utilizzare qualsiasi altro metallo (e non metallo), inclusi idrogeno e ossigeno.</a:t>
            </a:r>
            <a:endParaRPr lang="pl-PL" altLang="it-IT" sz="2000" dirty="0">
              <a:latin typeface="+mn-lt"/>
            </a:endParaRPr>
          </a:p>
          <a:p>
            <a:pPr eaLnBrk="1" hangingPunct="1">
              <a:spcAft>
                <a:spcPct val="35000"/>
              </a:spcAft>
              <a:defRPr/>
            </a:pPr>
            <a:r>
              <a:rPr lang="it-IT" altLang="it-IT" sz="2000" dirty="0">
                <a:latin typeface="+mn-lt"/>
              </a:rPr>
              <a:t>William </a:t>
            </a:r>
            <a:r>
              <a:rPr lang="it-IT" altLang="it-IT" sz="2000" dirty="0" err="1">
                <a:latin typeface="+mn-lt"/>
              </a:rPr>
              <a:t>Grove</a:t>
            </a:r>
            <a:r>
              <a:rPr lang="it-IT" altLang="it-IT" sz="2000" dirty="0">
                <a:latin typeface="+mn-lt"/>
              </a:rPr>
              <a:t> ha inventato la "cella a combustibile" per caso: durante l'elettrolisi dell'acqua ha disconnesso gli elettrodi dall’alimentatore e ha osservato una corrente "inversa".</a:t>
            </a:r>
            <a:endParaRPr lang="pl-PL" altLang="it-IT" sz="2000" dirty="0">
              <a:latin typeface="+mn-lt"/>
            </a:endParaRPr>
          </a:p>
          <a:p>
            <a:pPr eaLnBrk="1" hangingPunct="1">
              <a:spcAft>
                <a:spcPct val="35000"/>
              </a:spcAft>
              <a:defRPr/>
            </a:pPr>
            <a:r>
              <a:rPr lang="it-IT" altLang="it-IT" sz="2000" dirty="0">
                <a:latin typeface="+mn-lt"/>
              </a:rPr>
              <a:t>Le reazioni sugli elettrodi sono:</a:t>
            </a:r>
            <a:r>
              <a:rPr lang="pt-BR" altLang="it-IT" sz="2000" dirty="0">
                <a:latin typeface="+mn-lt"/>
              </a:rPr>
              <a:t>H</a:t>
            </a:r>
            <a:r>
              <a:rPr lang="pl-PL" altLang="it-IT" sz="2000" baseline="-25000" dirty="0">
                <a:latin typeface="+mn-lt"/>
              </a:rPr>
              <a:t>2</a:t>
            </a:r>
            <a:r>
              <a:rPr lang="pt-BR" altLang="it-IT" sz="2000" dirty="0">
                <a:latin typeface="+mn-lt"/>
              </a:rPr>
              <a:t>  → 2H</a:t>
            </a:r>
            <a:r>
              <a:rPr lang="pl-PL" altLang="it-IT" sz="2000" baseline="30000" dirty="0">
                <a:latin typeface="+mn-lt"/>
              </a:rPr>
              <a:t>+</a:t>
            </a:r>
            <a:r>
              <a:rPr lang="pt-BR" altLang="it-IT" sz="2000" dirty="0">
                <a:latin typeface="+mn-lt"/>
              </a:rPr>
              <a:t> + 2</a:t>
            </a:r>
            <a:r>
              <a:rPr lang="pt-BR" altLang="it-IT" sz="2000" i="1" dirty="0">
                <a:latin typeface="+mn-lt"/>
              </a:rPr>
              <a:t>e</a:t>
            </a:r>
            <a:r>
              <a:rPr lang="pl-PL" altLang="it-IT" sz="2000" baseline="30000" dirty="0">
                <a:latin typeface="+mn-lt"/>
              </a:rPr>
              <a:t>-</a:t>
            </a:r>
            <a:r>
              <a:rPr lang="pt-BR" altLang="it-IT" sz="2000" dirty="0">
                <a:latin typeface="+mn-lt"/>
              </a:rPr>
              <a:t> (</a:t>
            </a:r>
            <a:r>
              <a:rPr lang="pl-PL" altLang="it-IT" sz="2000" dirty="0">
                <a:latin typeface="+mn-lt"/>
              </a:rPr>
              <a:t>e</a:t>
            </a:r>
            <a:r>
              <a:rPr lang="pt-BR" altLang="it-IT" sz="2000" dirty="0">
                <a:latin typeface="+mn-lt"/>
              </a:rPr>
              <a:t>lettrodo negativo, chiamato catodo)</a:t>
            </a:r>
            <a:endParaRPr lang="pl-PL" altLang="it-IT" sz="2000" dirty="0">
              <a:latin typeface="+mn-lt"/>
            </a:endParaRPr>
          </a:p>
          <a:p>
            <a:pPr eaLnBrk="1" hangingPunct="1">
              <a:spcAft>
                <a:spcPct val="35000"/>
              </a:spcAft>
              <a:defRPr/>
            </a:pPr>
            <a:r>
              <a:rPr lang="it-IT" altLang="it-IT" sz="2000" dirty="0">
                <a:latin typeface="+mn-lt"/>
              </a:rPr>
              <a:t>Gli elettroni fluiscono attraverso un filo all'elettrodo positivo, chiamato catodo</a:t>
            </a:r>
            <a:r>
              <a:rPr lang="pl-PL" altLang="it-IT" sz="2000" dirty="0">
                <a:latin typeface="+mn-lt"/>
              </a:rPr>
              <a:t>.</a:t>
            </a:r>
          </a:p>
          <a:p>
            <a:pPr eaLnBrk="1" hangingPunct="1">
              <a:defRPr/>
            </a:pPr>
            <a:endParaRPr lang="pl-PL" altLang="it-IT" sz="1900" dirty="0"/>
          </a:p>
          <a:p>
            <a:pPr eaLnBrk="1" hangingPunct="1">
              <a:defRPr/>
            </a:pPr>
            <a:r>
              <a:rPr lang="pl-PL" altLang="it-IT" sz="1900" dirty="0"/>
              <a:t>  </a:t>
            </a:r>
          </a:p>
        </p:txBody>
      </p:sp>
      <p:pic>
        <p:nvPicPr>
          <p:cNvPr id="69637" name="Picture 51">
            <a:extLst>
              <a:ext uri="{FF2B5EF4-FFF2-40B4-BE49-F238E27FC236}">
                <a16:creationId xmlns:a16="http://schemas.microsoft.com/office/drawing/2014/main" id="{A4272460-DF14-F290-A49F-F8968AAA7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00125"/>
            <a:ext cx="361473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 Box 52">
            <a:extLst>
              <a:ext uri="{FF2B5EF4-FFF2-40B4-BE49-F238E27FC236}">
                <a16:creationId xmlns:a16="http://schemas.microsoft.com/office/drawing/2014/main" id="{086BCF9F-61BD-A372-CB06-DDEB6DF06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3" y="6634163"/>
            <a:ext cx="6370637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it-IT" sz="900">
                <a:hlinkClick r:id="rId3"/>
              </a:rPr>
              <a:t>https://www.researchgate.net/publication/222587594_Membranes_fit_for_a_revolution/figures?lo=1</a:t>
            </a:r>
            <a:r>
              <a:rPr lang="en-AU" altLang="it-IT" sz="900"/>
              <a:t> </a:t>
            </a:r>
            <a:r>
              <a:rPr lang="pl-PL" altLang="it-IT" sz="900"/>
              <a:t> © The Royal Society</a:t>
            </a:r>
            <a:endParaRPr lang="en-AU" altLang="it-IT" sz="900"/>
          </a:p>
        </p:txBody>
      </p:sp>
      <p:sp>
        <p:nvSpPr>
          <p:cNvPr id="69639" name="Text Box 53">
            <a:extLst>
              <a:ext uri="{FF2B5EF4-FFF2-40B4-BE49-F238E27FC236}">
                <a16:creationId xmlns:a16="http://schemas.microsoft.com/office/drawing/2014/main" id="{620D3ACA-72C9-4174-08BC-5F259C521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3617913"/>
            <a:ext cx="3551237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William Grove nel 1843 ha pubblicato questo disegno: cinque celle  H/O furono usate per creare la corrente elettrica, che in seguito premise la elettrolisi dell’acqua.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AU" altLang="it-IT" sz="160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EF1A902-DD02-84E5-D9AF-AB4066B9B32A}"/>
              </a:ext>
            </a:extLst>
          </p:cNvPr>
          <p:cNvSpPr txBox="1"/>
          <p:nvPr/>
        </p:nvSpPr>
        <p:spPr>
          <a:xfrm>
            <a:off x="77788" y="4957763"/>
            <a:ext cx="8229600" cy="1820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Aft>
                <a:spcPct val="35000"/>
              </a:spcAft>
              <a:defRPr/>
            </a:pPr>
            <a:r>
              <a:rPr lang="it-IT" altLang="it-IT" sz="2100" dirty="0">
                <a:latin typeface="+mn-lt"/>
              </a:rPr>
              <a:t>Gli ioni H</a:t>
            </a:r>
            <a:r>
              <a:rPr lang="pl-PL" altLang="it-IT" sz="2100" baseline="30000" dirty="0">
                <a:latin typeface="+mn-lt"/>
              </a:rPr>
              <a:t>+</a:t>
            </a:r>
            <a:r>
              <a:rPr lang="it-IT" altLang="it-IT" sz="2100" dirty="0">
                <a:latin typeface="+mn-lt"/>
              </a:rPr>
              <a:t> fluiscono attraverso il solvente, e si verifica una reazione al anodo: </a:t>
            </a:r>
            <a:r>
              <a:rPr lang="en-AU" altLang="it-IT" sz="2100" dirty="0">
                <a:latin typeface="+mn-lt"/>
              </a:rPr>
              <a:t>O</a:t>
            </a:r>
            <a:r>
              <a:rPr lang="pl-PL" altLang="it-IT" sz="2100" baseline="-25000" dirty="0">
                <a:latin typeface="+mn-lt"/>
              </a:rPr>
              <a:t>2</a:t>
            </a:r>
            <a:r>
              <a:rPr lang="en-AU" altLang="it-IT" sz="2100" dirty="0">
                <a:latin typeface="+mn-lt"/>
              </a:rPr>
              <a:t> + 4H</a:t>
            </a:r>
            <a:r>
              <a:rPr lang="pl-PL" altLang="it-IT" sz="2100" baseline="30000" dirty="0">
                <a:latin typeface="+mn-lt"/>
              </a:rPr>
              <a:t>+</a:t>
            </a:r>
            <a:r>
              <a:rPr lang="en-AU" altLang="it-IT" sz="2100" dirty="0">
                <a:latin typeface="+mn-lt"/>
              </a:rPr>
              <a:t> + 4</a:t>
            </a:r>
            <a:r>
              <a:rPr lang="en-AU" altLang="it-IT" sz="2100" i="1" dirty="0">
                <a:latin typeface="+mn-lt"/>
              </a:rPr>
              <a:t>e</a:t>
            </a:r>
            <a:r>
              <a:rPr lang="pl-PL" altLang="it-IT" sz="2100" baseline="30000" dirty="0">
                <a:latin typeface="+mn-lt"/>
              </a:rPr>
              <a:t>-</a:t>
            </a:r>
            <a:r>
              <a:rPr lang="en-AU" altLang="it-IT" sz="2100" dirty="0">
                <a:latin typeface="+mn-lt"/>
              </a:rPr>
              <a:t> → 2H</a:t>
            </a:r>
            <a:r>
              <a:rPr lang="pl-PL" altLang="it-IT" sz="2100" baseline="-25000" dirty="0">
                <a:latin typeface="+mn-lt"/>
              </a:rPr>
              <a:t>2</a:t>
            </a:r>
            <a:r>
              <a:rPr lang="en-AU" altLang="it-IT" sz="2100" dirty="0">
                <a:latin typeface="+mn-lt"/>
              </a:rPr>
              <a:t>O</a:t>
            </a:r>
            <a:endParaRPr lang="pl-PL" altLang="it-IT" sz="2100" dirty="0">
              <a:latin typeface="+mn-lt"/>
            </a:endParaRPr>
          </a:p>
          <a:p>
            <a:pPr eaLnBrk="1" hangingPunct="1">
              <a:spcAft>
                <a:spcPct val="35000"/>
              </a:spcAft>
              <a:defRPr/>
            </a:pPr>
            <a:r>
              <a:rPr lang="it-IT" altLang="it-IT" sz="2100" dirty="0">
                <a:latin typeface="+mn-lt"/>
              </a:rPr>
              <a:t>La difficoltà rimane nel fornire idrogeno (e ossigeno) all'acqua: vengono utilizzati catalizzatori "ben collaudati", come </a:t>
            </a:r>
            <a:r>
              <a:rPr lang="pl-PL" altLang="it-IT" sz="2100" dirty="0">
                <a:latin typeface="+mn-lt"/>
              </a:rPr>
              <a:t>pl</a:t>
            </a:r>
            <a:r>
              <a:rPr lang="it-IT" altLang="it-IT" sz="2100" dirty="0">
                <a:latin typeface="+mn-lt"/>
              </a:rPr>
              <a:t>attino colloidale (nanostrutturato)</a:t>
            </a:r>
            <a:r>
              <a:rPr lang="en-AU" altLang="it-IT" sz="2100" dirty="0">
                <a:latin typeface="+mn-lt"/>
              </a:rPr>
              <a:t>.</a:t>
            </a:r>
            <a:r>
              <a:rPr lang="pl-PL" altLang="it-IT" sz="2100" dirty="0">
                <a:latin typeface="+mn-lt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02D8912-0A18-6BEC-E05B-47FD7091C7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00113" y="92075"/>
            <a:ext cx="8243887" cy="857250"/>
          </a:xfrm>
        </p:spPr>
        <p:txBody>
          <a:bodyPr/>
          <a:lstStyle/>
          <a:p>
            <a:pPr algn="r" eaLnBrk="1" hangingPunct="1"/>
            <a:r>
              <a:rPr lang="it-IT" altLang="it-IT" sz="3200">
                <a:solidFill>
                  <a:schemeClr val="tx1"/>
                </a:solidFill>
              </a:rPr>
              <a:t>Sì, il clima cambiava sempre. Questi sono i cicli astronomici (di Milankovi</a:t>
            </a:r>
            <a:r>
              <a:rPr lang="pl-PL" altLang="it-IT" sz="3200">
                <a:solidFill>
                  <a:schemeClr val="tx1"/>
                </a:solidFill>
              </a:rPr>
              <a:t>ć</a:t>
            </a:r>
            <a:r>
              <a:rPr lang="it-IT" altLang="it-IT" sz="3200">
                <a:solidFill>
                  <a:schemeClr val="tx1"/>
                </a:solidFill>
              </a:rPr>
              <a:t>)</a:t>
            </a:r>
            <a:r>
              <a:rPr lang="pl-PL" altLang="it-IT" sz="3200">
                <a:solidFill>
                  <a:schemeClr val="tx1"/>
                </a:solidFill>
              </a:rPr>
              <a:t>.</a:t>
            </a:r>
            <a:endParaRPr lang="en-AU" altLang="it-IT" sz="3200">
              <a:solidFill>
                <a:schemeClr val="tx1"/>
              </a:solidFill>
            </a:endParaRPr>
          </a:p>
        </p:txBody>
      </p:sp>
      <p:sp>
        <p:nvSpPr>
          <p:cNvPr id="13315" name="Text Box 7">
            <a:extLst>
              <a:ext uri="{FF2B5EF4-FFF2-40B4-BE49-F238E27FC236}">
                <a16:creationId xmlns:a16="http://schemas.microsoft.com/office/drawing/2014/main" id="{BD8593DB-7A7A-9D18-B0B9-16FC04248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8" y="4292600"/>
            <a:ext cx="9144000" cy="2381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it-IT" altLang="it-IT" sz="1700"/>
              <a:t>Il “motore</a:t>
            </a:r>
            <a:r>
              <a:rPr lang="pl-PL" altLang="it-IT" sz="1700"/>
              <a:t>”</a:t>
            </a:r>
            <a:r>
              <a:rPr lang="it-IT" altLang="it-IT" sz="1700"/>
              <a:t> clima per la Terra è il Sole, con 1340 W/m</a:t>
            </a:r>
            <a:r>
              <a:rPr lang="pl-PL" altLang="it-IT" sz="1700" baseline="30000"/>
              <a:t>2</a:t>
            </a:r>
            <a:r>
              <a:rPr lang="it-IT" altLang="it-IT" sz="1700"/>
              <a:t>. Questo flusso è costante, entro 0.1%.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700"/>
              <a:t>Piccole variazioni derivano dai minuti cambiamenti dell’orbita della Terra: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700"/>
              <a:t>- </a:t>
            </a:r>
            <a:r>
              <a:rPr lang="it-IT" altLang="it-IT" sz="1700"/>
              <a:t>lo “schiacciamento” dell’ellisse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700"/>
              <a:t>- </a:t>
            </a:r>
            <a:r>
              <a:rPr lang="it-IT" altLang="it-IT" sz="1700"/>
              <a:t>l’inclinazione dell’asse terrestre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pl-PL" altLang="it-IT" sz="1700"/>
              <a:t>- </a:t>
            </a:r>
            <a:r>
              <a:rPr lang="it-IT" altLang="it-IT" sz="1700"/>
              <a:t>la distanza</a:t>
            </a:r>
            <a:r>
              <a:rPr lang="pl-PL" altLang="it-IT" sz="1700"/>
              <a:t> media Sole-Terra</a:t>
            </a:r>
            <a:r>
              <a:rPr lang="it-IT" altLang="it-IT" sz="1700"/>
              <a:t>  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it-IT" altLang="it-IT" sz="1700"/>
              <a:t>Ogni cambiamento ha il suo caratteristico periodo, di qualche decina di mille anni. </a:t>
            </a:r>
            <a:endParaRPr lang="pl-PL" altLang="it-IT" sz="1700"/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it-IT" altLang="it-IT" sz="1700"/>
              <a:t>Sommati, danno il periodo simile alle glaciazioni, che è confermato dalla variazione di temperatura (misurato da </a:t>
            </a:r>
            <a:r>
              <a:rPr lang="pl-PL" altLang="it-IT" sz="1700" baseline="30000"/>
              <a:t>18</a:t>
            </a:r>
            <a:r>
              <a:rPr lang="pl-PL" altLang="it-IT" sz="1700"/>
              <a:t>O</a:t>
            </a:r>
            <a:r>
              <a:rPr lang="it-IT" altLang="it-IT" sz="1700"/>
              <a:t> nei gusci</a:t>
            </a:r>
            <a:r>
              <a:rPr lang="pl-PL" altLang="it-IT" sz="1700"/>
              <a:t> di plancton</a:t>
            </a:r>
            <a:r>
              <a:rPr lang="it-IT" altLang="it-IT" sz="1700"/>
              <a:t>).</a:t>
            </a:r>
            <a:r>
              <a:rPr lang="pl-PL" altLang="it-IT" sz="1700"/>
              <a:t> </a:t>
            </a:r>
            <a:r>
              <a:rPr lang="en-AU" altLang="it-IT" sz="1700"/>
              <a:t> </a:t>
            </a:r>
          </a:p>
        </p:txBody>
      </p:sp>
      <p:pic>
        <p:nvPicPr>
          <p:cNvPr id="13316" name="Picture 9">
            <a:extLst>
              <a:ext uri="{FF2B5EF4-FFF2-40B4-BE49-F238E27FC236}">
                <a16:creationId xmlns:a16="http://schemas.microsoft.com/office/drawing/2014/main" id="{265EF653-9FE8-2423-D4E8-6E0C4E0E4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28495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>
            <a:extLst>
              <a:ext uri="{FF2B5EF4-FFF2-40B4-BE49-F238E27FC236}">
                <a16:creationId xmlns:a16="http://schemas.microsoft.com/office/drawing/2014/main" id="{68D2696E-2FB3-BC2D-02FF-30C5CCF4A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935038"/>
            <a:ext cx="4008437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11">
            <a:extLst>
              <a:ext uri="{FF2B5EF4-FFF2-40B4-BE49-F238E27FC236}">
                <a16:creationId xmlns:a16="http://schemas.microsoft.com/office/drawing/2014/main" id="{37246A59-3424-72AC-D1DC-3E96B5581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1074738"/>
            <a:ext cx="186531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Source: Scienze</a:t>
            </a:r>
            <a:endParaRPr lang="en-AU" altLang="it-IT" sz="1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F19D39B2-5357-0E08-6DA3-FE9EB508C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868363"/>
            <a:ext cx="4492625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>
            <a:extLst>
              <a:ext uri="{FF2B5EF4-FFF2-40B4-BE49-F238E27FC236}">
                <a16:creationId xmlns:a16="http://schemas.microsoft.com/office/drawing/2014/main" id="{406E8802-4F00-1CBF-192B-8DC5236FD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28003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pl-PL" sz="1800"/>
          </a:p>
        </p:txBody>
      </p:sp>
      <p:pic>
        <p:nvPicPr>
          <p:cNvPr id="70660" name="Picture 3" descr="e-volty">
            <a:extLst>
              <a:ext uri="{FF2B5EF4-FFF2-40B4-BE49-F238E27FC236}">
                <a16:creationId xmlns:a16="http://schemas.microsoft.com/office/drawing/2014/main" id="{D203F780-BA40-5B90-2527-3BE845152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66688"/>
            <a:ext cx="2308225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Rectangle 2">
            <a:extLst>
              <a:ext uri="{FF2B5EF4-FFF2-40B4-BE49-F238E27FC236}">
                <a16:creationId xmlns:a16="http://schemas.microsoft.com/office/drawing/2014/main" id="{2C0B65C5-085A-8A46-F052-BC6C36387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3550" y="231775"/>
            <a:ext cx="6140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altLang="pl-PL" sz="3000">
                <a:solidFill>
                  <a:srgbClr val="2761AB"/>
                </a:solidFill>
                <a:latin typeface="Brandon Grotesque Bold"/>
              </a:rPr>
              <a:t>P.S. Ma l’elettroforo di Volta si può collegare alla macchina elettrostatica? – chiede Giacomo</a:t>
            </a:r>
            <a:endParaRPr lang="en-AU" altLang="pl-PL">
              <a:solidFill>
                <a:srgbClr val="2761AB"/>
              </a:solidFill>
              <a:latin typeface="Brandon Grotesque Bold"/>
            </a:endParaRPr>
          </a:p>
        </p:txBody>
      </p:sp>
      <p:sp>
        <p:nvSpPr>
          <p:cNvPr id="70662" name="Prostokąt 1">
            <a:extLst>
              <a:ext uri="{FF2B5EF4-FFF2-40B4-BE49-F238E27FC236}">
                <a16:creationId xmlns:a16="http://schemas.microsoft.com/office/drawing/2014/main" id="{6BA0AD01-CB70-562B-643C-2B199708B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3775075"/>
            <a:ext cx="384175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200"/>
              <a:t>Io non ho mai provato,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200"/>
              <a:t>ma forse sì.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2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200"/>
              <a:t>Vogliamo provare insieme?  </a:t>
            </a:r>
          </a:p>
        </p:txBody>
      </p:sp>
      <p:sp>
        <p:nvSpPr>
          <p:cNvPr id="70663" name="Text Box 10">
            <a:extLst>
              <a:ext uri="{FF2B5EF4-FFF2-40B4-BE49-F238E27FC236}">
                <a16:creationId xmlns:a16="http://schemas.microsoft.com/office/drawing/2014/main" id="{C31788C6-695D-BACF-DFFB-6238DC201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1063" y="6102350"/>
            <a:ext cx="308927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0000"/>
                </a:solidFill>
                <a:latin typeface="Brandon Grotesque Bold"/>
              </a:rPr>
              <a:t>Grazie per l’attenzione!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74788AF6-F649-73B6-0A2B-1D15483087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it-IT" sz="4000" dirty="0" err="1"/>
              <a:t>Qualcosa</a:t>
            </a:r>
            <a:r>
              <a:rPr lang="pl-PL" altLang="it-IT" sz="4000" dirty="0"/>
              <a:t> per </a:t>
            </a:r>
            <a:r>
              <a:rPr lang="pl-PL" altLang="it-IT" sz="4000" dirty="0" err="1"/>
              <a:t>leggere</a:t>
            </a:r>
            <a:endParaRPr lang="en-AU" altLang="it-IT" sz="4000" dirty="0"/>
          </a:p>
        </p:txBody>
      </p:sp>
      <p:pic>
        <p:nvPicPr>
          <p:cNvPr id="72707" name="Picture 22">
            <a:extLst>
              <a:ext uri="{FF2B5EF4-FFF2-40B4-BE49-F238E27FC236}">
                <a16:creationId xmlns:a16="http://schemas.microsoft.com/office/drawing/2014/main" id="{DF1B98BB-4B98-5D78-0E4D-C611D2003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416050"/>
            <a:ext cx="3144837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Rectangle 23">
            <a:extLst>
              <a:ext uri="{FF2B5EF4-FFF2-40B4-BE49-F238E27FC236}">
                <a16:creationId xmlns:a16="http://schemas.microsoft.com/office/drawing/2014/main" id="{BA4369D5-5371-0417-61EF-46CAA0AC3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50" y="5713413"/>
            <a:ext cx="59436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it-IT" sz="1800">
                <a:hlinkClick r:id="rId3"/>
              </a:rPr>
              <a:t>http://dydaktyka.fizyka.umk.pl/nowa_strona/?q=node/601</a:t>
            </a:r>
            <a:endParaRPr lang="pl-PL" altLang="it-IT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it-IT" sz="1800">
                <a:hlinkClick r:id="rId4"/>
              </a:rPr>
              <a:t>http://dydaktyka.fizyka.umk.pl/nowa_strona/?q=node/163</a:t>
            </a:r>
            <a:endParaRPr lang="pl-PL" altLang="it-IT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AU" altLang="it-IT" sz="1800"/>
          </a:p>
        </p:txBody>
      </p:sp>
      <p:pic>
        <p:nvPicPr>
          <p:cNvPr id="72709" name="Picture 25">
            <a:extLst>
              <a:ext uri="{FF2B5EF4-FFF2-40B4-BE49-F238E27FC236}">
                <a16:creationId xmlns:a16="http://schemas.microsoft.com/office/drawing/2014/main" id="{B72A0021-DD64-153D-1907-06C2D6BDD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1501775"/>
            <a:ext cx="2940050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Text Box 26">
            <a:extLst>
              <a:ext uri="{FF2B5EF4-FFF2-40B4-BE49-F238E27FC236}">
                <a16:creationId xmlns:a16="http://schemas.microsoft.com/office/drawing/2014/main" id="{A5AAEB09-C596-B5D7-9EEA-F1B29218B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925" y="5957888"/>
            <a:ext cx="22701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400" b="1" dirty="0" err="1">
                <a:solidFill>
                  <a:srgbClr val="FF0000"/>
                </a:solidFill>
              </a:rPr>
              <a:t>Buona</a:t>
            </a:r>
            <a:r>
              <a:rPr lang="pl-PL" altLang="it-IT" sz="2400" b="1" dirty="0">
                <a:solidFill>
                  <a:srgbClr val="FF0000"/>
                </a:solidFill>
              </a:rPr>
              <a:t> </a:t>
            </a:r>
            <a:r>
              <a:rPr lang="pl-PL" altLang="it-IT" sz="2400" b="1" dirty="0" err="1">
                <a:solidFill>
                  <a:srgbClr val="FF0000"/>
                </a:solidFill>
              </a:rPr>
              <a:t>lettura</a:t>
            </a:r>
            <a:r>
              <a:rPr lang="pl-PL" altLang="it-IT" sz="2400" b="1" dirty="0">
                <a:solidFill>
                  <a:srgbClr val="FF0000"/>
                </a:solidFill>
              </a:rPr>
              <a:t>!</a:t>
            </a:r>
            <a:endParaRPr lang="en-AU" altLang="it-I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6">
            <a:extLst>
              <a:ext uri="{FF2B5EF4-FFF2-40B4-BE49-F238E27FC236}">
                <a16:creationId xmlns:a16="http://schemas.microsoft.com/office/drawing/2014/main" id="{8AD12B65-2487-41CF-C1E4-835B096CE676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279525"/>
          <a:ext cx="4922838" cy="317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563641" imgH="4238095" progId="MSPhotoEd.3">
                  <p:embed/>
                </p:oleObj>
              </mc:Choice>
              <mc:Fallback>
                <p:oleObj r:id="rId3" imgW="6563641" imgH="4238095" progId="MSPhotoEd.3">
                  <p:embed/>
                  <p:pic>
                    <p:nvPicPr>
                      <p:cNvPr id="0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79525"/>
                        <a:ext cx="4922838" cy="317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Rectangle 2">
            <a:extLst>
              <a:ext uri="{FF2B5EF4-FFF2-40B4-BE49-F238E27FC236}">
                <a16:creationId xmlns:a16="http://schemas.microsoft.com/office/drawing/2014/main" id="{59B037C2-DB6B-DD9C-76B8-BC6B7A1E2DD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50863" y="303213"/>
            <a:ext cx="7600950" cy="857250"/>
          </a:xfrm>
        </p:spPr>
        <p:txBody>
          <a:bodyPr/>
          <a:lstStyle/>
          <a:p>
            <a:pPr eaLnBrk="1" hangingPunct="1"/>
            <a:r>
              <a:rPr lang="it-IT" altLang="it-IT" sz="3200"/>
              <a:t>Adesso guardiamo le registrazioni del contenuto di C</a:t>
            </a:r>
            <a:r>
              <a:rPr lang="pl-PL" altLang="it-IT" sz="3200"/>
              <a:t>O</a:t>
            </a:r>
            <a:r>
              <a:rPr lang="pl-PL" altLang="it-IT" sz="3200" baseline="-25000"/>
              <a:t>2</a:t>
            </a:r>
            <a:r>
              <a:rPr lang="it-IT" altLang="it-IT" sz="3200"/>
              <a:t> in atmosfera</a:t>
            </a:r>
            <a:r>
              <a:rPr lang="en-AU" altLang="it-IT" sz="3200"/>
              <a:t> </a:t>
            </a:r>
          </a:p>
        </p:txBody>
      </p:sp>
      <p:sp>
        <p:nvSpPr>
          <p:cNvPr id="15364" name="Text Box 3">
            <a:extLst>
              <a:ext uri="{FF2B5EF4-FFF2-40B4-BE49-F238E27FC236}">
                <a16:creationId xmlns:a16="http://schemas.microsoft.com/office/drawing/2014/main" id="{BC4257EF-DD04-A609-FF79-95086928E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" y="4692650"/>
            <a:ext cx="8367713" cy="186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/>
              <a:t>Il livello di CO</a:t>
            </a:r>
            <a:r>
              <a:rPr lang="pl-PL" altLang="it-IT" sz="2000" baseline="-25000"/>
              <a:t>2</a:t>
            </a:r>
            <a:r>
              <a:rPr lang="it-IT" altLang="it-IT" sz="2000"/>
              <a:t> per ultimi mille anni era abbastanza stabile: 280 ppm.</a:t>
            </a:r>
            <a:endParaRPr lang="pl-PL" altLang="it-IT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/>
              <a:t>E’ cominciato a risalire attorno </a:t>
            </a:r>
            <a:r>
              <a:rPr lang="pl-PL" altLang="it-IT" sz="2000"/>
              <a:t>AD </a:t>
            </a:r>
            <a:r>
              <a:rPr lang="it-IT" altLang="it-IT" sz="2000"/>
              <a:t>1850, i.e. con l’inizio dell’era industriale.</a:t>
            </a:r>
            <a:endParaRPr lang="pl-PL" altLang="it-IT" sz="2000"/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l-PL" altLang="it-IT" sz="20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ja-JP" sz="2000">
                <a:ea typeface="MS PGothic" panose="020B0600070205080204" pitchFamily="34" charset="-128"/>
              </a:rPr>
              <a:t>Adesso è al di sopra di 400 ppm: più alto </a:t>
            </a:r>
            <a:r>
              <a:rPr lang="it-IT" altLang="ja-JP" sz="2000" b="1">
                <a:ea typeface="MS PGothic" panose="020B0600070205080204" pitchFamily="34" charset="-128"/>
              </a:rPr>
              <a:t>del 40</a:t>
            </a:r>
            <a:r>
              <a:rPr lang="pl-PL" altLang="ja-JP" sz="2000" b="1"/>
              <a:t>%</a:t>
            </a:r>
            <a:r>
              <a:rPr lang="pl-PL" altLang="it-IT" sz="2000"/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1500"/>
              <a:t>  </a:t>
            </a:r>
            <a:r>
              <a:rPr lang="en-AU" altLang="it-IT" sz="1500"/>
              <a:t> </a:t>
            </a:r>
          </a:p>
        </p:txBody>
      </p:sp>
      <p:pic>
        <p:nvPicPr>
          <p:cNvPr id="15365" name="Picture 5" descr="mlo_full_record">
            <a:extLst>
              <a:ext uri="{FF2B5EF4-FFF2-40B4-BE49-F238E27FC236}">
                <a16:creationId xmlns:a16="http://schemas.microsoft.com/office/drawing/2014/main" id="{BB412068-406E-8A77-6465-5E1030FC7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1233488"/>
            <a:ext cx="4703762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8">
            <a:extLst>
              <a:ext uri="{FF2B5EF4-FFF2-40B4-BE49-F238E27FC236}">
                <a16:creationId xmlns:a16="http://schemas.microsoft.com/office/drawing/2014/main" id="{8F9BFE86-FA66-70EC-F077-EBC76C7A8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63" y="4037013"/>
            <a:ext cx="45561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900"/>
              <a:t>Source: </a:t>
            </a:r>
            <a:r>
              <a:rPr lang="de-DE" altLang="it-IT" sz="900"/>
              <a:t>Scripps Institution of Oceanography.</a:t>
            </a:r>
            <a:r>
              <a:rPr lang="de-DE" altLang="it-IT" sz="1800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>
            <a:extLst>
              <a:ext uri="{FF2B5EF4-FFF2-40B4-BE49-F238E27FC236}">
                <a16:creationId xmlns:a16="http://schemas.microsoft.com/office/drawing/2014/main" id="{43217406-146A-136E-F5EF-31250A4AF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0975"/>
            <a:ext cx="4787900" cy="284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Rectangle 3">
            <a:extLst>
              <a:ext uri="{FF2B5EF4-FFF2-40B4-BE49-F238E27FC236}">
                <a16:creationId xmlns:a16="http://schemas.microsoft.com/office/drawing/2014/main" id="{D5A7FC63-DCB5-BB42-8827-4C027EB0ED6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3838" y="0"/>
            <a:ext cx="8558212" cy="1755775"/>
          </a:xfrm>
        </p:spPr>
        <p:txBody>
          <a:bodyPr/>
          <a:lstStyle/>
          <a:p>
            <a:pPr eaLnBrk="1" hangingPunct="1"/>
            <a:r>
              <a:rPr lang="it-IT" altLang="ja-JP" sz="3200">
                <a:ea typeface="MS PGothic" panose="020B0600070205080204" pitchFamily="34" charset="-128"/>
              </a:rPr>
              <a:t>Allora siamo pronti </a:t>
            </a:r>
            <a:r>
              <a:rPr lang="pl-PL" altLang="ja-JP" sz="3200"/>
              <a:t>a</a:t>
            </a:r>
            <a:r>
              <a:rPr lang="it-IT" altLang="ja-JP" sz="3200">
                <a:ea typeface="MS PGothic" panose="020B0600070205080204" pitchFamily="34" charset="-128"/>
              </a:rPr>
              <a:t> controllare di nuovo </a:t>
            </a:r>
            <a:br>
              <a:rPr lang="pl-PL" altLang="ja-JP" sz="3200"/>
            </a:br>
            <a:r>
              <a:rPr lang="it-IT" altLang="ja-JP" sz="3200">
                <a:ea typeface="MS PGothic" panose="020B0600070205080204" pitchFamily="34" charset="-128"/>
              </a:rPr>
              <a:t>se la temperatura rimane costante</a:t>
            </a:r>
            <a:r>
              <a:rPr lang="en-AU" altLang="ja-JP" sz="3200">
                <a:ea typeface="MS PGothic" panose="020B0600070205080204" pitchFamily="34" charset="-128"/>
              </a:rPr>
              <a:t> </a:t>
            </a:r>
            <a:endParaRPr lang="en-AU" altLang="it-IT" sz="3200"/>
          </a:p>
        </p:txBody>
      </p:sp>
      <p:sp>
        <p:nvSpPr>
          <p:cNvPr id="82948" name="Text Box 4">
            <a:extLst>
              <a:ext uri="{FF2B5EF4-FFF2-40B4-BE49-F238E27FC236}">
                <a16:creationId xmlns:a16="http://schemas.microsoft.com/office/drawing/2014/main" id="{D3158796-3EBB-747C-2750-E4E1162DB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4378325"/>
            <a:ext cx="8616950" cy="20685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Aft>
                <a:spcPct val="35000"/>
              </a:spcAft>
              <a:defRPr/>
            </a:pPr>
            <a:r>
              <a:rPr lang="it-IT" altLang="ja-JP" sz="2000" dirty="0">
                <a:ea typeface="MS PGothic" panose="020B0600070205080204" pitchFamily="34" charset="-128"/>
              </a:rPr>
              <a:t>Adesso possiamo farlo meglio: guardando separatamente l'emisfero Nord </a:t>
            </a:r>
            <a:r>
              <a:rPr lang="pl-PL" altLang="ja-JP" sz="2000" dirty="0"/>
              <a:t>(</a:t>
            </a:r>
            <a:r>
              <a:rPr lang="it-IT" altLang="ja-JP" sz="2000" dirty="0">
                <a:ea typeface="MS PGothic" panose="020B0600070205080204" pitchFamily="34" charset="-128"/>
              </a:rPr>
              <a:t>pi</a:t>
            </a:r>
            <a:r>
              <a:rPr lang="pl-PL" altLang="ja-JP" sz="2000" dirty="0"/>
              <a:t>ù</a:t>
            </a:r>
            <a:r>
              <a:rPr lang="en-AU" altLang="ja-JP" sz="2000" dirty="0">
                <a:ea typeface="MS PGothic" panose="020B0600070205080204" pitchFamily="34" charset="-128"/>
              </a:rPr>
              <a:t> terra</a:t>
            </a:r>
            <a:r>
              <a:rPr lang="pl-PL" altLang="ja-JP" sz="2000" dirty="0"/>
              <a:t>,</a:t>
            </a:r>
            <a:r>
              <a:rPr lang="en-AU" altLang="ja-JP" sz="2000" dirty="0">
                <a:ea typeface="MS PGothic" panose="020B0600070205080204" pitchFamily="34" charset="-128"/>
              </a:rPr>
              <a:t> </a:t>
            </a:r>
            <a:r>
              <a:rPr lang="pl-PL" altLang="ja-JP" sz="2000" dirty="0"/>
              <a:t>cioè </a:t>
            </a:r>
            <a:r>
              <a:rPr lang="it-IT" altLang="ja-JP" sz="2000" dirty="0">
                <a:ea typeface="MS PGothic" panose="020B0600070205080204" pitchFamily="34" charset="-128"/>
              </a:rPr>
              <a:t>pi</a:t>
            </a:r>
            <a:r>
              <a:rPr lang="pl-PL" altLang="ja-JP" sz="2000" dirty="0"/>
              <a:t>ù polvere) e l'emisfero Sud (</a:t>
            </a:r>
            <a:r>
              <a:rPr lang="it-IT" altLang="ja-JP" sz="2000" dirty="0">
                <a:ea typeface="MS PGothic" panose="020B0600070205080204" pitchFamily="34" charset="-128"/>
              </a:rPr>
              <a:t>pi</a:t>
            </a:r>
            <a:r>
              <a:rPr lang="pl-PL" altLang="ja-JP" sz="2000" dirty="0"/>
              <a:t>ù oceani).</a:t>
            </a:r>
          </a:p>
          <a:p>
            <a:pPr eaLnBrk="1" hangingPunct="1">
              <a:defRPr/>
            </a:pPr>
            <a:r>
              <a:rPr lang="pl-PL" altLang="ja-JP" sz="2000" dirty="0"/>
              <a:t>Non ci sono dubbi: la temperatura globale (sino a 1996) si è alzata di circa </a:t>
            </a:r>
            <a:r>
              <a:rPr lang="pl-PL" altLang="it-IT" sz="2000" b="1" dirty="0"/>
              <a:t>+0.4-0.6</a:t>
            </a:r>
            <a:r>
              <a:rPr lang="en-US" altLang="it-IT" sz="2000" b="1" dirty="0"/>
              <a:t>º</a:t>
            </a:r>
            <a:r>
              <a:rPr lang="pl-PL" altLang="it-IT" sz="2000" b="1" dirty="0"/>
              <a:t>C</a:t>
            </a:r>
          </a:p>
          <a:p>
            <a:pPr algn="just" eaLnBrk="1" hangingPunct="1">
              <a:spcAft>
                <a:spcPct val="60000"/>
              </a:spcAft>
              <a:defRPr/>
            </a:pPr>
            <a:endParaRPr lang="pl-PL" altLang="it-IT" sz="1650" b="1" dirty="0"/>
          </a:p>
          <a:p>
            <a:pPr algn="just" eaLnBrk="1" hangingPunct="1">
              <a:defRPr/>
            </a:pPr>
            <a:r>
              <a:rPr lang="pl-PL" altLang="it-IT" sz="1500" dirty="0"/>
              <a:t>  </a:t>
            </a:r>
            <a:r>
              <a:rPr lang="en-AU" altLang="it-IT" sz="1500" dirty="0"/>
              <a:t> </a:t>
            </a:r>
          </a:p>
        </p:txBody>
      </p:sp>
      <p:sp>
        <p:nvSpPr>
          <p:cNvPr id="17413" name="Rectangle 8">
            <a:extLst>
              <a:ext uri="{FF2B5EF4-FFF2-40B4-BE49-F238E27FC236}">
                <a16:creationId xmlns:a16="http://schemas.microsoft.com/office/drawing/2014/main" id="{0DDE1C09-9459-802D-D052-42F8866E9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6403975"/>
            <a:ext cx="4556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900"/>
              <a:t>Source: NOAA, data consulted (GK) in 1997</a:t>
            </a:r>
            <a:r>
              <a:rPr lang="de-DE" altLang="it-IT" sz="900"/>
              <a:t>.</a:t>
            </a:r>
            <a:r>
              <a:rPr lang="de-DE" altLang="it-IT" sz="1800"/>
              <a:t> </a:t>
            </a:r>
          </a:p>
        </p:txBody>
      </p:sp>
      <p:pic>
        <p:nvPicPr>
          <p:cNvPr id="17414" name="Picture 9">
            <a:extLst>
              <a:ext uri="{FF2B5EF4-FFF2-40B4-BE49-F238E27FC236}">
                <a16:creationId xmlns:a16="http://schemas.microsoft.com/office/drawing/2014/main" id="{AE495F55-C7F9-F9E2-22C9-4B8C4833F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1755775"/>
            <a:ext cx="497205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A82F018-D5D7-241E-8543-78F9D8D70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04800"/>
            <a:ext cx="4495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chemeClr val="tx2"/>
                </a:solidFill>
              </a:rPr>
              <a:t>Effetto serra = clima </a:t>
            </a:r>
            <a:r>
              <a:rPr lang="it-IT" altLang="it-IT" sz="2400" b="1">
                <a:solidFill>
                  <a:srgbClr val="FF0000"/>
                </a:solidFill>
              </a:rPr>
              <a:t>violento !</a:t>
            </a:r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05C5036E-01C0-231E-D2C5-BDA019106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0"/>
            <a:ext cx="4500563" cy="3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ECC84017-C640-D214-292C-D56F02C21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573463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2A11A194-601E-A7B7-23D7-F120B517C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3500437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Text Box 6">
            <a:extLst>
              <a:ext uri="{FF2B5EF4-FFF2-40B4-BE49-F238E27FC236}">
                <a16:creationId xmlns:a16="http://schemas.microsoft.com/office/drawing/2014/main" id="{7471A9A4-FDAD-EA5D-28C0-3DA10C5E6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6400800"/>
            <a:ext cx="187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Terlago, XI 1996</a:t>
            </a:r>
            <a:endParaRPr lang="en-AU" altLang="it-IT" sz="1800"/>
          </a:p>
        </p:txBody>
      </p:sp>
      <p:pic>
        <p:nvPicPr>
          <p:cNvPr id="87047" name="Picture 7">
            <a:extLst>
              <a:ext uri="{FF2B5EF4-FFF2-40B4-BE49-F238E27FC236}">
                <a16:creationId xmlns:a16="http://schemas.microsoft.com/office/drawing/2014/main" id="{D1A86963-5D8C-8BAB-9B23-08B8D78A0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3" y="3429000"/>
            <a:ext cx="4706937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>
            <a:extLst>
              <a:ext uri="{FF2B5EF4-FFF2-40B4-BE49-F238E27FC236}">
                <a16:creationId xmlns:a16="http://schemas.microsoft.com/office/drawing/2014/main" id="{DE08559F-BC5A-F4A3-499D-5195C79AD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2600325"/>
            <a:ext cx="24209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6">
            <a:extLst>
              <a:ext uri="{FF2B5EF4-FFF2-40B4-BE49-F238E27FC236}">
                <a16:creationId xmlns:a16="http://schemas.microsoft.com/office/drawing/2014/main" id="{E1C15E1A-AE3E-8141-477B-19471AC0A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9850"/>
            <a:ext cx="5260975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2">
            <a:extLst>
              <a:ext uri="{FF2B5EF4-FFF2-40B4-BE49-F238E27FC236}">
                <a16:creationId xmlns:a16="http://schemas.microsoft.com/office/drawing/2014/main" id="{CFB2999C-9C40-36F6-7F34-D0FE06DF7F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66738" y="152400"/>
            <a:ext cx="8229600" cy="857250"/>
          </a:xfrm>
        </p:spPr>
        <p:txBody>
          <a:bodyPr/>
          <a:lstStyle/>
          <a:p>
            <a:pPr eaLnBrk="1" hangingPunct="1"/>
            <a:r>
              <a:rPr lang="it-IT" altLang="ja-JP" sz="3200">
                <a:ea typeface="MS PGothic" panose="020B0600070205080204" pitchFamily="34" charset="-128"/>
              </a:rPr>
              <a:t>Da dove arriva tutto questo carbonio?</a:t>
            </a:r>
            <a:r>
              <a:rPr lang="en-AU" altLang="ja-JP" sz="3200">
                <a:ea typeface="MS PGothic" panose="020B0600070205080204" pitchFamily="34" charset="-128"/>
              </a:rPr>
              <a:t> </a:t>
            </a:r>
            <a:endParaRPr lang="en-AU" altLang="it-IT" sz="3200"/>
          </a:p>
        </p:txBody>
      </p:sp>
      <p:sp>
        <p:nvSpPr>
          <p:cNvPr id="20485" name="Text Box 4">
            <a:extLst>
              <a:ext uri="{FF2B5EF4-FFF2-40B4-BE49-F238E27FC236}">
                <a16:creationId xmlns:a16="http://schemas.microsoft.com/office/drawing/2014/main" id="{D60406A0-0634-5F67-9199-30E190C92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4530725"/>
            <a:ext cx="867092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 sz="1800">
                <a:ea typeface="MS PGothic" panose="020B0600070205080204" pitchFamily="34" charset="-128"/>
              </a:rPr>
              <a:t>Ogni anno 50% dell'emissione di carbonio viene riciclata dalla vegetazione. L'industria e il trasporto aggiungono circa 5% all‘</a:t>
            </a:r>
            <a:r>
              <a:rPr lang="pl-PL" altLang="ja-JP" sz="1800"/>
              <a:t> </a:t>
            </a:r>
            <a:r>
              <a:rPr lang="it-IT" altLang="ja-JP" sz="1800">
                <a:ea typeface="MS PGothic" panose="020B0600070205080204" pitchFamily="34" charset="-128"/>
              </a:rPr>
              <a:t>emissione totale di C</a:t>
            </a:r>
            <a:r>
              <a:rPr lang="pl-PL" altLang="ja-JP" sz="1800"/>
              <a:t>O</a:t>
            </a:r>
            <a:r>
              <a:rPr lang="pl-PL" altLang="ja-JP" sz="1800" baseline="-25000"/>
              <a:t>2</a:t>
            </a:r>
            <a:r>
              <a:rPr lang="it-IT" altLang="ja-JP" sz="1800">
                <a:ea typeface="MS PGothic" panose="020B0600070205080204" pitchFamily="34" charset="-128"/>
              </a:rPr>
              <a:t>: la maggior parte viene assorbita dalle piante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 sz="1800">
                <a:ea typeface="MS PGothic" panose="020B0600070205080204" pitchFamily="34" charset="-128"/>
              </a:rPr>
              <a:t>La quantità del 5% si accorda anche con il bilancio di combustibili fossili che abbiamo già bruciato.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ja-JP" sz="1800"/>
              <a:t>„</a:t>
            </a:r>
            <a:r>
              <a:rPr lang="it-IT" altLang="ja-JP" sz="1800">
                <a:ea typeface="MS PGothic" panose="020B0600070205080204" pitchFamily="34" charset="-128"/>
              </a:rPr>
              <a:t>Nature</a:t>
            </a:r>
            <a:r>
              <a:rPr lang="pl-PL" altLang="ja-JP" sz="1800"/>
              <a:t>”</a:t>
            </a:r>
            <a:r>
              <a:rPr lang="it-IT" altLang="ja-JP" sz="1800">
                <a:ea typeface="MS PGothic" panose="020B0600070205080204" pitchFamily="34" charset="-128"/>
              </a:rPr>
              <a:t> (2002) stimava le risorse rimanenti: 202 anni </a:t>
            </a:r>
            <a:r>
              <a:rPr lang="pl-PL" altLang="ja-JP" sz="1800"/>
              <a:t>per il</a:t>
            </a:r>
            <a:r>
              <a:rPr lang="it-IT" altLang="ja-JP" sz="1800">
                <a:ea typeface="MS PGothic" panose="020B0600070205080204" pitchFamily="34" charset="-128"/>
              </a:rPr>
              <a:t> carbone, 55 anni </a:t>
            </a:r>
            <a:r>
              <a:rPr lang="pl-PL" altLang="ja-JP" sz="1800"/>
              <a:t>per il</a:t>
            </a:r>
            <a:r>
              <a:rPr lang="it-IT" altLang="ja-JP" sz="1800">
                <a:ea typeface="MS PGothic" panose="020B0600070205080204" pitchFamily="34" charset="-128"/>
              </a:rPr>
              <a:t> gas, 37 anni per il petrolio</a:t>
            </a:r>
            <a:r>
              <a:rPr lang="pl-PL" altLang="ja-JP" sz="1800"/>
              <a:t>.</a:t>
            </a:r>
            <a:endParaRPr lang="it-IT" altLang="ja-JP" sz="180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 sz="1800">
                <a:ea typeface="MS PGothic" panose="020B0600070205080204" pitchFamily="34" charset="-128"/>
              </a:rPr>
              <a:t>Il resto della torta </a:t>
            </a:r>
            <a:r>
              <a:rPr lang="pl-PL" altLang="ja-JP" sz="1800"/>
              <a:t>l’</a:t>
            </a:r>
            <a:r>
              <a:rPr lang="it-IT" altLang="ja-JP" sz="1800">
                <a:ea typeface="MS PGothic" panose="020B0600070205080204" pitchFamily="34" charset="-128"/>
              </a:rPr>
              <a:t>abbiamo già mangiato</a:t>
            </a:r>
            <a:r>
              <a:rPr lang="pl-PL" altLang="ja-JP" sz="1800"/>
              <a:t>… </a:t>
            </a:r>
            <a:r>
              <a:rPr lang="it-IT" altLang="ja-JP" sz="1800">
                <a:ea typeface="MS PGothic" panose="020B0600070205080204" pitchFamily="34" charset="-128"/>
              </a:rPr>
              <a:t>(vedi il grafico sopra)</a:t>
            </a:r>
            <a:endParaRPr lang="en-AU" altLang="it-IT" sz="1800"/>
          </a:p>
        </p:txBody>
      </p:sp>
      <p:sp>
        <p:nvSpPr>
          <p:cNvPr id="91143" name="Text Box 7">
            <a:extLst>
              <a:ext uri="{FF2B5EF4-FFF2-40B4-BE49-F238E27FC236}">
                <a16:creationId xmlns:a16="http://schemas.microsoft.com/office/drawing/2014/main" id="{B0A8CA69-712F-8751-0C99-4D1D1E7D3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4257675"/>
            <a:ext cx="2994025" cy="254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altLang="it-IT" sz="1050" dirty="0"/>
              <a:t>Peixoto, Physics and Chemistry of Atmosphere</a:t>
            </a:r>
            <a:endParaRPr lang="en-AU" altLang="it-IT" sz="1050" dirty="0"/>
          </a:p>
        </p:txBody>
      </p:sp>
      <p:sp>
        <p:nvSpPr>
          <p:cNvPr id="20487" name="Text Box 8">
            <a:extLst>
              <a:ext uri="{FF2B5EF4-FFF2-40B4-BE49-F238E27FC236}">
                <a16:creationId xmlns:a16="http://schemas.microsoft.com/office/drawing/2014/main" id="{439CAD22-259A-CB4F-77F1-630F304A7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3" y="1671638"/>
            <a:ext cx="22447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500" b="1">
                <a:solidFill>
                  <a:srgbClr val="0033CC"/>
                </a:solidFill>
              </a:rPr>
              <a:t>Global carbon balance</a:t>
            </a:r>
            <a:endParaRPr lang="en-AU" altLang="it-IT" sz="1500" b="1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15721</TotalTime>
  <Words>3493</Words>
  <Application>Microsoft Office PowerPoint</Application>
  <PresentationFormat>Pokaz na ekranie (4:3)</PresentationFormat>
  <Paragraphs>334</Paragraphs>
  <Slides>51</Slides>
  <Notes>9</Notes>
  <HiddenSlides>3</HiddenSlides>
  <MMClips>8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51</vt:i4>
      </vt:variant>
    </vt:vector>
  </HeadingPairs>
  <TitlesOfParts>
    <vt:vector size="59" baseType="lpstr">
      <vt:lpstr>MS PGothic</vt:lpstr>
      <vt:lpstr>Arial</vt:lpstr>
      <vt:lpstr>Brandon Grotesque Bold</vt:lpstr>
      <vt:lpstr>Calibri</vt:lpstr>
      <vt:lpstr>Wingdings</vt:lpstr>
      <vt:lpstr>Projekt domyślny</vt:lpstr>
      <vt:lpstr>MSPhotoEd.3</vt:lpstr>
      <vt:lpstr>Obraz</vt:lpstr>
      <vt:lpstr>  Elettrone, cioè  l’ambra   </vt:lpstr>
      <vt:lpstr>Prezentacja programu PowerPoint</vt:lpstr>
      <vt:lpstr>Il mondo pieno di allarmismi</vt:lpstr>
      <vt:lpstr>Qualcuno dice che i cambiamenti climatici fanno parte della storia della Terra </vt:lpstr>
      <vt:lpstr>Sì, il clima cambiava sempre. Questi sono i cicli astronomici (di Milanković).</vt:lpstr>
      <vt:lpstr>Adesso guardiamo le registrazioni del contenuto di CO2 in atmosfera </vt:lpstr>
      <vt:lpstr>Allora siamo pronti a controllare di nuovo  se la temperatura rimane costante </vt:lpstr>
      <vt:lpstr>Prezentacja programu PowerPoint</vt:lpstr>
      <vt:lpstr>Da dove arriva tutto questo carbonio? </vt:lpstr>
      <vt:lpstr>Prezentacja programu PowerPoint</vt:lpstr>
      <vt:lpstr>I fisici hanno fatto un riassunto (2012)</vt:lpstr>
      <vt:lpstr>Prezzo dell’energia elettrica + VAT</vt:lpstr>
      <vt:lpstr>Prezzo dell’energia elettrica + VAT</vt:lpstr>
      <vt:lpstr>La ‘politica’ energetica della Polonia  (ME, 22.01.2019)</vt:lpstr>
      <vt:lpstr>Quando sarà pronto l’impianto termonucleare? </vt:lpstr>
      <vt:lpstr>Fisica e giocattoli</vt:lpstr>
      <vt:lpstr>Fisica e giocattoli</vt:lpstr>
      <vt:lpstr>„Elettricità e magnetismo”</vt:lpstr>
      <vt:lpstr>Orsacchiotto elettrizzato</vt:lpstr>
      <vt:lpstr>Come pettinarsi senza un pettine?</vt:lpstr>
      <vt:lpstr>Esperimento sull’albero di Natale</vt:lpstr>
      <vt:lpstr>Esperimento sull’albero di Natale</vt:lpstr>
      <vt:lpstr>Prezentacja programu PowerPoint</vt:lpstr>
      <vt:lpstr>Che cosa è più caldo?  Il Sole o un fulmine? </vt:lpstr>
      <vt:lpstr>Sfera di plasmi</vt:lpstr>
      <vt:lpstr>Sfera di plasmi</vt:lpstr>
      <vt:lpstr>Sfera di plasmi</vt:lpstr>
      <vt:lpstr>Già i Greci antichi...</vt:lpstr>
      <vt:lpstr>La sfera di zolfo</vt:lpstr>
      <vt:lpstr>Prezentacja programu PowerPoint</vt:lpstr>
      <vt:lpstr>Prezentacja programu PowerPoint</vt:lpstr>
      <vt:lpstr>Prezentacja programu PowerPoint</vt:lpstr>
      <vt:lpstr>L’ambra, cioè un isolatore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„una lattina ben obediente”</vt:lpstr>
      <vt:lpstr>Prezentacja programu PowerPoint</vt:lpstr>
      <vt:lpstr>Prezentacja programu PowerPoint</vt:lpstr>
      <vt:lpstr>Ding-dong elettrostatico</vt:lpstr>
      <vt:lpstr>Ding-dong elettrostatico (multimedia)</vt:lpstr>
      <vt:lpstr>Cosa fare quando la batteria è „morta”?</vt:lpstr>
      <vt:lpstr>Luigi Galvani e le rane (mezzo morte) </vt:lpstr>
      <vt:lpstr>Galvani o Volta?</vt:lpstr>
      <vt:lpstr>Prezentacja programu PowerPoint</vt:lpstr>
      <vt:lpstr>Prezentacja programu PowerPoint</vt:lpstr>
      <vt:lpstr>Cella a „combustibile” di Grove </vt:lpstr>
      <vt:lpstr>Prezentacja programu PowerPoint</vt:lpstr>
      <vt:lpstr>Qualcosa per leggere</vt:lpstr>
    </vt:vector>
  </TitlesOfParts>
  <Company>UMK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Dydaktyka fizyki</dc:title>
  <dc:creator>GK</dc:creator>
  <cp:lastModifiedBy>Maria Karwasz</cp:lastModifiedBy>
  <cp:revision>160</cp:revision>
  <dcterms:created xsi:type="dcterms:W3CDTF">2018-02-25T20:33:15Z</dcterms:created>
  <dcterms:modified xsi:type="dcterms:W3CDTF">2024-06-06T04:05:11Z</dcterms:modified>
</cp:coreProperties>
</file>