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21" r:id="rId3"/>
    <p:sldId id="377" r:id="rId4"/>
    <p:sldId id="274" r:id="rId5"/>
    <p:sldId id="275" r:id="rId6"/>
    <p:sldId id="280" r:id="rId7"/>
    <p:sldId id="379" r:id="rId8"/>
    <p:sldId id="439" r:id="rId9"/>
    <p:sldId id="440" r:id="rId10"/>
    <p:sldId id="288" r:id="rId11"/>
    <p:sldId id="441" r:id="rId12"/>
    <p:sldId id="325" r:id="rId13"/>
    <p:sldId id="442" r:id="rId14"/>
    <p:sldId id="326" r:id="rId15"/>
    <p:sldId id="443" r:id="rId16"/>
    <p:sldId id="317" r:id="rId17"/>
    <p:sldId id="318" r:id="rId18"/>
    <p:sldId id="257" r:id="rId19"/>
    <p:sldId id="320" r:id="rId20"/>
    <p:sldId id="309" r:id="rId21"/>
    <p:sldId id="319" r:id="rId22"/>
    <p:sldId id="446" r:id="rId23"/>
    <p:sldId id="299" r:id="rId24"/>
    <p:sldId id="290" r:id="rId25"/>
    <p:sldId id="447" r:id="rId26"/>
    <p:sldId id="448" r:id="rId27"/>
    <p:sldId id="449" r:id="rId28"/>
    <p:sldId id="267" r:id="rId29"/>
    <p:sldId id="268" r:id="rId30"/>
    <p:sldId id="380" r:id="rId31"/>
    <p:sldId id="270" r:id="rId32"/>
    <p:sldId id="381" r:id="rId33"/>
    <p:sldId id="296" r:id="rId34"/>
    <p:sldId id="294" r:id="rId35"/>
    <p:sldId id="273" r:id="rId36"/>
    <p:sldId id="271" r:id="rId37"/>
    <p:sldId id="291" r:id="rId38"/>
    <p:sldId id="292" r:id="rId39"/>
    <p:sldId id="316" r:id="rId40"/>
    <p:sldId id="300" r:id="rId41"/>
    <p:sldId id="289" r:id="rId42"/>
    <p:sldId id="287" r:id="rId43"/>
    <p:sldId id="293" r:id="rId44"/>
    <p:sldId id="310" r:id="rId45"/>
    <p:sldId id="444" r:id="rId46"/>
    <p:sldId id="281" r:id="rId47"/>
    <p:sldId id="382" r:id="rId48"/>
    <p:sldId id="385" r:id="rId49"/>
    <p:sldId id="445" r:id="rId50"/>
    <p:sldId id="264" r:id="rId51"/>
    <p:sldId id="313" r:id="rId52"/>
  </p:sldIdLst>
  <p:sldSz cx="9144000" cy="6858000" type="screen4x3"/>
  <p:notesSz cx="7102475" cy="10233025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33CCFF"/>
    <a:srgbClr val="006699"/>
    <a:srgbClr val="FF0000"/>
    <a:srgbClr val="006600"/>
    <a:srgbClr val="EFFFF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5" autoAdjust="0"/>
    <p:restoredTop sz="97486" autoAdjust="0"/>
  </p:normalViewPr>
  <p:slideViewPr>
    <p:cSldViewPr snapToGrid="0">
      <p:cViewPr varScale="1">
        <p:scale>
          <a:sx n="79" d="100"/>
          <a:sy n="79" d="100"/>
        </p:scale>
        <p:origin x="54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AF4DF4A-06B2-B920-5E91-0DC55659568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A05E6A4-6C19-8DF0-D4C0-66C2C53845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000D8B7-4100-F376-135A-B6A2C219CD9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3FA2722B-097F-64B9-C04D-5DE77FBA995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92907DC9-01EB-5DCD-2A58-549802FD96D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7390AE14-5012-67DC-4E00-7691928A24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DFE69B98-78E0-4CC0-9665-1F8DA0FC69D7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ndici.it/2013/02/rane-danzanti-pile-pavesi-e-il-bolognese-victor-frankenstei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18EAB58A-F108-D97B-4065-DC4A46219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62075E-5074-43AB-9F2E-625F720DF187}" type="slidenum">
              <a:rPr lang="en-AU" altLang="it-IT" smtClean="0"/>
              <a:pPr/>
              <a:t>2</a:t>
            </a:fld>
            <a:endParaRPr lang="en-AU" altLang="it-IT"/>
          </a:p>
        </p:txBody>
      </p:sp>
      <p:sp>
        <p:nvSpPr>
          <p:cNvPr id="7171" name="Symbol zastępczy obrazu slajdu 1">
            <a:extLst>
              <a:ext uri="{FF2B5EF4-FFF2-40B4-BE49-F238E27FC236}">
                <a16:creationId xmlns:a16="http://schemas.microsoft.com/office/drawing/2014/main" id="{2E2F9AA9-97F0-7086-273E-E2E01F6E2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Symbol zastępczy notatek 2">
            <a:extLst>
              <a:ext uri="{FF2B5EF4-FFF2-40B4-BE49-F238E27FC236}">
                <a16:creationId xmlns:a16="http://schemas.microsoft.com/office/drawing/2014/main" id="{6C3516F8-F48F-5EFE-1165-92A462DF5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it-IT"/>
              <a:t>Pierwszy slajd</a:t>
            </a:r>
            <a:endParaRPr lang="en-US" altLang="it-IT"/>
          </a:p>
        </p:txBody>
      </p:sp>
      <p:sp>
        <p:nvSpPr>
          <p:cNvPr id="7173" name="Symbol zastępczy numeru slajdu 3">
            <a:extLst>
              <a:ext uri="{FF2B5EF4-FFF2-40B4-BE49-F238E27FC236}">
                <a16:creationId xmlns:a16="http://schemas.microsoft.com/office/drawing/2014/main" id="{7418BE65-EC47-1722-5F33-22804AFD482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432B41C-41AC-43B2-9039-92FE9967CBB4}" type="slidenum">
              <a:rPr lang="en-US" altLang="it-IT" sz="1200">
                <a:latin typeface="Calibri" panose="020F0502020204030204" pitchFamily="34" charset="0"/>
              </a:rPr>
              <a:pPr algn="r" eaLnBrk="1" hangingPunct="1"/>
              <a:t>2</a:t>
            </a:fld>
            <a:endParaRPr lang="en-US" altLang="it-IT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C05D674-31D4-380D-A4E0-7A090D5C9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EE6763D-5163-2E18-D68F-5508333F7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53582E1-5B5C-03C5-C4D7-DB9A55B6A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8D6E148-B5A8-2DA3-FBC3-A54B8815B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5BA8717-9CCC-BDB3-DA03-2EB10472C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8E73CA1-6892-EA44-5A12-ED85F4385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A1EACA3-47E6-57CD-8242-5DAD6637B9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FD4C857-9F54-2FF2-9490-7C3AFB0B1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0B64E894-D9C4-80EE-BC75-8410636D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77C15BC5-321B-3DBA-2ADD-86812180C95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defTabSz="457200" eaLnBrk="1" hangingPunct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it-IT" dirty="0"/>
              <a:t>Trends in arctic sea ice through time and </a:t>
            </a:r>
            <a:r>
              <a:rPr lang="en-GB" altLang="it-IT" dirty="0" err="1"/>
              <a:t>space.Annual</a:t>
            </a:r>
            <a:r>
              <a:rPr lang="en-GB" altLang="it-IT" dirty="0"/>
              <a:t> minimum sea-ice extent (</a:t>
            </a:r>
            <a:r>
              <a:rPr lang="en-GB" altLang="it-IT" sz="1400" b="1" dirty="0"/>
              <a:t>A</a:t>
            </a:r>
            <a:r>
              <a:rPr lang="en-GB" altLang="it-IT" dirty="0"/>
              <a:t>) has declined dramatically from 1979 to 2012. The percentage concentration loss per year in seasonal sea-ice minimum extent (July to September) has increased most between 1979 and 1999 (</a:t>
            </a:r>
            <a:r>
              <a:rPr lang="en-GB" altLang="it-IT" sz="1400" b="1" dirty="0"/>
              <a:t>B</a:t>
            </a:r>
            <a:r>
              <a:rPr lang="en-GB" altLang="it-IT" dirty="0"/>
              <a:t>) and between 2000 and 2011 (</a:t>
            </a:r>
            <a:r>
              <a:rPr lang="en-GB" altLang="it-IT" sz="1400" b="1" dirty="0"/>
              <a:t>C</a:t>
            </a:r>
            <a:r>
              <a:rPr lang="en-GB" altLang="it-IT" dirty="0"/>
              <a:t>) along the coasts of Russia, Alaska, and the Canadian Archipelago. The </a:t>
            </a:r>
            <a:r>
              <a:rPr lang="en-GB" altLang="it-IT" dirty="0" err="1"/>
              <a:t>color</a:t>
            </a:r>
            <a:r>
              <a:rPr lang="en-GB" altLang="it-IT" dirty="0"/>
              <a:t> bar indicates the direction of the sea-ice trend in percentage change per year; in the panels, the mean 15% concentration contour is shown in green. All data is from NASA Distributed Active Archive </a:t>
            </a:r>
            <a:r>
              <a:rPr lang="en-GB" altLang="it-IT" dirty="0" err="1"/>
              <a:t>Center</a:t>
            </a:r>
            <a:r>
              <a:rPr lang="en-GB" altLang="it-IT" dirty="0"/>
              <a:t> at the National Snow and Ice Data </a:t>
            </a:r>
            <a:r>
              <a:rPr lang="en-GB" altLang="it-IT" dirty="0" err="1"/>
              <a:t>Center</a:t>
            </a:r>
            <a:r>
              <a:rPr lang="en-GB" altLang="it-IT" dirty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4FE5A2C-29DF-BB26-0643-753C9665C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FA11382-2D32-BB11-4884-D15E69461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AU" altLang="pl-PL">
                <a:hlinkClick r:id="rId3"/>
              </a:rPr>
              <a:t>http://www.lundici.it/2013/02/rane-danzanti-pile-pavesi-e-il-bolognese-victor-frankenstein/</a:t>
            </a:r>
            <a:r>
              <a:rPr lang="en-AU" altLang="pl-PL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ymbol zastępczy obrazu slajdu 1">
            <a:extLst>
              <a:ext uri="{FF2B5EF4-FFF2-40B4-BE49-F238E27FC236}">
                <a16:creationId xmlns:a16="http://schemas.microsoft.com/office/drawing/2014/main" id="{A65CE031-7202-B8A0-9835-24EC560F7B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Symbol zastępczy notatek 2">
            <a:extLst>
              <a:ext uri="{FF2B5EF4-FFF2-40B4-BE49-F238E27FC236}">
                <a16:creationId xmlns:a16="http://schemas.microsoft.com/office/drawing/2014/main" id="{2E453324-00E2-A770-F5A4-30D034C63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pl-PL" altLang="pl-PL">
                <a:solidFill>
                  <a:schemeClr val="folHlink"/>
                </a:solidFill>
              </a:rPr>
              <a:t>Spinacz i eurocent, temperówka, cyrkiel</a:t>
            </a:r>
            <a:endParaRPr lang="en-AU" altLang="pl-PL">
              <a:solidFill>
                <a:schemeClr val="folHlink"/>
              </a:solidFill>
            </a:endParaRPr>
          </a:p>
        </p:txBody>
      </p:sp>
      <p:sp>
        <p:nvSpPr>
          <p:cNvPr id="68612" name="Symbol zastępczy numeru slajdu 3">
            <a:extLst>
              <a:ext uri="{FF2B5EF4-FFF2-40B4-BE49-F238E27FC236}">
                <a16:creationId xmlns:a16="http://schemas.microsoft.com/office/drawing/2014/main" id="{7B51F8F0-8070-4AEA-173C-CA7A3E81E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3497F7-F7BA-400A-8BC3-D61F68CD7215}" type="slidenum">
              <a:rPr lang="en-AU" altLang="pl-PL" smtClean="0"/>
              <a:pPr/>
              <a:t>48</a:t>
            </a:fld>
            <a:endParaRPr lang="en-AU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0B9F81D4-C403-F053-61DF-1202F0041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47093C-B30B-465B-B7C3-C46FA54085AC}" type="slidenum">
              <a:rPr lang="en-AU" altLang="it-IT" smtClean="0"/>
              <a:pPr/>
              <a:t>50</a:t>
            </a:fld>
            <a:endParaRPr lang="en-AU" altLang="it-IT"/>
          </a:p>
        </p:txBody>
      </p:sp>
      <p:sp>
        <p:nvSpPr>
          <p:cNvPr id="71683" name="Symbol zastępczy obrazu slajdu 1">
            <a:extLst>
              <a:ext uri="{FF2B5EF4-FFF2-40B4-BE49-F238E27FC236}">
                <a16:creationId xmlns:a16="http://schemas.microsoft.com/office/drawing/2014/main" id="{FD8F9F03-69A2-4D9F-C065-2572131E8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Symbol zastępczy notatek 2">
            <a:extLst>
              <a:ext uri="{FF2B5EF4-FFF2-40B4-BE49-F238E27FC236}">
                <a16:creationId xmlns:a16="http://schemas.microsoft.com/office/drawing/2014/main" id="{38F51F8E-D1AA-A2C0-A633-03324C360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pl-PL" altLang="pl-PL">
                <a:solidFill>
                  <a:schemeClr val="folHlink"/>
                </a:solidFill>
              </a:rPr>
              <a:t>Spinacz i eurocent, temperówka, cyrkiel</a:t>
            </a:r>
            <a:endParaRPr lang="en-AU" altLang="pl-PL">
              <a:solidFill>
                <a:schemeClr val="folHlink"/>
              </a:solidFill>
            </a:endParaRPr>
          </a:p>
        </p:txBody>
      </p:sp>
      <p:sp>
        <p:nvSpPr>
          <p:cNvPr id="71685" name="Symbol zastępczy numeru slajdu 3">
            <a:extLst>
              <a:ext uri="{FF2B5EF4-FFF2-40B4-BE49-F238E27FC236}">
                <a16:creationId xmlns:a16="http://schemas.microsoft.com/office/drawing/2014/main" id="{DAA0F6DA-3257-4A15-6FA7-0FEDF06567FB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57" tIns="49528" rIns="99057" bIns="4952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24270B05-CB7A-4B4B-BF9F-3FA6CE34F809}" type="slidenum">
              <a:rPr lang="en-AU" altLang="pl-PL" sz="1300"/>
              <a:pPr algn="r"/>
              <a:t>50</a:t>
            </a:fld>
            <a:endParaRPr lang="en-AU" altLang="pl-PL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11E65F-064A-E99F-22BC-818A1FABCC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6E27C9-5458-FCD7-4E91-5FDF15D0F3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1060F4-0B95-CB59-34A4-F5B9CC255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305A-8C2A-4F39-B56C-71E5A7CCEFD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6905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DC83EA-4A27-0F1E-FA25-3DCBC59E9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0DCE97-9085-6043-A486-1081465E80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ED3EB-EE09-9334-3F94-FD0AF833A2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30A19-211F-4EA8-8534-B0F364E1C420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6771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2C986-6481-269A-AB9B-F3E6DC0C3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096520-C07A-E5E2-C198-D4B66192BB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DF2D75-DDF0-A70C-6E3A-0E683E310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B3B6B-1071-4FB2-B0B3-C6A561FF1AA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42313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07027" y="236191"/>
            <a:ext cx="8675172" cy="409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761AB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7027" y="645560"/>
            <a:ext cx="2543052" cy="409369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2761AB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8751987" y="6494925"/>
            <a:ext cx="733480" cy="24462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2761AB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61109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53FD8828-2CD2-84FE-73D4-EE28A4DC3E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74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B53DC9-7451-2A7A-399A-D00A54E23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D1742E-7E4E-D23F-3606-D0238A25F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C1F340-B372-6DA5-D1F6-D66086B39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9162B-1606-4539-83A2-602EA05E336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06768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D271E9-E0E8-6CC5-872B-7E5AD50E9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F17F5B-B057-C0D7-820B-06D3344E9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E2483C-5EFE-A775-E03A-C10865727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5D6C-40AE-4AB3-9F4B-6357E11D2F2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55209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5185D-1E63-FF43-0696-94453BF6C1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82F4D-B3C3-6EC3-94F9-0245DA652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1D082-265E-56CB-0687-4879C6629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ED911-53C4-47A3-9526-DF393EDD7597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02737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F15420-280D-1F6D-31C8-239BF6B1C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476EDB2-8BEC-6F73-93EC-B21A01A31B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5797B4-754B-9191-40FF-4C378530D5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84B02-AF49-4FC2-B9EF-538CC9E1D09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75190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34AB2E-BCE2-1591-8440-37ABFFB3F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4C2A9BA-968C-6CEF-A1D7-CA7A88DBC7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E4F284-0066-9183-E910-BDEA90437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158C3-8373-47DD-ABD7-C8D869DFC755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8375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DF9B83-39C3-758E-CDF0-5C304A1A2B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706C95-4A77-EEDB-6225-4452726E8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85D906-A892-0DCC-43FF-0A81C9C38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4AF9D-2C4F-4638-A882-3188390A1F59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11214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398704-2F30-6070-9C9F-FBC1EE1F5D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D991B-E883-08DC-D652-3873BD1FB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E2347-010F-A56C-41CC-7DDEC4EDB2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79F57-4600-4D67-B4EA-FBB88B1AEC6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20705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C6E426-247E-965D-69F8-63CE94E8E3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D1712-70B3-7F49-4272-090875A963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A49BD-B231-69AF-972F-3FD417DC0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299CB-D33C-46BD-B3FF-D06AB2B5B2A0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82210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FFFFFF"/>
            </a:gs>
            <a:gs pos="100000">
              <a:srgbClr val="FF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05DA57F-B685-53FA-886C-C79E56060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8BA3E3-78D0-EF57-51F4-A316CA789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0DAD52-F4FF-3DD6-EAE5-8044FE06BB0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5A043AB-7DF9-A696-FE56-F7AA872E5E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3E42C7-E762-6C9A-FD38-5AEC443482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E761E66-B461-4E72-AB7B-164804D042A8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energia/raport-mit-o-przyszlosci-energii-jadrowej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dydaktyka.fizyka.umk.pl/nowa_strona/?q=node/786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1.png"/><Relationship Id="rId2" Type="http://schemas.openxmlformats.org/officeDocument/2006/relationships/video" Target="file:///C:\Grzegorz\Maracalagonis_2024\Filmy\bombki.mpg" TargetMode="External"/><Relationship Id="rId1" Type="http://schemas.microsoft.com/office/2007/relationships/media" Target="file:///C:\Grzegorz\Maracalagonis_2024\Filmy\bombki.mpg" TargetMode="Externa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3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esdsystems.com/whitepapers/wp_tribocharging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lessandrovolta.it/wp-content/uploads/2011/07/pag57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ydaktyka.fizyka.umk.pl/Publikacje_2011/Maszyna_el_2011.pdf" TargetMode="External"/><Relationship Id="rId4" Type="http://schemas.openxmlformats.org/officeDocument/2006/relationships/image" Target="../media/image5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9.emf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ydaktyka.fizyka.umk.pl/nowa_strona/?q=node/495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ydaktyka.fizyka.umk.pl/nowa_strona/?q=node/786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ndici.it/2013/02/rane-danzanti-pile-pavesi-e-il-bolognese-victor-frankenstein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hyperlink" Target="https://kadimex.pl/produkt/defibrylator-philips-heartstart-model-frx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22587594_Membranes_fit_for_a_revolution/figures?lo=1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dydaktyka.fizyka.umk.pl/nowa_strona/?q=node/601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hyperlink" Target="http://dydaktyka.fizyka.umk.pl/nowa_strona/?q=node/16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5036C89-AB3B-7B41-8BA8-DD66F7D544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9900" y="20288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az-Cyrl-AZ" altLang="it-IT" sz="4000" dirty="0"/>
              <a:t>Электрон, т.е. янтарь</a:t>
            </a:r>
            <a:endParaRPr lang="en-AU" altLang="it-IT" sz="4000" dirty="0">
              <a:solidFill>
                <a:srgbClr val="0033CC"/>
              </a:solidFill>
            </a:endParaRPr>
          </a:p>
        </p:txBody>
      </p:sp>
      <p:sp>
        <p:nvSpPr>
          <p:cNvPr id="5123" name="CasellaDiTesto 7">
            <a:extLst>
              <a:ext uri="{FF2B5EF4-FFF2-40B4-BE49-F238E27FC236}">
                <a16:creationId xmlns:a16="http://schemas.microsoft.com/office/drawing/2014/main" id="{7DAE41FF-3500-3C69-6111-644861CF7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835400"/>
            <a:ext cx="57769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800" i="1" dirty="0">
                <a:solidFill>
                  <a:srgbClr val="002060"/>
                </a:solidFill>
              </a:rPr>
              <a:t>Grzegorz Karwasz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800" i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800" i="1" dirty="0">
                <a:solidFill>
                  <a:srgbClr val="002060"/>
                </a:solidFill>
              </a:rPr>
              <a:t>Междисциплинарное обучение </a:t>
            </a:r>
            <a:r>
              <a:rPr lang="it-IT" altLang="it-IT" sz="2800" i="1" dirty="0">
                <a:solidFill>
                  <a:srgbClr val="002060"/>
                </a:solidFill>
              </a:rPr>
              <a:t>STEAM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FA7858FD-9429-7C35-6213-ACC266E59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169988"/>
            <a:ext cx="6035675" cy="31115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2113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87375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82638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9488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ru-RU" altLang="it-IT" sz="1125" b="1" dirty="0">
                <a:solidFill>
                  <a:srgbClr val="000000"/>
                </a:solidFill>
              </a:rPr>
              <a:t>Рис.2 Тенденции арктического морского льда во времени и пространстве. В период с 1979 по 2012 гг. ежегодная минимальная площадь морского льда (А) резко сократилась.</a:t>
            </a:r>
            <a:endParaRPr lang="en-GB" altLang="it-IT" sz="1125" b="1" dirty="0">
              <a:solidFill>
                <a:srgbClr val="000000"/>
              </a:solidFill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C64AE898-4830-3C14-D273-D82F7303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5314950"/>
            <a:ext cx="12271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D219D99B-7CE0-2150-46C4-B8A9B206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536700"/>
            <a:ext cx="6859587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1" name="Text Box 5">
            <a:extLst>
              <a:ext uri="{FF2B5EF4-FFF2-40B4-BE49-F238E27FC236}">
                <a16:creationId xmlns:a16="http://schemas.microsoft.com/office/drawing/2014/main" id="{D4C5D8F9-C867-E845-32D1-0F89EF6D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3859213"/>
            <a:ext cx="3916362" cy="17462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2113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87375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82638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9488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GB" altLang="it-IT" sz="825" b="1" dirty="0">
                <a:solidFill>
                  <a:srgbClr val="000000"/>
                </a:solidFill>
              </a:rPr>
              <a:t>E Post et al. Science 2013;341:519-524</a:t>
            </a:r>
          </a:p>
        </p:txBody>
      </p:sp>
      <p:sp>
        <p:nvSpPr>
          <p:cNvPr id="96262" name="Text Box 6">
            <a:extLst>
              <a:ext uri="{FF2B5EF4-FFF2-40B4-BE49-F238E27FC236}">
                <a16:creationId xmlns:a16="http://schemas.microsoft.com/office/drawing/2014/main" id="{D2552F5D-A3CD-07B1-A1AD-8CE81476B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5818188"/>
            <a:ext cx="4930775" cy="2601912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marL="77788" indent="-77788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2113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87375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82638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9488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GB" altLang="it-IT" sz="675">
                <a:solidFill>
                  <a:srgbClr val="000000"/>
                </a:solidFill>
              </a:rPr>
              <a:t>Published by AAAS</a:t>
            </a:r>
          </a:p>
        </p:txBody>
      </p:sp>
      <p:sp>
        <p:nvSpPr>
          <p:cNvPr id="21511" name="Text Box 8">
            <a:extLst>
              <a:ext uri="{FF2B5EF4-FFF2-40B4-BE49-F238E27FC236}">
                <a16:creationId xmlns:a16="http://schemas.microsoft.com/office/drawing/2014/main" id="{0087545C-8206-EB1A-DE68-D9D4322B9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293688"/>
            <a:ext cx="79294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400" dirty="0">
                <a:solidFill>
                  <a:srgbClr val="FF0000"/>
                </a:solidFill>
              </a:rPr>
              <a:t>Арктика: Половина полярной ледяной шапки исчезла.</a:t>
            </a:r>
            <a:endParaRPr lang="en-AU" altLang="it-IT" sz="1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59C2EC5-4FCA-0484-101C-8DB09389D7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28575"/>
            <a:ext cx="6973887" cy="857250"/>
          </a:xfrm>
        </p:spPr>
        <p:txBody>
          <a:bodyPr/>
          <a:lstStyle/>
          <a:p>
            <a:pPr eaLnBrk="1" hangingPunct="1"/>
            <a:r>
              <a:rPr lang="az-Cyrl-AZ" altLang="ja-JP" sz="3200" dirty="0">
                <a:ea typeface="MS PGothic" panose="020B0600070205080204" pitchFamily="34" charset="-128"/>
              </a:rPr>
              <a:t>Физики подвели итоги (2012)</a:t>
            </a:r>
            <a:endParaRPr lang="en-AU" altLang="it-IT" sz="3200" dirty="0"/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19B6875E-8E32-8126-612F-8C68AC631429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75" y="781050"/>
            <a:ext cx="5175250" cy="3432175"/>
          </a:xfrm>
        </p:spPr>
      </p:pic>
      <p:sp>
        <p:nvSpPr>
          <p:cNvPr id="23556" name="Text Box 5">
            <a:extLst>
              <a:ext uri="{FF2B5EF4-FFF2-40B4-BE49-F238E27FC236}">
                <a16:creationId xmlns:a16="http://schemas.microsoft.com/office/drawing/2014/main" id="{2FA7808F-45A7-7642-93BF-76CBE9A86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438" y="3067050"/>
            <a:ext cx="2119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1800" dirty="0"/>
              <a:t>Мир физики, 2012</a:t>
            </a:r>
            <a:endParaRPr lang="en-AU" altLang="it-IT" sz="1800" dirty="0"/>
          </a:p>
        </p:txBody>
      </p:sp>
      <p:sp>
        <p:nvSpPr>
          <p:cNvPr id="23557" name="Text Box 7">
            <a:extLst>
              <a:ext uri="{FF2B5EF4-FFF2-40B4-BE49-F238E27FC236}">
                <a16:creationId xmlns:a16="http://schemas.microsoft.com/office/drawing/2014/main" id="{DA40760D-FF8B-1BF8-389C-72EC1377D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4111625"/>
            <a:ext cx="88201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Глобальное потепление ускоряется. Кроме того, как мы знаем из палеонтологических данных, климат может проявлять неустойчивость: общее количество энергии, «закачиваемой» в систему, может сделать ее еще менее устойчивой.</a:t>
            </a:r>
            <a:endParaRPr lang="pl-PL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Причиной изменения климата является сжигание топлива, содержащего уголь.</a:t>
            </a:r>
            <a:endParaRPr lang="pl-PL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В водородных технологиях не используется уголь.</a:t>
            </a:r>
            <a:endParaRPr lang="pl-PL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Очевидно, что те, кто «радуется» увеличению СО2, — это растения; Но для мужчин это вредно.</a:t>
            </a:r>
            <a:r>
              <a:rPr lang="az-Cyrl-AZ" altLang="it-IT" sz="1800" b="1" dirty="0"/>
              <a:t> Будущее, к сожалению, близко</a:t>
            </a:r>
            <a:endParaRPr lang="en-AU" altLang="it-IT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129A852-DB8A-D810-7F8A-F3E198540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sz="3600" dirty="0">
                <a:solidFill>
                  <a:schemeClr val="accent2"/>
                </a:solidFill>
              </a:rPr>
              <a:t>Цена на электроэнергию + НДС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0AA30DF7-AEC1-E7BC-1160-85574878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Line 4">
            <a:extLst>
              <a:ext uri="{FF2B5EF4-FFF2-40B4-BE49-F238E27FC236}">
                <a16:creationId xmlns:a16="http://schemas.microsoft.com/office/drawing/2014/main" id="{513B2E31-D4F4-5391-0CA9-2F91E729BF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48263" y="4508500"/>
            <a:ext cx="71437" cy="6492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22BDBA71-7FDC-463D-7BB2-8E80E498B4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524375"/>
            <a:ext cx="71437" cy="6492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A5ED2D28-5077-0784-46EF-EA4A2F71F9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86800" y="4621213"/>
            <a:ext cx="71438" cy="649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583" name="CasellaDiTesto 7">
            <a:extLst>
              <a:ext uri="{FF2B5EF4-FFF2-40B4-BE49-F238E27FC236}">
                <a16:creationId xmlns:a16="http://schemas.microsoft.com/office/drawing/2014/main" id="{61C2C058-3AED-B04A-BFCD-7A358101F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5476875"/>
            <a:ext cx="5005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1800" dirty="0"/>
              <a:t>Польша</a:t>
            </a:r>
            <a:r>
              <a:rPr lang="it-IT" altLang="it-IT" sz="1800" dirty="0"/>
              <a:t>  </a:t>
            </a:r>
            <a:r>
              <a:rPr lang="az-Cyrl-AZ" altLang="it-IT" sz="1800" dirty="0"/>
              <a:t>Франция</a:t>
            </a:r>
            <a:r>
              <a:rPr lang="it-IT" altLang="it-IT" sz="1800" dirty="0"/>
              <a:t>               </a:t>
            </a:r>
            <a:r>
              <a:rPr lang="az-Cyrl-AZ" altLang="it-IT" sz="1800" dirty="0"/>
              <a:t>Италия</a:t>
            </a:r>
            <a:r>
              <a:rPr lang="pl-PL" altLang="it-IT" sz="1800" dirty="0"/>
              <a:t> </a:t>
            </a:r>
            <a:r>
              <a:rPr lang="az-Cyrl-AZ" altLang="it-IT" sz="1800" dirty="0"/>
              <a:t>Германия</a:t>
            </a: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В Италии и Германии основной компонент
НДС</a:t>
            </a:r>
            <a:endParaRPr lang="it-IT" altLang="it-IT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2518786-E73F-E0D1-69C8-33DA5CE57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35600" y="274638"/>
            <a:ext cx="3251200" cy="1143000"/>
          </a:xfrm>
        </p:spPr>
        <p:txBody>
          <a:bodyPr/>
          <a:lstStyle/>
          <a:p>
            <a:pPr eaLnBrk="1" hangingPunct="1"/>
            <a:r>
              <a:rPr lang="az-Cyrl-AZ" altLang="it-IT" sz="2400" dirty="0">
                <a:solidFill>
                  <a:schemeClr val="accent2"/>
                </a:solidFill>
              </a:rPr>
              <a:t>Цена на электроэнергию + НДС</a:t>
            </a:r>
            <a:endParaRPr lang="en-AU" altLang="it-IT" sz="2400" dirty="0">
              <a:solidFill>
                <a:schemeClr val="accent2"/>
              </a:solidFill>
            </a:endParaRPr>
          </a:p>
        </p:txBody>
      </p:sp>
      <p:sp>
        <p:nvSpPr>
          <p:cNvPr id="25603" name="CasellaDiTesto 7">
            <a:extLst>
              <a:ext uri="{FF2B5EF4-FFF2-40B4-BE49-F238E27FC236}">
                <a16:creationId xmlns:a16="http://schemas.microsoft.com/office/drawing/2014/main" id="{3CC1C113-488A-5E07-7A4A-BCFDDBEBE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987" y="1326542"/>
            <a:ext cx="44688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400" dirty="0"/>
              <a:t>В Италии и Германии значительная составляющая
НДС</a:t>
            </a:r>
            <a:endParaRPr lang="pl-PL" altLang="it-IT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400" dirty="0"/>
              <a:t>Самая низкая себестоимость производства во Франции (атомная энергетика), а самая высокая – в Польше (уголь) и Италии (газ). Данные за несколько лет (тогда они не учитывают недавно установленную фотовольтаику).</a:t>
            </a:r>
            <a:endParaRPr lang="it-IT" altLang="it-IT" sz="2400" dirty="0"/>
          </a:p>
        </p:txBody>
      </p:sp>
      <p:pic>
        <p:nvPicPr>
          <p:cNvPr id="25604" name="Immagine 2">
            <a:extLst>
              <a:ext uri="{FF2B5EF4-FFF2-40B4-BE49-F238E27FC236}">
                <a16:creationId xmlns:a16="http://schemas.microsoft.com/office/drawing/2014/main" id="{4E9A7E17-E44C-28CD-5ED2-45A3D52E3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847850"/>
            <a:ext cx="1547812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magine 4">
            <a:extLst>
              <a:ext uri="{FF2B5EF4-FFF2-40B4-BE49-F238E27FC236}">
                <a16:creationId xmlns:a16="http://schemas.microsoft.com/office/drawing/2014/main" id="{C66B932D-3541-60E8-BFC1-90712007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-1588"/>
            <a:ext cx="1139825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43021AA-47D7-B640-7A0F-9F9EA49B9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it-IT" sz="3600" dirty="0"/>
              <a:t>Энергетическая «политика» Польши (ME, 22.01.2019)</a:t>
            </a:r>
            <a:endParaRPr lang="en-AU" altLang="it-IT" sz="3600" dirty="0"/>
          </a:p>
        </p:txBody>
      </p:sp>
      <p:pic>
        <p:nvPicPr>
          <p:cNvPr id="26627" name="Picture 5">
            <a:extLst>
              <a:ext uri="{FF2B5EF4-FFF2-40B4-BE49-F238E27FC236}">
                <a16:creationId xmlns:a16="http://schemas.microsoft.com/office/drawing/2014/main" id="{AB5BCE19-594C-5A56-AADA-EDEF0B7C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444625"/>
            <a:ext cx="9144000" cy="507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6">
            <a:extLst>
              <a:ext uri="{FF2B5EF4-FFF2-40B4-BE49-F238E27FC236}">
                <a16:creationId xmlns:a16="http://schemas.microsoft.com/office/drawing/2014/main" id="{3410F429-FE0A-FE39-F9F5-DB434AA9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3055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>
                <a:hlinkClick r:id="rId3"/>
              </a:rPr>
              <a:t>https://www.gov.pl/web/energia/raport-mit-o-przyszlosci-energii-jadrowej</a:t>
            </a:r>
            <a:r>
              <a:rPr lang="en-AU" altLang="it-IT" sz="180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3">
            <a:extLst>
              <a:ext uri="{FF2B5EF4-FFF2-40B4-BE49-F238E27FC236}">
                <a16:creationId xmlns:a16="http://schemas.microsoft.com/office/drawing/2014/main" id="{74E961DD-CC8C-D103-6166-1C2B9B2B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579938"/>
            <a:ext cx="1895475" cy="2187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>
            <a:extLst>
              <a:ext uri="{FF2B5EF4-FFF2-40B4-BE49-F238E27FC236}">
                <a16:creationId xmlns:a16="http://schemas.microsoft.com/office/drawing/2014/main" id="{E818741E-AA66-5C97-A521-BBEB721674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236538"/>
            <a:ext cx="7245350" cy="857250"/>
          </a:xfrm>
        </p:spPr>
        <p:txBody>
          <a:bodyPr/>
          <a:lstStyle/>
          <a:p>
            <a:pPr eaLnBrk="1" hangingPunct="1"/>
            <a:r>
              <a:rPr lang="ru-RU" altLang="ja-JP" sz="3200" dirty="0">
                <a:ea typeface="MS PGothic" panose="020B0600070205080204" pitchFamily="34" charset="-128"/>
              </a:rPr>
              <a:t>Когда будет готова термоядерная установка?</a:t>
            </a:r>
            <a:endParaRPr lang="en-AU" altLang="it-IT" sz="3200" dirty="0"/>
          </a:p>
        </p:txBody>
      </p:sp>
      <p:pic>
        <p:nvPicPr>
          <p:cNvPr id="27652" name="Picture 22">
            <a:extLst>
              <a:ext uri="{FF2B5EF4-FFF2-40B4-BE49-F238E27FC236}">
                <a16:creationId xmlns:a16="http://schemas.microsoft.com/office/drawing/2014/main" id="{FCFB0F38-8471-6EF9-A546-B69F891F8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6"/>
            <a:ext cx="4107022" cy="308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41">
            <a:extLst>
              <a:ext uri="{FF2B5EF4-FFF2-40B4-BE49-F238E27FC236}">
                <a16:creationId xmlns:a16="http://schemas.microsoft.com/office/drawing/2014/main" id="{B89F0A52-6366-BAF6-B24F-B72B981D3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438" y="1073150"/>
            <a:ext cx="5059937" cy="563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altLang="it-IT" sz="1800" dirty="0"/>
              <a:t>- Можем ли мы управлять термоядерной реакцией (т.е. синтезом ядер гелия из водорода, как на Солнце)?
Ученые научились управлять им около 50 лет назад, используя большие магниты, в машинах, называемых токамаками.</a:t>
            </a:r>
            <a:endParaRPr lang="pl-PL" altLang="it-IT" sz="18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altLang="it-IT" sz="1700" dirty="0"/>
              <a:t>- Но разве реакция не производит энергию?
Вот уже 20 лет мы получаем чистую энергию от реакции: 3H + 2H → 4He + n, например, в реакторе Joint European Torus – JET в Англии.</a:t>
            </a:r>
            <a:endParaRPr lang="pl-PL" altLang="it-IT" sz="17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altLang="ja-JP" sz="1700" dirty="0"/>
              <a:t>- Так почему же мы его не используем?
Потому что приходится прибавлять затраты на поддержание тока в магнитах, охлаждение и т.д.</a:t>
            </a:r>
            <a:br>
              <a:rPr lang="pl-PL" altLang="ja-JP" sz="1700" dirty="0"/>
            </a:br>
            <a:br>
              <a:rPr lang="pl-PL" altLang="ja-JP" sz="1700" dirty="0"/>
            </a:br>
            <a:r>
              <a:rPr lang="ru-RU" altLang="ja-JP" sz="1700" dirty="0">
                <a:ea typeface="MS PGothic" panose="020B0600070205080204" pitchFamily="34" charset="-128"/>
              </a:rPr>
              <a:t>Ожидается, что первая машина с чистой выработкой энергии 500 МВт будет готова во Франции примерно в 2025 году.</a:t>
            </a:r>
            <a:endParaRPr lang="pl-PL" altLang="ja-JP" sz="1700" dirty="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altLang="ja-JP" sz="1700" dirty="0">
                <a:ea typeface="MS PGothic" panose="020B0600070205080204" pitchFamily="34" charset="-128"/>
              </a:rPr>
              <a:t>Первый промышленный завод к 2050 году (в Корее?)</a:t>
            </a:r>
            <a:endParaRPr lang="pl-PL" altLang="it-IT" sz="1700" dirty="0"/>
          </a:p>
        </p:txBody>
      </p:sp>
      <p:sp>
        <p:nvSpPr>
          <p:cNvPr id="27654" name="Text Box 42">
            <a:extLst>
              <a:ext uri="{FF2B5EF4-FFF2-40B4-BE49-F238E27FC236}">
                <a16:creationId xmlns:a16="http://schemas.microsoft.com/office/drawing/2014/main" id="{41CC28CE-AAA2-AA1C-82B5-A850FF7E4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432" y="4858603"/>
            <a:ext cx="22560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200" dirty="0"/>
              <a:t>ГК является экспертом МАГАТЭ, 
работа над атомарными процессами в ИТЭР</a:t>
            </a:r>
            <a:endParaRPr lang="en-AU" altLang="it-IT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F5216912-1E75-F3B9-B527-C7A00758F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dirty="0"/>
              <a:t>Физика и игрушки</a:t>
            </a:r>
            <a:endParaRPr lang="it-IT" altLang="it-IT" dirty="0"/>
          </a:p>
        </p:txBody>
      </p:sp>
      <p:pic>
        <p:nvPicPr>
          <p:cNvPr id="28675" name="Immagine 3">
            <a:extLst>
              <a:ext uri="{FF2B5EF4-FFF2-40B4-BE49-F238E27FC236}">
                <a16:creationId xmlns:a16="http://schemas.microsoft.com/office/drawing/2014/main" id="{E60672AF-32AE-B5CC-4287-3F2B9300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417638"/>
            <a:ext cx="772477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asellaDiTesto 4">
            <a:extLst>
              <a:ext uri="{FF2B5EF4-FFF2-40B4-BE49-F238E27FC236}">
                <a16:creationId xmlns:a16="http://schemas.microsoft.com/office/drawing/2014/main" id="{FD2F718A-7CE7-EEEC-A26A-24CAC154C09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16225" y="1417638"/>
            <a:ext cx="5618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chemeClr val="accent2"/>
                </a:solidFill>
              </a:rPr>
              <a:t>dydaktyka.fizyka.umk.pl/zabawki1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013929EA-A3C6-077D-2ACC-AA49E6CFF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dirty="0"/>
              <a:t>Физика и игрушки</a:t>
            </a:r>
            <a:endParaRPr lang="it-IT" altLang="it-IT" dirty="0"/>
          </a:p>
        </p:txBody>
      </p:sp>
      <p:sp>
        <p:nvSpPr>
          <p:cNvPr id="29699" name="CasellaDiTesto 4">
            <a:extLst>
              <a:ext uri="{FF2B5EF4-FFF2-40B4-BE49-F238E27FC236}">
                <a16:creationId xmlns:a16="http://schemas.microsoft.com/office/drawing/2014/main" id="{6A781A4A-5828-01FE-1A25-5CC5946B930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16225" y="1417638"/>
            <a:ext cx="5618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chemeClr val="accent2"/>
                </a:solidFill>
              </a:rPr>
              <a:t>dydaktyka.fizyka.umk.pl/zabawki1</a:t>
            </a:r>
          </a:p>
        </p:txBody>
      </p:sp>
      <p:pic>
        <p:nvPicPr>
          <p:cNvPr id="29700" name="Immagine 7">
            <a:extLst>
              <a:ext uri="{FF2B5EF4-FFF2-40B4-BE49-F238E27FC236}">
                <a16:creationId xmlns:a16="http://schemas.microsoft.com/office/drawing/2014/main" id="{07E63984-1921-D43E-8B49-47FBA78DE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4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2">
            <a:extLst>
              <a:ext uri="{FF2B5EF4-FFF2-40B4-BE49-F238E27FC236}">
                <a16:creationId xmlns:a16="http://schemas.microsoft.com/office/drawing/2014/main" id="{64923639-D5C6-833D-757A-27DAA187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298575"/>
            <a:ext cx="8229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39F5CAC5-7838-3B10-E694-9F785322F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sz="3600" dirty="0">
                <a:solidFill>
                  <a:schemeClr val="accent2"/>
                </a:solidFill>
              </a:rPr>
              <a:t>«Электричество и магнетизм»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sp>
        <p:nvSpPr>
          <p:cNvPr id="30724" name="Line 6">
            <a:extLst>
              <a:ext uri="{FF2B5EF4-FFF2-40B4-BE49-F238E27FC236}">
                <a16:creationId xmlns:a16="http://schemas.microsoft.com/office/drawing/2014/main" id="{3CBA6A0A-AD31-9380-BD83-30271BD8E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00" y="2781300"/>
            <a:ext cx="660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408332B0-FA5D-F37B-A626-55EA011DC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sz="3600" dirty="0"/>
              <a:t>Электрифицированный плюшевый мишка</a:t>
            </a:r>
            <a:endParaRPr lang="it-IT" altLang="it-IT" sz="3600" dirty="0"/>
          </a:p>
        </p:txBody>
      </p:sp>
      <p:pic>
        <p:nvPicPr>
          <p:cNvPr id="31747" name="Immagine 3">
            <a:extLst>
              <a:ext uri="{FF2B5EF4-FFF2-40B4-BE49-F238E27FC236}">
                <a16:creationId xmlns:a16="http://schemas.microsoft.com/office/drawing/2014/main" id="{7F2A754F-DD72-9DBD-FB2F-1CC6F699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55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C00A3E90-5F0E-D464-D90F-28D4F2950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52400"/>
            <a:ext cx="5695342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4400" dirty="0"/>
              <a:t>21 век:</a:t>
            </a:r>
            <a:endParaRPr lang="pl-PL" altLang="it-IT" sz="4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4400" dirty="0"/>
              <a:t>Водородная машина</a:t>
            </a:r>
            <a:endParaRPr lang="pl-PL" altLang="it-IT" sz="4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800" dirty="0">
                <a:solidFill>
                  <a:srgbClr val="FF0000"/>
                </a:solidFill>
              </a:rPr>
              <a:t>Меняется ли климат?</a:t>
            </a:r>
            <a:endParaRPr lang="pl-PL" altLang="it-IT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800" dirty="0">
                <a:solidFill>
                  <a:srgbClr val="FF0000"/>
                </a:solidFill>
              </a:rPr>
              <a:t>Альтернатива </a:t>
            </a:r>
            <a:r>
              <a:rPr lang="it-IT" altLang="it-IT" sz="2800" dirty="0">
                <a:solidFill>
                  <a:srgbClr val="FF0000"/>
                </a:solidFill>
              </a:rPr>
              <a:t>Energie</a:t>
            </a:r>
            <a:endParaRPr lang="pl-PL" altLang="it-IT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800" dirty="0">
                <a:solidFill>
                  <a:srgbClr val="FF0000"/>
                </a:solidFill>
              </a:rPr>
              <a:t>Стек Вольта</a:t>
            </a:r>
            <a:endParaRPr lang="pl-PL" altLang="it-IT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800" dirty="0">
                <a:solidFill>
                  <a:srgbClr val="FF0000"/>
                </a:solidFill>
              </a:rPr>
              <a:t>Водородный топливный элемент</a:t>
            </a:r>
            <a:endParaRPr lang="it-IT" altLang="it-IT" sz="2800" dirty="0">
              <a:solidFill>
                <a:srgbClr val="FF0000"/>
              </a:solidFill>
            </a:endParaRPr>
          </a:p>
        </p:txBody>
      </p:sp>
      <p:sp>
        <p:nvSpPr>
          <p:cNvPr id="6147" name="Text Box 7">
            <a:extLst>
              <a:ext uri="{FF2B5EF4-FFF2-40B4-BE49-F238E27FC236}">
                <a16:creationId xmlns:a16="http://schemas.microsoft.com/office/drawing/2014/main" id="{BE4390E5-9E73-B880-F7EA-5741F6E4D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81525"/>
            <a:ext cx="83534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800" dirty="0">
                <a:solidFill>
                  <a:srgbClr val="002060"/>
                </a:solidFill>
              </a:rPr>
              <a:t>Grzegorz Karwasz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8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800" i="1" dirty="0">
                <a:solidFill>
                  <a:srgbClr val="002060"/>
                </a:solidFill>
              </a:rPr>
              <a:t>Междисциплинарное обучение STEAM
Урок 5</a:t>
            </a:r>
            <a:endParaRPr lang="pl-PL" altLang="it-IT" sz="28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9357549-DD4E-43C0-81B3-A21E35F9D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it-IT" sz="2800" dirty="0">
                <a:solidFill>
                  <a:schemeClr val="accent2"/>
                </a:solidFill>
              </a:rPr>
              <a:t>Как правильно расчесывать волосы без гребня?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61152606-8418-F8CA-AA67-0DF7C9B86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6030913"/>
            <a:ext cx="6007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G. Karwasz &amp; Maria Karwasz, Brzeg, 26.03.2011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>
                <a:hlinkClick r:id="rId2"/>
              </a:rPr>
              <a:t>http://dydaktyka.fizyka.umk.pl/nowa_strona/?q=node/786</a:t>
            </a:r>
            <a:r>
              <a:rPr lang="en-AU" altLang="it-IT" sz="1800"/>
              <a:t> </a:t>
            </a:r>
          </a:p>
        </p:txBody>
      </p:sp>
      <p:pic>
        <p:nvPicPr>
          <p:cNvPr id="32772" name="Picture 5">
            <a:extLst>
              <a:ext uri="{FF2B5EF4-FFF2-40B4-BE49-F238E27FC236}">
                <a16:creationId xmlns:a16="http://schemas.microsoft.com/office/drawing/2014/main" id="{F71DCC08-422C-9563-DC4A-9C648741B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968375"/>
            <a:ext cx="681672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C66C7A7E-613C-6E21-2742-2A697298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sz="3600" dirty="0"/>
              <a:t>Эксперимент с рождественской елкой</a:t>
            </a:r>
            <a:endParaRPr lang="it-IT" altLang="it-IT" sz="3600" dirty="0"/>
          </a:p>
        </p:txBody>
      </p:sp>
      <p:pic>
        <p:nvPicPr>
          <p:cNvPr id="33795" name="Immagine 3">
            <a:extLst>
              <a:ext uri="{FF2B5EF4-FFF2-40B4-BE49-F238E27FC236}">
                <a16:creationId xmlns:a16="http://schemas.microsoft.com/office/drawing/2014/main" id="{6B31D40A-CAC3-D36B-F205-F3E9931AC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20850"/>
            <a:ext cx="868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C66C7A7E-613C-6E21-2742-2A697298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sz="3600" dirty="0"/>
              <a:t>Эксперимент с рождественской елкой</a:t>
            </a:r>
            <a:endParaRPr lang="it-IT" altLang="it-IT" sz="3600" dirty="0"/>
          </a:p>
        </p:txBody>
      </p:sp>
      <p:pic>
        <p:nvPicPr>
          <p:cNvPr id="3" name="bombki">
            <a:hlinkClick r:id="" action="ppaction://media"/>
            <a:extLst>
              <a:ext uri="{FF2B5EF4-FFF2-40B4-BE49-F238E27FC236}">
                <a16:creationId xmlns:a16="http://schemas.microsoft.com/office/drawing/2014/main" id="{D4780B5A-EBA7-B4AC-D65C-296CAC6134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69" y="1569203"/>
            <a:ext cx="3048000" cy="2286000"/>
          </a:xfrm>
          <a:prstGeom prst="rect">
            <a:avLst/>
          </a:prstGeom>
        </p:spPr>
      </p:pic>
      <p:pic>
        <p:nvPicPr>
          <p:cNvPr id="5" name="choinka">
            <a:hlinkClick r:id="" action="ppaction://media"/>
            <a:extLst>
              <a:ext uri="{FF2B5EF4-FFF2-40B4-BE49-F238E27FC236}">
                <a16:creationId xmlns:a16="http://schemas.microsoft.com/office/drawing/2014/main" id="{737D3114-1361-B8A5-AC23-89EEB95D6B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0410" y="2492966"/>
            <a:ext cx="3963691" cy="30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1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2">
            <a:extLst>
              <a:ext uri="{FF2B5EF4-FFF2-40B4-BE49-F238E27FC236}">
                <a16:creationId xmlns:a16="http://schemas.microsoft.com/office/drawing/2014/main" id="{FCE68F50-BCD0-D572-BB8B-6AB815DA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82613"/>
            <a:ext cx="8229600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>
            <a:extLst>
              <a:ext uri="{FF2B5EF4-FFF2-40B4-BE49-F238E27FC236}">
                <a16:creationId xmlns:a16="http://schemas.microsoft.com/office/drawing/2014/main" id="{7EB20594-BBE1-6330-3BB9-DE90BC1C9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76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az-Cyrl-AZ" altLang="pl-PL" sz="2800" dirty="0">
                <a:solidFill>
                  <a:srgbClr val="2761AB"/>
                </a:solidFill>
                <a:latin typeface="Brandon Grotesque Bold"/>
              </a:rPr>
              <a:t>Рождественский эксперимент (Кулон), продолжение</a:t>
            </a:r>
            <a:endParaRPr lang="en-AU" altLang="pl-PL" dirty="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34820" name="Text Box 6">
            <a:extLst>
              <a:ext uri="{FF2B5EF4-FFF2-40B4-BE49-F238E27FC236}">
                <a16:creationId xmlns:a16="http://schemas.microsoft.com/office/drawing/2014/main" id="{42C224FD-0F42-5535-7DC8-738BA1922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892175"/>
            <a:ext cx="3603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1800" dirty="0"/>
              <a:t>Лучше с маленькими шариками</a:t>
            </a:r>
            <a:endParaRPr lang="en-AU" altLang="it-IT" sz="1800" dirty="0"/>
          </a:p>
        </p:txBody>
      </p:sp>
      <p:sp>
        <p:nvSpPr>
          <p:cNvPr id="34821" name="Oval 7">
            <a:extLst>
              <a:ext uri="{FF2B5EF4-FFF2-40B4-BE49-F238E27FC236}">
                <a16:creationId xmlns:a16="http://schemas.microsoft.com/office/drawing/2014/main" id="{0E661C4D-0457-C4D7-D253-2117C8222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2279650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22" name="Oval 8">
            <a:extLst>
              <a:ext uri="{FF2B5EF4-FFF2-40B4-BE49-F238E27FC236}">
                <a16:creationId xmlns:a16="http://schemas.microsoft.com/office/drawing/2014/main" id="{389F1573-847C-9B87-1A3A-1DE5B66CA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25" y="2247900"/>
            <a:ext cx="9144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 baseline="30000"/>
              <a:t>_</a:t>
            </a:r>
            <a:endParaRPr lang="en-AU" altLang="it-IT" sz="4800" baseline="30000"/>
          </a:p>
        </p:txBody>
      </p:sp>
      <p:sp>
        <p:nvSpPr>
          <p:cNvPr id="34823" name="Oval 16">
            <a:extLst>
              <a:ext uri="{FF2B5EF4-FFF2-40B4-BE49-F238E27FC236}">
                <a16:creationId xmlns:a16="http://schemas.microsoft.com/office/drawing/2014/main" id="{37EE77F7-AEE2-6BE9-EDCD-4E4CB6A10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4630738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24" name="Oval 17">
            <a:extLst>
              <a:ext uri="{FF2B5EF4-FFF2-40B4-BE49-F238E27FC236}">
                <a16:creationId xmlns:a16="http://schemas.microsoft.com/office/drawing/2014/main" id="{B21F503F-6436-D592-06EF-8E03E40B8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5943600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25" name="Line 18">
            <a:extLst>
              <a:ext uri="{FF2B5EF4-FFF2-40B4-BE49-F238E27FC236}">
                <a16:creationId xmlns:a16="http://schemas.microsoft.com/office/drawing/2014/main" id="{A025F52F-9541-52DF-1566-BA444D1B1C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20913" y="5094288"/>
            <a:ext cx="6238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6" name="Line 19">
            <a:extLst>
              <a:ext uri="{FF2B5EF4-FFF2-40B4-BE49-F238E27FC236}">
                <a16:creationId xmlns:a16="http://schemas.microsoft.com/office/drawing/2014/main" id="{1E39165E-BF77-14AD-71D5-1DB8AD569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8513" y="5122863"/>
            <a:ext cx="7413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7" name="Line 21">
            <a:extLst>
              <a:ext uri="{FF2B5EF4-FFF2-40B4-BE49-F238E27FC236}">
                <a16:creationId xmlns:a16="http://schemas.microsoft.com/office/drawing/2014/main" id="{B397195E-492C-F0D2-9D83-976AD0117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0250" y="2727325"/>
            <a:ext cx="7413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8" name="Line 22">
            <a:extLst>
              <a:ext uri="{FF2B5EF4-FFF2-40B4-BE49-F238E27FC236}">
                <a16:creationId xmlns:a16="http://schemas.microsoft.com/office/drawing/2014/main" id="{6EC9F149-03ED-AA00-593C-DE49C64CB9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7663" y="2725738"/>
            <a:ext cx="6238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9" name="Oval 23">
            <a:extLst>
              <a:ext uri="{FF2B5EF4-FFF2-40B4-BE49-F238E27FC236}">
                <a16:creationId xmlns:a16="http://schemas.microsoft.com/office/drawing/2014/main" id="{7679688C-9D9C-8E91-B594-8BB02298D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5886450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30" name="Line 24">
            <a:extLst>
              <a:ext uri="{FF2B5EF4-FFF2-40B4-BE49-F238E27FC236}">
                <a16:creationId xmlns:a16="http://schemas.microsoft.com/office/drawing/2014/main" id="{B9E67570-712E-0C25-2D62-613140AC2F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60800" y="6357938"/>
            <a:ext cx="2762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31" name="Line 26">
            <a:extLst>
              <a:ext uri="{FF2B5EF4-FFF2-40B4-BE49-F238E27FC236}">
                <a16:creationId xmlns:a16="http://schemas.microsoft.com/office/drawing/2014/main" id="{3900936F-0836-98F2-5201-0DCFA9E69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1375" y="6313488"/>
            <a:ext cx="3349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32" name="Oval 27">
            <a:extLst>
              <a:ext uri="{FF2B5EF4-FFF2-40B4-BE49-F238E27FC236}">
                <a16:creationId xmlns:a16="http://schemas.microsoft.com/office/drawing/2014/main" id="{46D1ECE9-8EF2-3096-27EF-4C29E8364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225" y="4649788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33" name="Text Box 28">
            <a:extLst>
              <a:ext uri="{FF2B5EF4-FFF2-40B4-BE49-F238E27FC236}">
                <a16:creationId xmlns:a16="http://schemas.microsoft.com/office/drawing/2014/main" id="{A1360673-8D88-9C99-D3A0-DFF0133CF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5784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1800"/>
          </a:p>
        </p:txBody>
      </p:sp>
      <p:sp>
        <p:nvSpPr>
          <p:cNvPr id="34834" name="Text Box 29">
            <a:extLst>
              <a:ext uri="{FF2B5EF4-FFF2-40B4-BE49-F238E27FC236}">
                <a16:creationId xmlns:a16="http://schemas.microsoft.com/office/drawing/2014/main" id="{10A2041C-AE7A-574D-6196-10BD2B394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5735638"/>
            <a:ext cx="34879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000" dirty="0">
                <a:solidFill>
                  <a:srgbClr val="FF0000"/>
                </a:solidFill>
              </a:rPr>
              <a:t>В два раза дальше:
Прочность в 4 раза меньше</a:t>
            </a:r>
            <a:endParaRPr lang="en-AU" altLang="it-IT" sz="2400" dirty="0">
              <a:solidFill>
                <a:srgbClr val="FF0000"/>
              </a:solidFill>
            </a:endParaRPr>
          </a:p>
        </p:txBody>
      </p:sp>
      <p:sp>
        <p:nvSpPr>
          <p:cNvPr id="34835" name="Text Box 29">
            <a:extLst>
              <a:ext uri="{FF2B5EF4-FFF2-40B4-BE49-F238E27FC236}">
                <a16:creationId xmlns:a16="http://schemas.microsoft.com/office/drawing/2014/main" id="{BD260193-49DD-5359-5E53-83E86570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013" y="3275013"/>
            <a:ext cx="21367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Segni opposti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si attraggono</a:t>
            </a:r>
          </a:p>
        </p:txBody>
      </p:sp>
      <p:sp>
        <p:nvSpPr>
          <p:cNvPr id="34836" name="Text Box 29">
            <a:extLst>
              <a:ext uri="{FF2B5EF4-FFF2-40B4-BE49-F238E27FC236}">
                <a16:creationId xmlns:a16="http://schemas.microsoft.com/office/drawing/2014/main" id="{25237DCD-D02A-9626-2F37-D4C7F1A8B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4630738"/>
            <a:ext cx="20272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600" dirty="0">
                <a:solidFill>
                  <a:srgbClr val="FF0000"/>
                </a:solidFill>
              </a:rPr>
              <a:t>Противоположные знаки 
отталкивают друг друга</a:t>
            </a:r>
            <a:endParaRPr lang="it-IT" altLang="it-IT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0534C34-2BB9-FFB6-C938-4AB1ED800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-112713"/>
            <a:ext cx="7942262" cy="1143001"/>
          </a:xfrm>
        </p:spPr>
        <p:txBody>
          <a:bodyPr/>
          <a:lstStyle/>
          <a:p>
            <a:pPr eaLnBrk="1" hangingPunct="1"/>
            <a:r>
              <a:rPr lang="ru-RU" altLang="it-IT" sz="2800" dirty="0"/>
              <a:t>Что горячее? </a:t>
            </a:r>
            <a:br>
              <a:rPr lang="ru-RU" altLang="it-IT" sz="2800" dirty="0"/>
            </a:br>
            <a:r>
              <a:rPr lang="ru-RU" altLang="it-IT" sz="2800" dirty="0"/>
              <a:t>Солнце или молния?</a:t>
            </a:r>
            <a:endParaRPr lang="en-AU" altLang="it-IT" sz="2800" dirty="0"/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EAACEB9E-42B0-1A3A-EAD4-1242FDD2807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521575" y="4970463"/>
            <a:ext cx="2871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200">
                <a:solidFill>
                  <a:schemeClr val="hlink"/>
                </a:solidFill>
              </a:rPr>
              <a:t>Van der Graaf, spawarka, łuk plamozwy</a:t>
            </a:r>
            <a:endParaRPr lang="en-AU" altLang="it-IT" sz="1200">
              <a:solidFill>
                <a:schemeClr val="hlink"/>
              </a:solidFill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E9D5C345-AC1F-33E2-9DF6-49DAB164B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532" y="5608974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it-IT" sz="2000" dirty="0"/>
              <a:t>Исследователи зафиксировали, что молния бьет под напряжением 10 миллиардов вольт, что намного больше, чем энергия внутри Солнца (15 миллионов градусов по Цельсию)</a:t>
            </a:r>
            <a:endParaRPr lang="it-IT" altLang="it-IT" sz="2200" dirty="0">
              <a:solidFill>
                <a:srgbClr val="FF0000"/>
              </a:solidFill>
            </a:endParaRPr>
          </a:p>
        </p:txBody>
      </p:sp>
      <p:pic>
        <p:nvPicPr>
          <p:cNvPr id="35845" name="Picture 5">
            <a:extLst>
              <a:ext uri="{FF2B5EF4-FFF2-40B4-BE49-F238E27FC236}">
                <a16:creationId xmlns:a16="http://schemas.microsoft.com/office/drawing/2014/main" id="{8022C53C-84AC-F19D-9CA0-CEF5EA07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7942262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>
            <a:extLst>
              <a:ext uri="{FF2B5EF4-FFF2-40B4-BE49-F238E27FC236}">
                <a16:creationId xmlns:a16="http://schemas.microsoft.com/office/drawing/2014/main" id="{13565B9A-5AA1-2F44-8864-9262875CA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924175"/>
            <a:ext cx="351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 b="1" dirty="0">
                <a:solidFill>
                  <a:srgbClr val="FF0000"/>
                </a:solidFill>
              </a:rPr>
              <a:t>March 15, 2019• </a:t>
            </a:r>
            <a:r>
              <a:rPr lang="en-AU" altLang="it-IT" sz="1800" b="1" i="1" dirty="0">
                <a:solidFill>
                  <a:srgbClr val="FF0000"/>
                </a:solidFill>
              </a:rPr>
              <a:t>Physics</a:t>
            </a:r>
            <a:r>
              <a:rPr lang="en-AU" altLang="it-IT" sz="1800" b="1" dirty="0">
                <a:solidFill>
                  <a:srgbClr val="FF0000"/>
                </a:solidFill>
              </a:rPr>
              <a:t> 12, 29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12A-73D1-F560-E14C-7282DB62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257"/>
          </a:xfrm>
        </p:spPr>
        <p:txBody>
          <a:bodyPr/>
          <a:lstStyle/>
          <a:p>
            <a:r>
              <a:rPr lang="az-Cyrl-AZ" sz="3600" dirty="0"/>
              <a:t>Плазменная сфера</a:t>
            </a:r>
            <a:endParaRPr lang="pl-PL" sz="3600" dirty="0"/>
          </a:p>
        </p:txBody>
      </p:sp>
      <p:pic>
        <p:nvPicPr>
          <p:cNvPr id="5" name="plasma_0">
            <a:hlinkClick r:id="" action="ppaction://media"/>
            <a:extLst>
              <a:ext uri="{FF2B5EF4-FFF2-40B4-BE49-F238E27FC236}">
                <a16:creationId xmlns:a16="http://schemas.microsoft.com/office/drawing/2014/main" id="{C5029B0D-0E7F-391F-8254-644C05D4F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502" y="824316"/>
            <a:ext cx="4211664" cy="3158748"/>
          </a:xfrm>
          <a:prstGeom prst="rect">
            <a:avLst/>
          </a:prstGeom>
        </p:spPr>
      </p:pic>
      <p:pic>
        <p:nvPicPr>
          <p:cNvPr id="6" name="plasma-fingers">
            <a:hlinkClick r:id="" action="ppaction://media"/>
            <a:extLst>
              <a:ext uri="{FF2B5EF4-FFF2-40B4-BE49-F238E27FC236}">
                <a16:creationId xmlns:a16="http://schemas.microsoft.com/office/drawing/2014/main" id="{525F4FFB-5CA5-5753-91CC-A34EB63BE3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62" y="3354420"/>
            <a:ext cx="4211664" cy="32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12A-73D1-F560-E14C-7282DB62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257"/>
          </a:xfrm>
        </p:spPr>
        <p:txBody>
          <a:bodyPr/>
          <a:lstStyle/>
          <a:p>
            <a:r>
              <a:rPr lang="az-Cyrl-AZ" sz="3600" dirty="0"/>
              <a:t>Плазменная сфера</a:t>
            </a:r>
            <a:endParaRPr lang="pl-PL" sz="3600" dirty="0"/>
          </a:p>
        </p:txBody>
      </p:sp>
      <p:pic>
        <p:nvPicPr>
          <p:cNvPr id="4" name="plasma-neon">
            <a:hlinkClick r:id="" action="ppaction://media"/>
            <a:extLst>
              <a:ext uri="{FF2B5EF4-FFF2-40B4-BE49-F238E27FC236}">
                <a16:creationId xmlns:a16="http://schemas.microsoft.com/office/drawing/2014/main" id="{62D8557B-6DDC-81DC-7AC8-6B11B517B9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81" y="1035441"/>
            <a:ext cx="4072235" cy="3122047"/>
          </a:xfrm>
          <a:prstGeom prst="rect">
            <a:avLst/>
          </a:prstGeom>
        </p:spPr>
      </p:pic>
      <p:pic>
        <p:nvPicPr>
          <p:cNvPr id="3" name="plasma2_0">
            <a:hlinkClick r:id="" action="ppaction://media"/>
            <a:extLst>
              <a:ext uri="{FF2B5EF4-FFF2-40B4-BE49-F238E27FC236}">
                <a16:creationId xmlns:a16="http://schemas.microsoft.com/office/drawing/2014/main" id="{964E03F2-58E6-28EE-F3DE-75BCD7BF47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7938" y="3140801"/>
            <a:ext cx="4590081" cy="34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12A-73D1-F560-E14C-7282DB62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257"/>
          </a:xfrm>
        </p:spPr>
        <p:txBody>
          <a:bodyPr/>
          <a:lstStyle/>
          <a:p>
            <a:r>
              <a:rPr lang="az-Cyrl-AZ" sz="3600" dirty="0"/>
              <a:t>Плазменная сфера</a:t>
            </a:r>
            <a:endParaRPr lang="pl-PL" sz="3600" dirty="0"/>
          </a:p>
        </p:txBody>
      </p:sp>
      <p:pic>
        <p:nvPicPr>
          <p:cNvPr id="5" name="plasma-night-shot-finger">
            <a:hlinkClick r:id="" action="ppaction://media"/>
            <a:extLst>
              <a:ext uri="{FF2B5EF4-FFF2-40B4-BE49-F238E27FC236}">
                <a16:creationId xmlns:a16="http://schemas.microsoft.com/office/drawing/2014/main" id="{600652DF-3306-9A39-C9FC-3E47B3ED26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156152"/>
            <a:ext cx="4304654" cy="3300235"/>
          </a:xfrm>
          <a:prstGeom prst="rect">
            <a:avLst/>
          </a:prstGeom>
        </p:spPr>
      </p:pic>
      <p:pic>
        <p:nvPicPr>
          <p:cNvPr id="7" name="plasma-night-shot-1">
            <a:hlinkClick r:id="" action="ppaction://media"/>
            <a:extLst>
              <a:ext uri="{FF2B5EF4-FFF2-40B4-BE49-F238E27FC236}">
                <a16:creationId xmlns:a16="http://schemas.microsoft.com/office/drawing/2014/main" id="{503ACCA5-B8D5-B11C-7C2B-9ED87BA6B1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837" y="939895"/>
            <a:ext cx="4110858" cy="3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1DF9C56-97B3-D950-3FFB-22778D884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75558"/>
            <a:ext cx="8229600" cy="1143000"/>
          </a:xfrm>
        </p:spPr>
        <p:txBody>
          <a:bodyPr/>
          <a:lstStyle/>
          <a:p>
            <a:pPr eaLnBrk="1" hangingPunct="1"/>
            <a:r>
              <a:rPr lang="az-Cyrl-AZ" altLang="it-IT" sz="3600" dirty="0">
                <a:solidFill>
                  <a:schemeClr val="accent2"/>
                </a:solidFill>
              </a:rPr>
              <a:t>Уже древние греки...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DEBE4C8-B675-134B-707A-21603CAF7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6550" y="899808"/>
            <a:ext cx="8470900" cy="525780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ru-RU" altLang="it-IT" sz="2400" dirty="0"/>
              <a:t>«Уже древние греки» – но не только они верили в магические свойства янтаря (смолы Балтийского моря)</a:t>
            </a:r>
            <a:endParaRPr lang="pl-PL" altLang="it-IT" sz="2400" dirty="0"/>
          </a:p>
          <a:p>
            <a:pPr eaLnBrk="1" hangingPunct="1">
              <a:lnSpc>
                <a:spcPct val="95000"/>
              </a:lnSpc>
            </a:pPr>
            <a:r>
              <a:rPr lang="ru-RU" altLang="it-IT" sz="2400" dirty="0"/>
              <a:t>Говорили, что Ковчег Завета ударил током мальчика, который прикоснулся к нему. История (конечно, неправдивая) гласит, что ковчег был украшен внутри и снаружи золотыми листами. Священники ходили на высоких деревянных башмаках и каждый день чистили ковчег шерстью (т.е. электрифицировали ковчег). Мальчик босиком не был изолирован от земли, поэтому весь накопленный электрический заряд стекал на землю через его (бедное) тело.</a:t>
            </a:r>
            <a:endParaRPr lang="pl-PL" altLang="it-IT" sz="2400" dirty="0"/>
          </a:p>
          <a:p>
            <a:pPr eaLnBrk="1" hangingPunct="1">
              <a:lnSpc>
                <a:spcPct val="95000"/>
              </a:lnSpc>
            </a:pPr>
            <a:r>
              <a:rPr lang="ru-RU" altLang="it-IT" sz="2400" dirty="0"/>
              <a:t>Молния – это электрический разряд (т.е. это очень быстрая последовательность разрядов вверх и вниз, между облаками и землей). Разность потенциалов (т.е. напряжение) составляет сотни миллионов вольт (и даже больше).</a:t>
            </a:r>
            <a:endParaRPr lang="en-AU" altLang="it-IT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E1B5119-B78B-9C81-1E45-CD047D3F5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/>
            <a:r>
              <a:rPr lang="az-Cyrl-AZ" altLang="it-IT" sz="4000" dirty="0"/>
              <a:t>Серный шар</a:t>
            </a:r>
            <a:endParaRPr lang="en-AU" altLang="it-IT" sz="4000" dirty="0"/>
          </a:p>
        </p:txBody>
      </p:sp>
      <p:sp>
        <p:nvSpPr>
          <p:cNvPr id="37891" name="Text Box 5">
            <a:extLst>
              <a:ext uri="{FF2B5EF4-FFF2-40B4-BE49-F238E27FC236}">
                <a16:creationId xmlns:a16="http://schemas.microsoft.com/office/drawing/2014/main" id="{AAB54885-17F9-637E-7D72-5731AC8F4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403725"/>
            <a:ext cx="821055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200" dirty="0">
                <a:solidFill>
                  <a:srgbClr val="202122"/>
                </a:solidFill>
              </a:rPr>
              <a:t>Если повернуть серный шарик и потереть его рукой, образуются потрескивающие искры.</a:t>
            </a:r>
            <a:endParaRPr lang="it-IT" altLang="it-IT" sz="2200" dirty="0">
              <a:solidFill>
                <a:srgbClr val="20212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200" dirty="0"/>
              <a:t>Подобные искры можно наблюдать, когда снимаешь свитер</a:t>
            </a:r>
            <a:r>
              <a:rPr lang="pl-PL" altLang="it-IT" sz="2200" dirty="0"/>
              <a:t> </a:t>
            </a:r>
            <a:r>
              <a:rPr lang="ru-RU" altLang="it-IT" sz="2200" dirty="0"/>
              <a:t>Подобные искры мы наблюдаем при удалении</a:t>
            </a:r>
            <a:r>
              <a:rPr lang="pl-PL" altLang="it-IT" sz="2200" dirty="0"/>
              <a:t> </a:t>
            </a:r>
            <a:r>
              <a:rPr lang="ru-RU" altLang="it-IT" sz="2200" dirty="0"/>
              <a:t>«эластичные» или шерстяные (и имеющие хорошо вымытые волосы)</a:t>
            </a:r>
            <a:endParaRPr lang="en-AU" altLang="it-IT" sz="2200" dirty="0"/>
          </a:p>
        </p:txBody>
      </p:sp>
      <p:pic>
        <p:nvPicPr>
          <p:cNvPr id="37892" name="Picture 6">
            <a:extLst>
              <a:ext uri="{FF2B5EF4-FFF2-40B4-BE49-F238E27FC236}">
                <a16:creationId xmlns:a16="http://schemas.microsoft.com/office/drawing/2014/main" id="{D4D4D170-EE04-5EA2-34FE-E80DB52C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974725"/>
            <a:ext cx="401161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>
            <a:extLst>
              <a:ext uri="{FF2B5EF4-FFF2-40B4-BE49-F238E27FC236}">
                <a16:creationId xmlns:a16="http://schemas.microsoft.com/office/drawing/2014/main" id="{B9EB8C40-9A5A-9BA4-7AA2-438C512F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011238"/>
            <a:ext cx="43751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3A84085-0E4E-17CA-6FBE-151E73787C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88913"/>
            <a:ext cx="8229600" cy="857250"/>
          </a:xfrm>
        </p:spPr>
        <p:txBody>
          <a:bodyPr/>
          <a:lstStyle/>
          <a:p>
            <a:pPr eaLnBrk="1" hangingPunct="1"/>
            <a:r>
              <a:rPr lang="az-Cyrl-AZ" altLang="it-IT" dirty="0"/>
              <a:t>Мир, полный алармизма</a:t>
            </a:r>
            <a:endParaRPr lang="en-AU" altLang="it-IT" dirty="0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E475A271-C22A-61A7-FA9C-FC74023AD0A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138" y="1608138"/>
            <a:ext cx="8418512" cy="5060950"/>
          </a:xfrm>
        </p:spPr>
      </p:pic>
      <p:sp>
        <p:nvSpPr>
          <p:cNvPr id="93189" name="Text Box 5">
            <a:extLst>
              <a:ext uri="{FF2B5EF4-FFF2-40B4-BE49-F238E27FC236}">
                <a16:creationId xmlns:a16="http://schemas.microsoft.com/office/drawing/2014/main" id="{7C9A4BA4-CEF9-7B0F-A8B8-2865FC695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2852738"/>
            <a:ext cx="2574925" cy="24006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altLang="it-IT" sz="1650" dirty="0"/>
              <a:t>Focus, 2002:</a:t>
            </a:r>
          </a:p>
          <a:p>
            <a:pPr eaLnBrk="1" hangingPunct="1">
              <a:defRPr/>
            </a:pPr>
            <a:endParaRPr lang="en-AU" altLang="it-IT" sz="1650" dirty="0"/>
          </a:p>
          <a:p>
            <a:pPr eaLnBrk="1" hangingPunct="1">
              <a:defRPr/>
            </a:pPr>
            <a:r>
              <a:rPr lang="az-Cyrl-AZ" altLang="ja-JP" sz="1650" dirty="0"/>
              <a:t>Погода сошла с ума</a:t>
            </a:r>
            <a:endParaRPr lang="pl-PL" altLang="ja-JP" sz="1650" dirty="0"/>
          </a:p>
          <a:p>
            <a:pPr eaLnBrk="1" hangingPunct="1">
              <a:defRPr/>
            </a:pPr>
            <a:endParaRPr lang="pl-PL" altLang="ja-JP" sz="1650" dirty="0"/>
          </a:p>
          <a:p>
            <a:pPr eaLnBrk="1" hangingPunct="1">
              <a:defRPr/>
            </a:pPr>
            <a:r>
              <a:rPr lang="az-Cyrl-AZ" altLang="ja-JP" sz="1650" dirty="0"/>
              <a:t>Во всем виновата Атлантика</a:t>
            </a:r>
            <a:endParaRPr lang="pl-PL" altLang="ja-JP" sz="1650" dirty="0"/>
          </a:p>
          <a:p>
            <a:pPr eaLnBrk="1" hangingPunct="1">
              <a:defRPr/>
            </a:pPr>
            <a:endParaRPr lang="pl-PL" altLang="ja-JP" sz="1650" dirty="0"/>
          </a:p>
          <a:p>
            <a:pPr eaLnBrk="1" hangingPunct="1">
              <a:defRPr/>
            </a:pPr>
            <a:r>
              <a:rPr lang="ru-RU" altLang="ja-JP" sz="1650" b="1" dirty="0"/>
              <a:t>Неужели мы должны в это верить?</a:t>
            </a:r>
            <a:endParaRPr lang="pl-PL" altLang="ja-JP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D511235-39C5-7560-656C-279DCE566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88900"/>
            <a:ext cx="80327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pl-PL" sz="2800" dirty="0">
                <a:solidFill>
                  <a:srgbClr val="000099"/>
                </a:solidFill>
              </a:rPr>
              <a:t>Электричество в семнадцатом веке было салонной игрой в аристократических дворах</a:t>
            </a:r>
            <a:endParaRPr lang="en-AU" altLang="pl-PL" dirty="0">
              <a:solidFill>
                <a:srgbClr val="000099"/>
              </a:solidFill>
            </a:endParaRPr>
          </a:p>
        </p:txBody>
      </p:sp>
      <p:pic>
        <p:nvPicPr>
          <p:cNvPr id="38915" name="Picture 7">
            <a:extLst>
              <a:ext uri="{FF2B5EF4-FFF2-40B4-BE49-F238E27FC236}">
                <a16:creationId xmlns:a16="http://schemas.microsoft.com/office/drawing/2014/main" id="{3DD29CFB-3F2A-5EF6-824D-41FA06D8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76338"/>
            <a:ext cx="3036888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 descr="E:\Ania\!ZKompAnia\ania\volta\kulasiar.jpg">
            <a:extLst>
              <a:ext uri="{FF2B5EF4-FFF2-40B4-BE49-F238E27FC236}">
                <a16:creationId xmlns:a16="http://schemas.microsoft.com/office/drawing/2014/main" id="{F3A8F661-1FA0-1CE7-67D5-05C636D7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598988"/>
            <a:ext cx="28860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Prostokąt 3">
            <a:extLst>
              <a:ext uri="{FF2B5EF4-FFF2-40B4-BE49-F238E27FC236}">
                <a16:creationId xmlns:a16="http://schemas.microsoft.com/office/drawing/2014/main" id="{8A7642D6-8977-6F53-E407-8D21BCAE1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1176338"/>
            <a:ext cx="5538787" cy="561692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30000"/>
              </a:spcAft>
              <a:defRPr/>
            </a:pPr>
            <a:r>
              <a:rPr lang="az-Cyrl-AZ" altLang="it-IT" sz="2000" b="1" dirty="0">
                <a:latin typeface="+mn-lt"/>
              </a:rPr>
              <a:t>Фалес Милетский</a:t>
            </a:r>
            <a:r>
              <a:rPr lang="pl-PL" altLang="it-IT" sz="2000" b="1" dirty="0">
                <a:latin typeface="+mn-lt"/>
              </a:rPr>
              <a:t> </a:t>
            </a:r>
            <a:r>
              <a:rPr lang="ru-RU" altLang="it-IT" sz="2000" dirty="0">
                <a:latin typeface="+mn-lt"/>
              </a:rPr>
              <a:t>Около 500 г. до н.э. он обратил внимание на особые свойства янтаря, называемого по-гречески электроном.</a:t>
            </a:r>
            <a:endParaRPr lang="pl-PL" altLang="it-IT" sz="2000" dirty="0">
              <a:latin typeface="+mn-lt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ru-RU" altLang="it-IT" sz="2000" dirty="0">
                <a:latin typeface="+mn-lt"/>
              </a:rPr>
              <a:t>В семнадцатом веке были известны эксперименты с серными или стеклянными шарами: «электричество» создавалось трением, вплоть до того, что оно давало большие искры, если (легкую) девушку изолировать от земли с помощью шелка.</a:t>
            </a:r>
            <a:endParaRPr lang="pl-PL" altLang="it-IT" sz="2000" dirty="0">
              <a:latin typeface="+mn-lt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ru-RU" altLang="it-IT" sz="2000" dirty="0">
                <a:latin typeface="+mn-lt"/>
              </a:rPr>
              <a:t>Роберт Симмер (1707-1763) писал, что его черно-белые чулки, сделанные из шерсти и шелка, электризовались, когда носились друг на друге.</a:t>
            </a:r>
            <a:endParaRPr lang="pl-PL" altLang="it-IT" sz="2000" dirty="0">
              <a:latin typeface="+mn-lt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ru-RU" altLang="it-IT" sz="2000" dirty="0">
                <a:latin typeface="+mn-lt"/>
              </a:rPr>
              <a:t>В то же время Бенджамин Франклин изучал электричество грозы.</a:t>
            </a:r>
            <a:endParaRPr lang="pl-PL" altLang="it-IT" sz="1500" dirty="0"/>
          </a:p>
          <a:p>
            <a:pPr eaLnBrk="1" hangingPunct="1">
              <a:defRPr/>
            </a:pPr>
            <a:r>
              <a:rPr lang="pl-PL" altLang="it-IT" sz="1500" dirty="0"/>
              <a:t>   </a:t>
            </a:r>
          </a:p>
        </p:txBody>
      </p:sp>
      <p:sp>
        <p:nvSpPr>
          <p:cNvPr id="49160" name="Text Box 6">
            <a:extLst>
              <a:ext uri="{FF2B5EF4-FFF2-40B4-BE49-F238E27FC236}">
                <a16:creationId xmlns:a16="http://schemas.microsoft.com/office/drawing/2014/main" id="{62AB7F92-E6B8-3CBD-8FAB-38EB150E6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515100"/>
            <a:ext cx="4865688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050" dirty="0"/>
              <a:t>„1799:.. E la corrente fu. Duecento anni dalla pila di Volta”, Universita’ di Pavia</a:t>
            </a:r>
            <a:endParaRPr lang="en-AU" altLang="pl-PL" sz="10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4B34C2E-CAA3-B403-CACF-81CA4E827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it-IT" dirty="0">
                <a:solidFill>
                  <a:srgbClr val="2761AB"/>
                </a:solidFill>
                <a:latin typeface="Brandon Grotesque Bold"/>
              </a:rPr>
              <a:t>Тем не менее, до понимания электрических явлений предстояло пройти еще долгий путь</a:t>
            </a:r>
            <a:endParaRPr lang="en-AU" altLang="pl-PL" dirty="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39939" name="Prostokąt 3">
            <a:extLst>
              <a:ext uri="{FF2B5EF4-FFF2-40B4-BE49-F238E27FC236}">
                <a16:creationId xmlns:a16="http://schemas.microsoft.com/office/drawing/2014/main" id="{6B20DE2D-03EE-1CD7-7E7C-EC44169C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82" y="1397794"/>
            <a:ext cx="8266113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it-IT" sz="2000" dirty="0"/>
              <a:t>Эксперимент Симмера был важен, потому что он показал существование электрических зарядов двух разных типов.</a:t>
            </a:r>
            <a:endParaRPr lang="pl-PL" altLang="it-IT" sz="20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it-IT" sz="2000" dirty="0"/>
              <a:t>И правильно: два типа электрических зарядов. 
Вы знаете, мы называем вольта-времена положительными [протон, т.е. ядро водорода] и отрицательными [электрон, т.е. носитель тока в электрическом кабеле]. Почему только две? Мы не знаем.</a:t>
            </a:r>
            <a:endParaRPr lang="pl-PL" altLang="it-IT" sz="20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it-IT" sz="2000" dirty="0"/>
              <a:t>Однотипные заряды отталкивают друг друга, двух разных типов – притягивают. Как носки Симмера.</a:t>
            </a:r>
            <a:endParaRPr lang="pl-PL" altLang="it-IT" sz="2000" dirty="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 dirty="0"/>
              <a:t> </a:t>
            </a:r>
          </a:p>
        </p:txBody>
      </p:sp>
      <p:pic>
        <p:nvPicPr>
          <p:cNvPr id="39940" name="Picture 5">
            <a:extLst>
              <a:ext uri="{FF2B5EF4-FFF2-40B4-BE49-F238E27FC236}">
                <a16:creationId xmlns:a16="http://schemas.microsoft.com/office/drawing/2014/main" id="{49B94405-9968-26D8-E0FE-11E781E4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48" y="4508500"/>
            <a:ext cx="3028950" cy="20748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4">
            <a:extLst>
              <a:ext uri="{FF2B5EF4-FFF2-40B4-BE49-F238E27FC236}">
                <a16:creationId xmlns:a16="http://schemas.microsoft.com/office/drawing/2014/main" id="{4EB646CB-58BF-42A4-5D17-EB4BE26B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69875"/>
            <a:ext cx="62865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DFC64074-76B0-34C5-ED84-843BA2999B55}"/>
              </a:ext>
            </a:extLst>
          </p:cNvPr>
          <p:cNvSpPr/>
          <p:nvPr/>
        </p:nvSpPr>
        <p:spPr>
          <a:xfrm>
            <a:off x="5438775" y="6588125"/>
            <a:ext cx="3557588" cy="2079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it-IT" sz="750" dirty="0"/>
              <a:t> </a:t>
            </a:r>
            <a:r>
              <a:rPr lang="pl-PL" altLang="it-IT" sz="750" dirty="0">
                <a:hlinkClick r:id="rId4"/>
              </a:rPr>
              <a:t>http://www.esdsystems.com/whitepapers/wp_tribocharging.html</a:t>
            </a:r>
            <a:endParaRPr lang="pl-PL" altLang="it-IT" sz="750" dirty="0"/>
          </a:p>
        </p:txBody>
      </p:sp>
      <p:sp>
        <p:nvSpPr>
          <p:cNvPr id="40964" name="Prostokąt 4">
            <a:extLst>
              <a:ext uri="{FF2B5EF4-FFF2-40B4-BE49-F238E27FC236}">
                <a16:creationId xmlns:a16="http://schemas.microsoft.com/office/drawing/2014/main" id="{BAE466BA-7500-776F-FEC1-E677C3E5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5037138"/>
            <a:ext cx="8766175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000" dirty="0">
                <a:latin typeface="Brandon Grotesque Bold"/>
              </a:rPr>
              <a:t>Алессандро Вольта, школьный инспектор в Комо, а затем профессор физики в Павии, проводил систематические исследования различных материалов.
Он упорядочил и выложил в своеобразной последовательности все материалы: от стекла до шелка, серы и смолы.</a:t>
            </a:r>
            <a:endParaRPr lang="pl-PL" altLang="it-IT" sz="2200" dirty="0">
              <a:latin typeface="Brandon Grotesque Bold"/>
            </a:endParaRPr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6D65B0C7-00A9-BA20-8748-4AF1316E6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2347913"/>
            <a:ext cx="5414559" cy="792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altLang="it-IT" sz="1600" dirty="0"/>
              <a:t>Интерактивная выставка «Куча Вольты», Слупск, 2001</a:t>
            </a:r>
            <a:endParaRPr lang="pl-PL" altLang="it-IT" sz="1600" dirty="0"/>
          </a:p>
          <a:p>
            <a:pPr eaLnBrk="1" hangingPunct="1">
              <a:defRPr/>
            </a:pPr>
            <a:r>
              <a:rPr lang="pl-PL" altLang="it-IT" sz="1600" dirty="0"/>
              <a:t>dydaktyka.fizyka.umk.pl/zabawki/files/zrodla/ogniwa.html</a:t>
            </a:r>
          </a:p>
          <a:p>
            <a:pPr eaLnBrk="1" hangingPunct="1">
              <a:defRPr/>
            </a:pPr>
            <a:endParaRPr lang="en-AU" altLang="it-IT" sz="1350" dirty="0"/>
          </a:p>
        </p:txBody>
      </p:sp>
      <p:sp>
        <p:nvSpPr>
          <p:cNvPr id="40966" name="Rectangle 2">
            <a:extLst>
              <a:ext uri="{FF2B5EF4-FFF2-40B4-BE49-F238E27FC236}">
                <a16:creationId xmlns:a16="http://schemas.microsoft.com/office/drawing/2014/main" id="{27D88793-1977-3E44-BFCB-181D5BD58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-33338"/>
            <a:ext cx="8229600" cy="8572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ja-JP" dirty="0">
                <a:solidFill>
                  <a:srgbClr val="000099"/>
                </a:solidFill>
                <a:ea typeface="MS PGothic" panose="020B0600070205080204" pitchFamily="34" charset="-128"/>
              </a:rPr>
              <a:t>Вольта (1797) и тока была...</a:t>
            </a:r>
            <a:endParaRPr lang="en-AU" altLang="pl-PL" dirty="0">
              <a:solidFill>
                <a:srgbClr val="000099"/>
              </a:solidFill>
            </a:endParaRPr>
          </a:p>
        </p:txBody>
      </p:sp>
      <p:sp>
        <p:nvSpPr>
          <p:cNvPr id="50188" name="Text Box 6">
            <a:extLst>
              <a:ext uri="{FF2B5EF4-FFF2-40B4-BE49-F238E27FC236}">
                <a16:creationId xmlns:a16="http://schemas.microsoft.com/office/drawing/2014/main" id="{A17F166D-B1DA-3D66-C698-C3240932E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6630988"/>
            <a:ext cx="4865687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050" dirty="0"/>
              <a:t>„1799:.. E la corrente fu. Duecento anni dalla pila di Volta”, Universita’ di Pavia</a:t>
            </a:r>
            <a:endParaRPr lang="en-AU" altLang="pl-PL" sz="10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>
            <a:extLst>
              <a:ext uri="{FF2B5EF4-FFF2-40B4-BE49-F238E27FC236}">
                <a16:creationId xmlns:a16="http://schemas.microsoft.com/office/drawing/2014/main" id="{6AF72948-1206-7172-A27F-DE38D58D5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624013"/>
            <a:ext cx="2832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:a16="http://schemas.microsoft.com/office/drawing/2014/main" id="{ECABE602-A464-0761-11B8-B8D88B395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" y="-47625"/>
            <a:ext cx="8229600" cy="1143000"/>
          </a:xfrm>
        </p:spPr>
        <p:txBody>
          <a:bodyPr/>
          <a:lstStyle/>
          <a:p>
            <a:pPr eaLnBrk="1" hangingPunct="1"/>
            <a:r>
              <a:rPr lang="az-Cyrl-AZ" altLang="it-IT" sz="3600" dirty="0"/>
              <a:t>Янтарь, т.е. изолятор</a:t>
            </a:r>
            <a:endParaRPr lang="en-AU" altLang="it-IT" sz="3600" dirty="0"/>
          </a:p>
        </p:txBody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7F32D5C2-B861-15B9-4A48-DA22C9967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3350" y="825500"/>
            <a:ext cx="9010650" cy="52578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buFontTx/>
              <a:buNone/>
              <a:defRPr/>
            </a:pPr>
            <a:r>
              <a:rPr lang="ru-RU" altLang="it-IT" sz="2200" dirty="0"/>
              <a:t>Алессандро Вольта для своих экспериментов часами варил дубовые палочки в масле. Сегодня у нас много, разных, пластмасс)</a:t>
            </a: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it-IT" sz="2200" dirty="0"/>
              <a:t>Большинство пластмасс 
(почти все) являются изолирующими,</a:t>
            </a:r>
            <a:endParaRPr lang="pl-PL" altLang="it-IT" sz="2200" dirty="0"/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it-IT" sz="2200" dirty="0"/>
              <a:t> т.е. не являются
Они проводят электрический ток.</a:t>
            </a:r>
            <a:endParaRPr lang="it-IT" altLang="it-IT" sz="2200" dirty="0"/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endParaRPr lang="it-IT" altLang="it-IT" sz="2200" dirty="0"/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it-IT" sz="2000" dirty="0">
                <a:latin typeface="Brandon Grotesque Bold"/>
              </a:rPr>
              <a:t>Он также был первым, кто измерил электрические силы, действующие между двумя металлическими пластинами: это был способ определения электрического потенциала, который теперь также называется напряжением и измеряется вольтметрами в вольтах.</a:t>
            </a:r>
            <a:endParaRPr lang="en-AU" altLang="it-IT" sz="2000" dirty="0"/>
          </a:p>
        </p:txBody>
      </p:sp>
      <p:sp>
        <p:nvSpPr>
          <p:cNvPr id="43013" name="Text Box 4">
            <a:extLst>
              <a:ext uri="{FF2B5EF4-FFF2-40B4-BE49-F238E27FC236}">
                <a16:creationId xmlns:a16="http://schemas.microsoft.com/office/drawing/2014/main" id="{4F037175-019D-6084-B8B1-A64E9EC9E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813" y="1327150"/>
            <a:ext cx="460692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Bilancia elettrostatica di V</a:t>
            </a:r>
            <a:r>
              <a:rPr lang="pl-PL" altLang="it-IT" sz="1200"/>
              <a:t>olt</a:t>
            </a:r>
            <a:r>
              <a:rPr lang="it-IT" altLang="it-IT" sz="1200"/>
              <a:t>a</a:t>
            </a:r>
            <a:r>
              <a:rPr lang="pl-PL" altLang="it-IT" sz="1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200">
                <a:hlinkClick r:id="rId3"/>
              </a:rPr>
              <a:t>https://alessandrovolta.it/wp-content/uploads/2011/07/pag57.png</a:t>
            </a:r>
            <a:r>
              <a:rPr lang="en-AU" altLang="it-IT" sz="1200"/>
              <a:t> </a:t>
            </a:r>
          </a:p>
        </p:txBody>
      </p:sp>
      <p:pic>
        <p:nvPicPr>
          <p:cNvPr id="43014" name="Picture 7">
            <a:extLst>
              <a:ext uri="{FF2B5EF4-FFF2-40B4-BE49-F238E27FC236}">
                <a16:creationId xmlns:a16="http://schemas.microsoft.com/office/drawing/2014/main" id="{41A26DCB-179A-5EFA-11B9-99407193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63688"/>
            <a:ext cx="345598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05E5B77-D363-26D9-841D-C7737C3F0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pl-PL" sz="3600" dirty="0">
                <a:solidFill>
                  <a:srgbClr val="2761AB"/>
                </a:solidFill>
                <a:latin typeface="Brandon Grotesque Bold"/>
              </a:rPr>
              <a:t>Три наблюдения, очевидные сегодня, не были таковыми в XVII веке</a:t>
            </a:r>
            <a:endParaRPr lang="en-AU" altLang="pl-PL" sz="3600" dirty="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4035" name="Prostokąt 3">
            <a:extLst>
              <a:ext uri="{FF2B5EF4-FFF2-40B4-BE49-F238E27FC236}">
                <a16:creationId xmlns:a16="http://schemas.microsoft.com/office/drawing/2014/main" id="{8CCDA46B-8D6C-7FF1-EA61-FE9D7600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7638"/>
            <a:ext cx="9144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it-IT" sz="2200" dirty="0"/>
              <a:t>1. Электрические заряды бывают двух и только двух видов.</a:t>
            </a:r>
            <a:br>
              <a:rPr lang="pl-PL" altLang="it-IT" sz="2200" dirty="0"/>
            </a:br>
            <a:endParaRPr lang="pl-PL" altLang="it-IT" sz="22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it-IT" sz="2200" dirty="0"/>
              <a:t>2. Заряды (при трении или внутри «неоновой» трубки) всегда появляются попарно (например, ионизируя атом ртути) 
в «неоновой» трубке</a:t>
            </a:r>
            <a:r>
              <a:rPr lang="pl-PL" altLang="it-IT" sz="2200" dirty="0"/>
              <a:t> </a:t>
            </a:r>
            <a:r>
              <a:rPr lang="it-IT" altLang="it-IT" sz="2200" dirty="0"/>
              <a:t>Hg</a:t>
            </a:r>
            <a:r>
              <a:rPr lang="pl-PL" altLang="it-IT" sz="2200" dirty="0"/>
              <a:t> → </a:t>
            </a:r>
            <a:r>
              <a:rPr lang="it-IT" altLang="it-IT" sz="2200" dirty="0"/>
              <a:t>Hg</a:t>
            </a:r>
            <a:r>
              <a:rPr lang="pl-PL" altLang="it-IT" sz="2200" baseline="30000" dirty="0"/>
              <a:t>+</a:t>
            </a:r>
            <a:r>
              <a:rPr lang="pl-PL" altLang="it-IT" sz="2200" dirty="0"/>
              <a:t> + </a:t>
            </a:r>
            <a:r>
              <a:rPr lang="pl-PL" altLang="it-IT" sz="2200" i="1" dirty="0"/>
              <a:t>e</a:t>
            </a:r>
            <a:r>
              <a:rPr lang="pl-PL" altLang="it-IT" sz="2200" baseline="30000" dirty="0"/>
              <a:t>-</a:t>
            </a:r>
            <a:r>
              <a:rPr lang="pl-PL" altLang="it-IT" sz="22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22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it-IT" sz="2200" dirty="0"/>
              <a:t>Другими словами, сумма положительных и отрицательных зарядов во всей Вселенной остается постоянной.</a:t>
            </a:r>
            <a:br>
              <a:rPr lang="pl-PL" altLang="it-IT" sz="2200" dirty="0"/>
            </a:br>
            <a:endParaRPr lang="pl-PL" altLang="it-IT" sz="22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it-IT" sz="2200" dirty="0"/>
              <a:t>3. Электрические силы действуют на бесконечном расстоянии (в отличие от сил в ядре атома)</a:t>
            </a:r>
            <a:br>
              <a:rPr lang="pl-PL" altLang="it-IT" sz="2200" dirty="0"/>
            </a:br>
            <a:endParaRPr lang="pl-PL" altLang="it-IT" sz="22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it-IT" sz="2200" dirty="0"/>
              <a:t>Другими словами, это силы, которые удерживают атомы вместе, несмотря на то, что электроны вращаются со скоростью в несколько тысяч км/с</a:t>
            </a:r>
            <a:endParaRPr lang="pl-PL" altLang="it-IT" sz="2000" dirty="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2000" dirty="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2000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FE78DDE-85EB-DADE-F195-3B246385A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pl-PL" sz="3600" dirty="0">
                <a:solidFill>
                  <a:srgbClr val="2761AB"/>
                </a:solidFill>
                <a:latin typeface="Brandon Grotesque Bold"/>
              </a:rPr>
              <a:t>«Химические» связи — это не что иное, как электростатические взаимодействия</a:t>
            </a:r>
            <a:endParaRPr lang="en-AU" altLang="pl-PL" sz="3600" dirty="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5059" name="Prostokąt 3">
            <a:extLst>
              <a:ext uri="{FF2B5EF4-FFF2-40B4-BE49-F238E27FC236}">
                <a16:creationId xmlns:a16="http://schemas.microsoft.com/office/drawing/2014/main" id="{BBB4F6B4-2162-8CA7-07E3-07D96B452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1303338"/>
            <a:ext cx="813911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it-IT" sz="2000" dirty="0"/>
              <a:t>Электрические (или, скорее, электростатические) силы очень сильны: именно они удерживают материю «вместе»</a:t>
            </a:r>
            <a:br>
              <a:rPr lang="pl-PL" altLang="it-IT" sz="2000" dirty="0"/>
            </a:br>
            <a:endParaRPr lang="pl-PL" altLang="it-IT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it-IT" sz="2000" dirty="0"/>
              <a:t>Химики говорят о разных типах связей: ковалентных, ионных, водородных и ван-дер-ваальсовых.</a:t>
            </a:r>
            <a:br>
              <a:rPr lang="pl-PL" altLang="it-IT" sz="2000" dirty="0"/>
            </a:br>
            <a:endParaRPr lang="pl-PL" altLang="it-IT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it-IT" sz="2000" dirty="0"/>
              <a:t>Во всех этих случаях силы (99%) являются электростатическими.</a:t>
            </a:r>
            <a:br>
              <a:rPr lang="pl-PL" altLang="it-IT" sz="2000" dirty="0"/>
            </a:br>
            <a:endParaRPr lang="pl-PL" altLang="it-IT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it-IT" sz="2000" dirty="0"/>
              <a:t>Ричер Фейнман, Нобелевская премия за открытия 
Very Fine in Physics приводит пример небоскреба 
в Нью-Йорке, который изгибается во время самых</a:t>
            </a:r>
            <a:br>
              <a:rPr lang="pl-PL" altLang="it-IT" sz="2000" dirty="0"/>
            </a:br>
            <a:r>
              <a:rPr lang="ru-RU" altLang="it-IT" sz="2000" dirty="0"/>
              <a:t> сильных ветров 
Не более одного метра.</a:t>
            </a:r>
            <a:br>
              <a:rPr lang="pl-PL" altLang="it-IT" sz="2000" dirty="0"/>
            </a:br>
            <a:endParaRPr lang="it-IT" altLang="it-IT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az-Cyrl-AZ" altLang="it-IT" sz="2000" dirty="0"/>
              <a:t>Молекулы</a:t>
            </a:r>
            <a:r>
              <a:rPr lang="pl-PL" altLang="it-IT" sz="2000" dirty="0"/>
              <a:t> </a:t>
            </a:r>
            <a:r>
              <a:rPr lang="it-IT" altLang="it-IT" sz="2000" dirty="0"/>
              <a:t>CaCO</a:t>
            </a:r>
            <a:r>
              <a:rPr lang="it-IT" altLang="it-IT" sz="2000" baseline="-25000" dirty="0"/>
              <a:t>3 </a:t>
            </a:r>
            <a:r>
              <a:rPr lang="ru-RU" altLang="it-IT" sz="2000" dirty="0"/>
              <a:t>Они связаны в хрусталь 
кальцита с электростатическими силами.</a:t>
            </a:r>
            <a:endParaRPr lang="it-IT" altLang="it-IT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1600" dirty="0"/>
          </a:p>
        </p:txBody>
      </p:sp>
      <p:pic>
        <p:nvPicPr>
          <p:cNvPr id="45060" name="Picture 6">
            <a:extLst>
              <a:ext uri="{FF2B5EF4-FFF2-40B4-BE49-F238E27FC236}">
                <a16:creationId xmlns:a16="http://schemas.microsoft.com/office/drawing/2014/main" id="{69E4B719-7D06-0AA6-7E36-533C75A62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823117"/>
            <a:ext cx="1847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7">
            <a:extLst>
              <a:ext uri="{FF2B5EF4-FFF2-40B4-BE49-F238E27FC236}">
                <a16:creationId xmlns:a16="http://schemas.microsoft.com/office/drawing/2014/main" id="{377A483D-2C2C-4E4A-7101-556D9BB4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6583363"/>
            <a:ext cx="862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200"/>
              <a:t>Foto: Wiki</a:t>
            </a:r>
            <a:endParaRPr lang="en-AU" altLang="it-IT" sz="120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A14B6A3-5B0F-325E-69E3-383D4CEA0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3" y="265906"/>
            <a:ext cx="90078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pl-PL" dirty="0">
                <a:solidFill>
                  <a:srgbClr val="2761AB"/>
                </a:solidFill>
                <a:latin typeface="Brandon Grotesque Bold"/>
              </a:rPr>
              <a:t>Во всех этих опытах с серным шаром, шерстяными и шелковыми носками, эбонитовыми палочками</a:t>
            </a:r>
            <a:endParaRPr lang="en-AU" altLang="pl-PL" dirty="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6083" name="Prostokąt 3">
            <a:extLst>
              <a:ext uri="{FF2B5EF4-FFF2-40B4-BE49-F238E27FC236}">
                <a16:creationId xmlns:a16="http://schemas.microsoft.com/office/drawing/2014/main" id="{150474E8-E90C-3D3E-192C-6CDF181D0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323975"/>
            <a:ext cx="80613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it-IT" sz="2200" dirty="0"/>
              <a:t>Разделение зарядов производится путем растирания. 
Не совсем понятно (Вола его искал), почему один материал накапливает больше электронов, в ущерб другому.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 dirty="0"/>
              <a:t> </a:t>
            </a:r>
          </a:p>
        </p:txBody>
      </p:sp>
      <p:pic>
        <p:nvPicPr>
          <p:cNvPr id="46084" name="Picture 5">
            <a:extLst>
              <a:ext uri="{FF2B5EF4-FFF2-40B4-BE49-F238E27FC236}">
                <a16:creationId xmlns:a16="http://schemas.microsoft.com/office/drawing/2014/main" id="{C763B23D-023C-7274-9809-D817190C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6" y="2466975"/>
            <a:ext cx="4101762" cy="307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6">
            <a:extLst>
              <a:ext uri="{FF2B5EF4-FFF2-40B4-BE49-F238E27FC236}">
                <a16:creationId xmlns:a16="http://schemas.microsoft.com/office/drawing/2014/main" id="{7433883E-CB7C-4447-75EA-853793F3A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592537"/>
            <a:ext cx="82292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400" b="1" dirty="0">
                <a:solidFill>
                  <a:srgbClr val="FF0000"/>
                </a:solidFill>
              </a:rPr>
              <a:t>Электростатические потенциалы могут быть очень опасными: 
10 000 Вольт и более!</a:t>
            </a:r>
            <a:endParaRPr lang="en-AU" altLang="it-I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A80F7FC-5366-8079-26E4-02001EBC6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pl-PL" sz="2400" dirty="0">
                <a:solidFill>
                  <a:srgbClr val="2761AB"/>
                </a:solidFill>
                <a:latin typeface="Brandon Grotesque Bold"/>
              </a:rPr>
              <a:t>Электрификация с помощью индукции (т.е. дистанционно)</a:t>
            </a:r>
            <a:endParaRPr lang="en-AU" altLang="pl-PL" dirty="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7107" name="Prostokąt 3">
            <a:extLst>
              <a:ext uri="{FF2B5EF4-FFF2-40B4-BE49-F238E27FC236}">
                <a16:creationId xmlns:a16="http://schemas.microsoft.com/office/drawing/2014/main" id="{10EA942C-1FFC-4100-990F-36F9ECF1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69938"/>
            <a:ext cx="88392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200" dirty="0"/>
              <a:t>В учебниках также говорится:</a:t>
            </a:r>
            <a:r>
              <a:rPr lang="pl-PL" altLang="it-IT" sz="2200" dirty="0"/>
              <a:t> </a:t>
            </a:r>
            <a:br>
              <a:rPr lang="pl-PL" altLang="it-IT" sz="2200" dirty="0"/>
            </a:br>
            <a:r>
              <a:rPr lang="ru-RU" altLang="it-IT" sz="2200" dirty="0"/>
              <a:t>электризация с помощью трения (трибоэлектрический эффект)</a:t>
            </a:r>
            <a:endParaRPr lang="it-IT" altLang="it-IT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200" dirty="0"/>
              <a:t>О наэлектризованном прикосновении</a:t>
            </a:r>
            <a:r>
              <a:rPr lang="pl-PL" altLang="it-IT" sz="22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200" dirty="0"/>
              <a:t>Электрификация с помощью индукции</a:t>
            </a:r>
            <a:endParaRPr lang="pl-PL" altLang="it-IT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200" b="1" dirty="0">
                <a:solidFill>
                  <a:srgbClr val="C00000"/>
                </a:solidFill>
              </a:rPr>
              <a:t>Ясный! Электрические заряды должны каким-то образом смещаться.</a:t>
            </a:r>
            <a:endParaRPr lang="pl-PL" altLang="it-IT" sz="1800" b="1" dirty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>
                <a:solidFill>
                  <a:srgbClr val="C0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 dirty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 dirty="0"/>
              <a:t> 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0ED730F1-E66B-19FC-EBEE-AAE4AF8D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32" y="2689375"/>
            <a:ext cx="6779268" cy="400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052F0F0-32AC-AE28-7B0E-AA52C0C5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az-Cyrl-AZ" altLang="pl-PL" dirty="0">
                <a:solidFill>
                  <a:srgbClr val="2761AB"/>
                </a:solidFill>
                <a:latin typeface="Brandon Grotesque Bold"/>
              </a:rPr>
              <a:t>Электрофор Вольта (вечный двигатель?)</a:t>
            </a:r>
            <a:endParaRPr lang="en-AU" altLang="pl-PL" dirty="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8131" name="Prostokąt 3">
            <a:extLst>
              <a:ext uri="{FF2B5EF4-FFF2-40B4-BE49-F238E27FC236}">
                <a16:creationId xmlns:a16="http://schemas.microsoft.com/office/drawing/2014/main" id="{AB573779-FF04-8DCE-A68D-6D507BE2A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769938"/>
            <a:ext cx="8062912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it-IT" sz="2000" dirty="0"/>
              <a:t>Вольта также изобрел нечто, похожее на вечный двигатель: создание электрических зарядов до бесконечности, без необходимости тереть.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 dirty="0"/>
              <a:t> </a:t>
            </a:r>
          </a:p>
        </p:txBody>
      </p:sp>
      <p:sp>
        <p:nvSpPr>
          <p:cNvPr id="48132" name="Prostokąt 3">
            <a:extLst>
              <a:ext uri="{FF2B5EF4-FFF2-40B4-BE49-F238E27FC236}">
                <a16:creationId xmlns:a16="http://schemas.microsoft.com/office/drawing/2014/main" id="{A8EB7FAD-1E89-92D6-457F-56285526A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3" y="4897438"/>
            <a:ext cx="8062912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it-IT" sz="2000" dirty="0"/>
              <a:t>Очевидно, что это не вечный двигатель: энергия, необходимая для разделения зарядов, обеспечивается нашей рукой, которая поднимает две пластины, которые притягиваются друг к другу (так как у них противоположные заряды).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 dirty="0"/>
              <a:t> </a:t>
            </a:r>
          </a:p>
        </p:txBody>
      </p:sp>
      <p:pic>
        <p:nvPicPr>
          <p:cNvPr id="48133" name="Picture 7">
            <a:extLst>
              <a:ext uri="{FF2B5EF4-FFF2-40B4-BE49-F238E27FC236}">
                <a16:creationId xmlns:a16="http://schemas.microsoft.com/office/drawing/2014/main" id="{ED3A28DC-1043-69E8-7CF4-1184FFDEE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812925"/>
            <a:ext cx="8291513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8">
            <a:extLst>
              <a:ext uri="{FF2B5EF4-FFF2-40B4-BE49-F238E27FC236}">
                <a16:creationId xmlns:a16="http://schemas.microsoft.com/office/drawing/2014/main" id="{FDE510CC-188F-7745-C41D-45821F205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6284913"/>
            <a:ext cx="49037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A. Caforio, A. Ferilli, </a:t>
            </a:r>
            <a:r>
              <a:rPr lang="pl-PL" altLang="it-IT" sz="1800" i="1"/>
              <a:t>Nuova Fisica</a:t>
            </a:r>
            <a:r>
              <a:rPr lang="pl-PL" altLang="it-IT" sz="1800"/>
              <a:t>, Le Monnier</a:t>
            </a:r>
            <a:endParaRPr lang="en-AU" altLang="it-IT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DD07961-7D91-1711-F8AA-2CA1120E20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sz="3600" dirty="0"/>
              <a:t>«Послушная банка»</a:t>
            </a:r>
            <a:endParaRPr lang="en-AU" altLang="it-IT" sz="3600" dirty="0"/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6F935F5F-FCB7-6981-3A0D-BA8C5968E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524000"/>
            <a:ext cx="32385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Oval 5">
            <a:extLst>
              <a:ext uri="{FF2B5EF4-FFF2-40B4-BE49-F238E27FC236}">
                <a16:creationId xmlns:a16="http://schemas.microsoft.com/office/drawing/2014/main" id="{60C8E614-D2DF-1383-2B85-A80ED7CAF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4586288"/>
            <a:ext cx="9144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50181" name="Group 14">
            <a:extLst>
              <a:ext uri="{FF2B5EF4-FFF2-40B4-BE49-F238E27FC236}">
                <a16:creationId xmlns:a16="http://schemas.microsoft.com/office/drawing/2014/main" id="{35701A6B-0A8B-5329-062D-CCBFEE368229}"/>
              </a:ext>
            </a:extLst>
          </p:cNvPr>
          <p:cNvGrpSpPr>
            <a:grpSpLocks/>
          </p:cNvGrpSpPr>
          <p:nvPr/>
        </p:nvGrpSpPr>
        <p:grpSpPr bwMode="auto">
          <a:xfrm rot="-524969">
            <a:off x="6711950" y="4297363"/>
            <a:ext cx="688975" cy="1812925"/>
            <a:chOff x="4549" y="2872"/>
            <a:chExt cx="434" cy="1142"/>
          </a:xfrm>
        </p:grpSpPr>
        <p:sp>
          <p:nvSpPr>
            <p:cNvPr id="50187" name="Line 6">
              <a:extLst>
                <a:ext uri="{FF2B5EF4-FFF2-40B4-BE49-F238E27FC236}">
                  <a16:creationId xmlns:a16="http://schemas.microsoft.com/office/drawing/2014/main" id="{87C90528-9EBE-498E-2500-F1ADAD6D60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1" y="2872"/>
              <a:ext cx="402" cy="1142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0188" name="Text Box 7">
              <a:extLst>
                <a:ext uri="{FF2B5EF4-FFF2-40B4-BE49-F238E27FC236}">
                  <a16:creationId xmlns:a16="http://schemas.microsoft.com/office/drawing/2014/main" id="{DB6D2BF1-3523-F504-5FD9-EF5B83421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9" y="3593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it-IT" sz="2800"/>
                <a:t>+</a:t>
              </a:r>
              <a:endParaRPr lang="en-AU" altLang="it-IT" sz="2800"/>
            </a:p>
          </p:txBody>
        </p:sp>
        <p:sp>
          <p:nvSpPr>
            <p:cNvPr id="50189" name="Text Box 9">
              <a:extLst>
                <a:ext uri="{FF2B5EF4-FFF2-40B4-BE49-F238E27FC236}">
                  <a16:creationId xmlns:a16="http://schemas.microsoft.com/office/drawing/2014/main" id="{2E138213-CAB7-1696-B663-63BA503F24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" y="3376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it-IT" sz="2800"/>
                <a:t>+</a:t>
              </a:r>
              <a:endParaRPr lang="en-AU" altLang="it-IT" sz="2800"/>
            </a:p>
          </p:txBody>
        </p:sp>
        <p:sp>
          <p:nvSpPr>
            <p:cNvPr id="50190" name="Text Box 10">
              <a:extLst>
                <a:ext uri="{FF2B5EF4-FFF2-40B4-BE49-F238E27FC236}">
                  <a16:creationId xmlns:a16="http://schemas.microsoft.com/office/drawing/2014/main" id="{CA2D3507-7082-E900-9B11-3BC6FCC18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3" y="3144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it-IT" sz="2800"/>
                <a:t>+</a:t>
              </a:r>
              <a:endParaRPr lang="en-AU" altLang="it-IT" sz="2800"/>
            </a:p>
          </p:txBody>
        </p:sp>
      </p:grpSp>
      <p:sp>
        <p:nvSpPr>
          <p:cNvPr id="50182" name="Text Box 11">
            <a:extLst>
              <a:ext uri="{FF2B5EF4-FFF2-40B4-BE49-F238E27FC236}">
                <a16:creationId xmlns:a16="http://schemas.microsoft.com/office/drawing/2014/main" id="{377549B9-E3F8-44BC-7349-E9728D97E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4716463"/>
            <a:ext cx="392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800"/>
              <a:t>+</a:t>
            </a:r>
            <a:endParaRPr lang="en-AU" altLang="it-IT" sz="2800"/>
          </a:p>
        </p:txBody>
      </p:sp>
      <p:sp>
        <p:nvSpPr>
          <p:cNvPr id="50183" name="Text Box 12">
            <a:extLst>
              <a:ext uri="{FF2B5EF4-FFF2-40B4-BE49-F238E27FC236}">
                <a16:creationId xmlns:a16="http://schemas.microsoft.com/office/drawing/2014/main" id="{0C4BEA8D-3C63-3087-20D0-A6BD7AB1A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288" y="4705350"/>
            <a:ext cx="33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3600"/>
              <a:t>-</a:t>
            </a:r>
            <a:endParaRPr lang="en-AU" altLang="it-IT" sz="3600"/>
          </a:p>
        </p:txBody>
      </p:sp>
      <p:sp>
        <p:nvSpPr>
          <p:cNvPr id="50184" name="Line 13">
            <a:extLst>
              <a:ext uri="{FF2B5EF4-FFF2-40B4-BE49-F238E27FC236}">
                <a16:creationId xmlns:a16="http://schemas.microsoft.com/office/drawing/2014/main" id="{1154BB8B-8AA7-EB2A-C9F8-0CE888F780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1025" y="5138738"/>
            <a:ext cx="609600" cy="85725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0185" name="Line 15">
            <a:extLst>
              <a:ext uri="{FF2B5EF4-FFF2-40B4-BE49-F238E27FC236}">
                <a16:creationId xmlns:a16="http://schemas.microsoft.com/office/drawing/2014/main" id="{F4579CDB-7EFA-02B2-EB79-59BFC3AC9A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68800" y="4876800"/>
            <a:ext cx="347663" cy="42863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0186" name="CasellaDiTesto 1">
            <a:extLst>
              <a:ext uri="{FF2B5EF4-FFF2-40B4-BE49-F238E27FC236}">
                <a16:creationId xmlns:a16="http://schemas.microsoft.com/office/drawing/2014/main" id="{E6B51F00-B7BA-4938-A59C-A40C82164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609" y="1219301"/>
            <a:ext cx="46672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200" dirty="0"/>
              <a:t>На банке для индукции положительный и отрицательный заряды разделяются (и равны). 
Но поскольку отрицательный заряд (на этом рисунке) находится ближе к палке (т.е. положительный заряд), суммарная сила притягивается.</a:t>
            </a:r>
            <a:endParaRPr lang="it-IT" altLang="it-IT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4E3B742-4CDA-A526-5CB6-43A9203BC7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81050" y="444500"/>
            <a:ext cx="8362950" cy="857250"/>
          </a:xfrm>
        </p:spPr>
        <p:txBody>
          <a:bodyPr/>
          <a:lstStyle/>
          <a:p>
            <a:pPr eaLnBrk="1" hangingPunct="1"/>
            <a:r>
              <a:rPr lang="ru-RU" altLang="ja-JP" sz="3200" dirty="0">
                <a:ea typeface="MS PGothic" panose="020B0600070205080204" pitchFamily="34" charset="-128"/>
              </a:rPr>
              <a:t>Некоторые говорят, что изменение климата является частью истории Земли</a:t>
            </a:r>
            <a:endParaRPr lang="en-AU" altLang="it-IT" sz="3200" dirty="0"/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F6E6CF2F-8AD6-78BE-5B73-400DC72C4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187575"/>
            <a:ext cx="5405437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5">
            <a:extLst>
              <a:ext uri="{FF2B5EF4-FFF2-40B4-BE49-F238E27FC236}">
                <a16:creationId xmlns:a16="http://schemas.microsoft.com/office/drawing/2014/main" id="{572798F9-40E6-E8CF-0E07-0F84CEA9C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438" y="3810000"/>
            <a:ext cx="69850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+5</a:t>
            </a:r>
            <a:r>
              <a:rPr lang="en-US" altLang="it-IT" sz="1800"/>
              <a:t>º</a:t>
            </a:r>
            <a:r>
              <a:rPr lang="pl-PL" altLang="it-IT" sz="1800"/>
              <a:t>C</a:t>
            </a:r>
            <a:endParaRPr lang="en-US" altLang="it-IT" sz="1800"/>
          </a:p>
        </p:txBody>
      </p:sp>
      <p:sp>
        <p:nvSpPr>
          <p:cNvPr id="11269" name="Text Box 6">
            <a:extLst>
              <a:ext uri="{FF2B5EF4-FFF2-40B4-BE49-F238E27FC236}">
                <a16:creationId xmlns:a16="http://schemas.microsoft.com/office/drawing/2014/main" id="{B917E1B1-4A1F-A8BE-FEA9-C0258B0CB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251325"/>
            <a:ext cx="312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0</a:t>
            </a:r>
            <a:endParaRPr lang="en-AU" altLang="it-IT" sz="1800"/>
          </a:p>
        </p:txBody>
      </p:sp>
      <p:sp>
        <p:nvSpPr>
          <p:cNvPr id="11270" name="Text Box 7">
            <a:extLst>
              <a:ext uri="{FF2B5EF4-FFF2-40B4-BE49-F238E27FC236}">
                <a16:creationId xmlns:a16="http://schemas.microsoft.com/office/drawing/2014/main" id="{620F9D9F-4575-B381-A79B-ABC740B6E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975" y="4746625"/>
            <a:ext cx="6413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-5</a:t>
            </a:r>
            <a:r>
              <a:rPr lang="en-US" altLang="it-IT" sz="1800"/>
              <a:t>º</a:t>
            </a:r>
            <a:r>
              <a:rPr lang="pl-PL" altLang="it-IT" sz="1800"/>
              <a:t>C</a:t>
            </a:r>
            <a:endParaRPr lang="en-US" altLang="it-IT" sz="1800"/>
          </a:p>
        </p:txBody>
      </p:sp>
      <p:sp>
        <p:nvSpPr>
          <p:cNvPr id="59400" name="Text Box 8">
            <a:extLst>
              <a:ext uri="{FF2B5EF4-FFF2-40B4-BE49-F238E27FC236}">
                <a16:creationId xmlns:a16="http://schemas.microsoft.com/office/drawing/2014/main" id="{9D472D9A-50B9-6A9D-37F1-A96D4A706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776413"/>
            <a:ext cx="3200400" cy="440889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Aft>
                <a:spcPct val="50000"/>
              </a:spcAft>
              <a:defRPr/>
            </a:pPr>
            <a:r>
              <a:rPr lang="ru-RU" altLang="it-IT" sz="1650" dirty="0"/>
              <a:t>Этот график показывает, что изменение климата не только всегда присутствовало в истории Земли, но и климат около 100-200 миллионов лет назад (эпоха динозавров) был намного теплее, чем сегодня, даже +2ºC.</a:t>
            </a:r>
            <a:endParaRPr lang="pl-PL" altLang="it-IT" sz="1650" dirty="0"/>
          </a:p>
          <a:p>
            <a:pPr eaLnBrk="1" hangingPunct="1">
              <a:spcAft>
                <a:spcPct val="50000"/>
              </a:spcAft>
              <a:defRPr/>
            </a:pPr>
            <a:r>
              <a:rPr lang="ru-RU" altLang="it-IT" sz="1650" dirty="0"/>
              <a:t>И колебания стали более быстрыми в последние полмиллиона лет назад, с ледниковыми и межледниковыми периодами.</a:t>
            </a:r>
            <a:endParaRPr lang="pl-PL" altLang="it-IT" sz="1650" dirty="0"/>
          </a:p>
          <a:p>
            <a:pPr eaLnBrk="1" hangingPunct="1">
              <a:spcAft>
                <a:spcPct val="50000"/>
              </a:spcAft>
              <a:defRPr/>
            </a:pPr>
            <a:r>
              <a:rPr lang="ru-RU" altLang="ja-JP" sz="1650" dirty="0">
                <a:ea typeface="MS PGothic" panose="020B0600070205080204" pitchFamily="34" charset="-128"/>
              </a:rPr>
              <a:t>(Обратите внимание на логарифмическую шкалу времени)</a:t>
            </a:r>
            <a:endParaRPr lang="en-AU" altLang="it-IT" sz="1500" dirty="0"/>
          </a:p>
        </p:txBody>
      </p:sp>
      <p:sp>
        <p:nvSpPr>
          <p:cNvPr id="11272" name="Text Box 9">
            <a:extLst>
              <a:ext uri="{FF2B5EF4-FFF2-40B4-BE49-F238E27FC236}">
                <a16:creationId xmlns:a16="http://schemas.microsoft.com/office/drawing/2014/main" id="{4D882E07-0324-941B-411C-B298433E7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241" y="5241689"/>
            <a:ext cx="47957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 dirty="0"/>
              <a:t>C. J. </a:t>
            </a:r>
            <a:r>
              <a:rPr lang="pl-PL" altLang="it-IT" sz="1800" dirty="0" err="1"/>
              <a:t>Allegre</a:t>
            </a:r>
            <a:r>
              <a:rPr lang="pl-PL" altLang="it-IT" sz="1800" dirty="0"/>
              <a:t> e S. H. </a:t>
            </a:r>
            <a:r>
              <a:rPr lang="pl-PL" altLang="it-IT" sz="1800" dirty="0" err="1"/>
              <a:t>Shneider</a:t>
            </a:r>
            <a:r>
              <a:rPr lang="pl-PL" altLang="it-IT" sz="1800" dirty="0"/>
              <a:t>, Le </a:t>
            </a:r>
            <a:r>
              <a:rPr lang="pl-PL" altLang="it-IT" sz="1800" dirty="0" err="1"/>
              <a:t>Scienze</a:t>
            </a:r>
            <a:r>
              <a:rPr lang="pl-PL" altLang="it-IT" sz="1800" dirty="0"/>
              <a:t> </a:t>
            </a:r>
            <a:r>
              <a:rPr lang="pl-PL" altLang="it-IT" sz="1800" dirty="0" err="1"/>
              <a:t>Quaderni</a:t>
            </a:r>
            <a:r>
              <a:rPr lang="pl-PL" altLang="it-IT" sz="1800" dirty="0"/>
              <a:t>, No. 104, </a:t>
            </a:r>
            <a:r>
              <a:rPr lang="pl-PL" altLang="it-IT" sz="1800" dirty="0" err="1"/>
              <a:t>Ott</a:t>
            </a:r>
            <a:r>
              <a:rPr lang="pl-PL" altLang="it-IT" sz="1800" dirty="0"/>
              <a:t>. 1998, p.9 </a:t>
            </a:r>
            <a:endParaRPr lang="en-US" altLang="it-IT" sz="1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>
            <a:extLst>
              <a:ext uri="{FF2B5EF4-FFF2-40B4-BE49-F238E27FC236}">
                <a16:creationId xmlns:a16="http://schemas.microsoft.com/office/drawing/2014/main" id="{2FDD7214-1785-1E79-F949-9CDF49E3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1084263"/>
            <a:ext cx="46164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6">
            <a:extLst>
              <a:ext uri="{FF2B5EF4-FFF2-40B4-BE49-F238E27FC236}">
                <a16:creationId xmlns:a16="http://schemas.microsoft.com/office/drawing/2014/main" id="{CA0B13D3-22DF-1DAC-2A7F-E52EFA1F0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6276975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James Wimshurst (1878)</a:t>
            </a:r>
            <a:endParaRPr lang="en-AU" altLang="it-IT" sz="1800"/>
          </a:p>
        </p:txBody>
      </p:sp>
      <p:pic>
        <p:nvPicPr>
          <p:cNvPr id="52228" name="Picture 7">
            <a:extLst>
              <a:ext uri="{FF2B5EF4-FFF2-40B4-BE49-F238E27FC236}">
                <a16:creationId xmlns:a16="http://schemas.microsoft.com/office/drawing/2014/main" id="{544FEA24-C39C-CEB2-CA75-DBA43817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144588"/>
            <a:ext cx="3854450" cy="39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CasellaDiTesto 7">
            <a:extLst>
              <a:ext uri="{FF2B5EF4-FFF2-40B4-BE49-F238E27FC236}">
                <a16:creationId xmlns:a16="http://schemas.microsoft.com/office/drawing/2014/main" id="{3EB46F71-2FFE-B1CA-C6F4-0A5F2E6A0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08" y="224949"/>
            <a:ext cx="887098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600" b="1" dirty="0">
                <a:solidFill>
                  <a:srgbClr val="C00000"/>
                </a:solidFill>
              </a:rPr>
              <a:t>Старая, добродушная машина (электростатическая)</a:t>
            </a:r>
            <a:endParaRPr lang="it-IT" altLang="it-IT" sz="2600" b="1" dirty="0">
              <a:solidFill>
                <a:srgbClr val="C00000"/>
              </a:solidFill>
            </a:endParaRPr>
          </a:p>
        </p:txBody>
      </p:sp>
      <p:sp>
        <p:nvSpPr>
          <p:cNvPr id="52230" name="CasellaDiTesto 1">
            <a:extLst>
              <a:ext uri="{FF2B5EF4-FFF2-40B4-BE49-F238E27FC236}">
                <a16:creationId xmlns:a16="http://schemas.microsoft.com/office/drawing/2014/main" id="{FC8D8EEE-756B-2744-C32A-C4E1D6A08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5265738"/>
            <a:ext cx="7764462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200" dirty="0"/>
              <a:t>В этой машинке ничего нет: ни питания, ни батарейки — набор штифтов и две щетки</a:t>
            </a:r>
            <a:endParaRPr lang="it-IT" altLang="it-IT" sz="2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30E7F45B-C65E-5B1B-EE38-C213164BE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47357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6021864F-7487-EC8E-350B-D9B2574D3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375"/>
            <a:ext cx="4392613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D409BB42-14D2-BF87-35D3-047D19FC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04775"/>
            <a:ext cx="47879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0E514333-7FB6-51B4-331A-2BC3EEA67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686425"/>
            <a:ext cx="7270750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600"/>
              <a:t>M. Sadowska, G. Karwasz</a:t>
            </a:r>
            <a:br>
              <a:rPr lang="en-AU" altLang="it-IT" sz="1600"/>
            </a:br>
            <a:r>
              <a:rPr lang="en-AU" altLang="it-IT" sz="1600" b="1">
                <a:hlinkClick r:id="rId5"/>
              </a:rPr>
              <a:t>Stara, poczciwa maszyna elektrostatyczna</a:t>
            </a:r>
            <a:br>
              <a:rPr lang="en-AU" altLang="it-IT" sz="1600"/>
            </a:br>
            <a:r>
              <a:rPr lang="en-AU" altLang="it-IT" sz="1600"/>
              <a:t>Fizyka w szkole, 5/2011, 2011, str. 40-50.</a:t>
            </a:r>
            <a:endParaRPr lang="pl-PL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/>
              <a:t>http://dydaktyka.fizyka.umk.pl/Publikacje_2011/Maszyna_el_2011.pdf </a:t>
            </a:r>
          </a:p>
        </p:txBody>
      </p:sp>
      <p:sp>
        <p:nvSpPr>
          <p:cNvPr id="51206" name="CasellaDiTesto 1">
            <a:extLst>
              <a:ext uri="{FF2B5EF4-FFF2-40B4-BE49-F238E27FC236}">
                <a16:creationId xmlns:a16="http://schemas.microsoft.com/office/drawing/2014/main" id="{9572E973-369E-82D2-30B3-C0FA174A9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54475"/>
            <a:ext cx="439261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600" b="1" dirty="0">
                <a:solidFill>
                  <a:srgbClr val="C00000"/>
                </a:solidFill>
              </a:rPr>
              <a:t>Старая, добродушная машина (электростатическая)</a:t>
            </a:r>
            <a:endParaRPr lang="it-IT" altLang="it-IT" sz="2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E945126-EB31-849F-7E07-9023ADD4C5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sz="3600" dirty="0"/>
              <a:t>Электростатический Дин-дон</a:t>
            </a:r>
            <a:endParaRPr lang="en-AU" altLang="it-IT" sz="3600" dirty="0"/>
          </a:p>
        </p:txBody>
      </p:sp>
      <p:sp>
        <p:nvSpPr>
          <p:cNvPr id="57347" name="Rectangle 5">
            <a:extLst>
              <a:ext uri="{FF2B5EF4-FFF2-40B4-BE49-F238E27FC236}">
                <a16:creationId xmlns:a16="http://schemas.microsoft.com/office/drawing/2014/main" id="{54FCFDE2-DBC9-E65E-BA03-0C0C9AEDB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1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57348" name="Object 4">
            <a:extLst>
              <a:ext uri="{FF2B5EF4-FFF2-40B4-BE49-F238E27FC236}">
                <a16:creationId xmlns:a16="http://schemas.microsoft.com/office/drawing/2014/main" id="{16B28827-3D41-414E-97B9-55997C6A81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0" y="1519238"/>
          <a:ext cx="5899150" cy="383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" r:id="rId2" imgW="7654734" imgH="4981251" progId="Word.Picture.8">
                  <p:embed/>
                </p:oleObj>
              </mc:Choice>
              <mc:Fallback>
                <p:oleObj name="Obraz" r:id="rId2" imgW="7654734" imgH="4981251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519238"/>
                        <a:ext cx="5899150" cy="383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 Box 6">
            <a:extLst>
              <a:ext uri="{FF2B5EF4-FFF2-40B4-BE49-F238E27FC236}">
                <a16:creationId xmlns:a16="http://schemas.microsoft.com/office/drawing/2014/main" id="{4E7AF755-609B-3AD5-E2EE-988FBA2C6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6030913"/>
            <a:ext cx="45525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1800" dirty="0"/>
              <a:t>Сотрудничество</a:t>
            </a:r>
            <a:r>
              <a:rPr lang="pl-PL" altLang="it-IT" sz="1800" dirty="0"/>
              <a:t>: mgr Krzysztof Służewski</a:t>
            </a:r>
            <a:endParaRPr lang="en-AU" altLang="it-IT" sz="1800" dirty="0"/>
          </a:p>
        </p:txBody>
      </p:sp>
      <p:sp>
        <p:nvSpPr>
          <p:cNvPr id="57350" name="Rectangle 8">
            <a:extLst>
              <a:ext uri="{FF2B5EF4-FFF2-40B4-BE49-F238E27FC236}">
                <a16:creationId xmlns:a16="http://schemas.microsoft.com/office/drawing/2014/main" id="{9844F6ED-43C9-3446-36ED-D633B711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57351" name="Object 7">
            <a:extLst>
              <a:ext uri="{FF2B5EF4-FFF2-40B4-BE49-F238E27FC236}">
                <a16:creationId xmlns:a16="http://schemas.microsoft.com/office/drawing/2014/main" id="{58275E72-4A3F-293A-4260-49C33DAB4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2700" y="1341438"/>
          <a:ext cx="2570163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" r:id="rId4" imgW="3807756" imgH="3433556" progId="Word.Picture.8">
                  <p:embed/>
                </p:oleObj>
              </mc:Choice>
              <mc:Fallback>
                <p:oleObj name="Obraz" r:id="rId4" imgW="3807756" imgH="3433556" progId="Word.Pictur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2700" y="1341438"/>
                        <a:ext cx="2570163" cy="229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2" name="Text Box 9">
            <a:extLst>
              <a:ext uri="{FF2B5EF4-FFF2-40B4-BE49-F238E27FC236}">
                <a16:creationId xmlns:a16="http://schemas.microsoft.com/office/drawing/2014/main" id="{E2C2D3B1-EDF1-0913-B959-94C8D6916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3643313"/>
            <a:ext cx="23597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1800" dirty="0"/>
              <a:t>«Это не работает...»</a:t>
            </a:r>
            <a:endParaRPr lang="en-AU" altLang="it-IT" sz="2200" dirty="0"/>
          </a:p>
        </p:txBody>
      </p:sp>
      <p:sp>
        <p:nvSpPr>
          <p:cNvPr id="57353" name="Rectangle 11">
            <a:extLst>
              <a:ext uri="{FF2B5EF4-FFF2-40B4-BE49-F238E27FC236}">
                <a16:creationId xmlns:a16="http://schemas.microsoft.com/office/drawing/2014/main" id="{0A012FFE-51A7-DD7B-6B6C-5EC1EAC63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9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57354" name="Object 10">
            <a:extLst>
              <a:ext uri="{FF2B5EF4-FFF2-40B4-BE49-F238E27FC236}">
                <a16:creationId xmlns:a16="http://schemas.microsoft.com/office/drawing/2014/main" id="{C16C5E9F-1CF3-10B3-4884-E0160D56D2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0025" y="4098925"/>
          <a:ext cx="2370138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" r:id="rId6" imgW="3807756" imgH="3433556" progId="Word.Picture.8">
                  <p:embed/>
                </p:oleObj>
              </mc:Choice>
              <mc:Fallback>
                <p:oleObj name="Obraz" r:id="rId6" imgW="3807756" imgH="3433556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0025" y="4098925"/>
                        <a:ext cx="2370138" cy="212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5" name="Text Box 12">
            <a:extLst>
              <a:ext uri="{FF2B5EF4-FFF2-40B4-BE49-F238E27FC236}">
                <a16:creationId xmlns:a16="http://schemas.microsoft.com/office/drawing/2014/main" id="{8978602C-10E0-C784-9BC7-035B51F5A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750" y="6309386"/>
            <a:ext cx="40962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200" dirty="0"/>
              <a:t>Он двигается как заклинание!</a:t>
            </a:r>
            <a:endParaRPr lang="en-AU" altLang="it-IT" sz="2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F197CF2-1AFF-342B-EDC3-E99C479FF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/>
          <a:lstStyle/>
          <a:p>
            <a:pPr eaLnBrk="1" hangingPunct="1"/>
            <a:r>
              <a:rPr lang="az-Cyrl-AZ" altLang="it-IT" sz="3600" dirty="0"/>
              <a:t>Электростатический Дин-дон (мультимедиа)</a:t>
            </a:r>
            <a:endParaRPr lang="en-AU" altLang="it-IT" sz="3600" dirty="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80C1C774-BA25-62E4-EAC9-7F1BA8355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1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D151B124-1530-1A98-3B4D-FBFA8CFB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6300788"/>
            <a:ext cx="35575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1800" dirty="0"/>
              <a:t>Автор</a:t>
            </a:r>
            <a:r>
              <a:rPr lang="pl-PL" altLang="it-IT" sz="1800" dirty="0"/>
              <a:t>: mgr Krzysztof Służewski </a:t>
            </a:r>
            <a:endParaRPr lang="en-AU" altLang="it-IT" sz="1800" dirty="0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3594E7BB-155E-1ED5-C607-E7F624363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49E0FB02-C8A3-350E-1131-815DDD2C4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9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58375" name="Picture 9">
            <a:extLst>
              <a:ext uri="{FF2B5EF4-FFF2-40B4-BE49-F238E27FC236}">
                <a16:creationId xmlns:a16="http://schemas.microsoft.com/office/drawing/2014/main" id="{4E5AE615-B11E-2290-7DB2-D96E4700A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14450"/>
            <a:ext cx="8836025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6" name="Picture 10">
            <a:extLst>
              <a:ext uri="{FF2B5EF4-FFF2-40B4-BE49-F238E27FC236}">
                <a16:creationId xmlns:a16="http://schemas.microsoft.com/office/drawing/2014/main" id="{AD52EFDE-F709-4D64-17C9-4DD300C7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659438"/>
            <a:ext cx="67595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7" name="CasellaDiTesto 1">
            <a:extLst>
              <a:ext uri="{FF2B5EF4-FFF2-40B4-BE49-F238E27FC236}">
                <a16:creationId xmlns:a16="http://schemas.microsoft.com/office/drawing/2014/main" id="{2AB1C612-5B6F-43EE-A91A-9950F2D86DF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2875" y="5595938"/>
            <a:ext cx="7413625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200" dirty="0">
                <a:solidFill>
                  <a:schemeClr val="accent2"/>
                </a:solidFill>
              </a:rPr>
              <a:t>Чтобы посмотреть видео:</a:t>
            </a:r>
            <a:endParaRPr lang="pl-PL" altLang="it-IT" sz="22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  <a:hlinkClick r:id="rId4"/>
              </a:rPr>
              <a:t>http</a:t>
            </a:r>
            <a:r>
              <a:rPr lang="pl-PL" altLang="it-IT" sz="2200" dirty="0">
                <a:solidFill>
                  <a:schemeClr val="accent2"/>
                </a:solidFill>
                <a:hlinkClick r:id="rId4"/>
              </a:rPr>
              <a:t>s</a:t>
            </a:r>
            <a:r>
              <a:rPr lang="it-IT" altLang="it-IT" sz="2200" dirty="0">
                <a:solidFill>
                  <a:schemeClr val="accent2"/>
                </a:solidFill>
                <a:hlinkClick r:id="rId4"/>
              </a:rPr>
              <a:t>://dydaktyka.fizyka.umk.pl/nowa_strona/?q=node/495</a:t>
            </a:r>
            <a:r>
              <a:rPr lang="it-IT" altLang="it-IT" sz="2200" dirty="0">
                <a:solidFill>
                  <a:schemeClr val="accent2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2FBFA096-4D19-12CC-6A35-26ED2EE4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250950"/>
            <a:ext cx="6249988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>
            <a:extLst>
              <a:ext uri="{FF2B5EF4-FFF2-40B4-BE49-F238E27FC236}">
                <a16:creationId xmlns:a16="http://schemas.microsoft.com/office/drawing/2014/main" id="{BB59352F-C5EC-2F36-FDBF-082E76FDE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00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it-IT" sz="3600" dirty="0">
                <a:solidFill>
                  <a:schemeClr val="accent2"/>
                </a:solidFill>
              </a:rPr>
              <a:t>Что делать, если батарея «села»?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sp>
        <p:nvSpPr>
          <p:cNvPr id="62468" name="Text Box 3">
            <a:extLst>
              <a:ext uri="{FF2B5EF4-FFF2-40B4-BE49-F238E27FC236}">
                <a16:creationId xmlns:a16="http://schemas.microsoft.com/office/drawing/2014/main" id="{13A73E68-1E43-5373-13A9-595152187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5313363"/>
            <a:ext cx="6007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G. Karwasz &amp; Maria Karwasz, Brzeg, 26.03.2011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>
                <a:hlinkClick r:id="rId3"/>
              </a:rPr>
              <a:t>http://dydaktyka.fizyka.umk.pl/nowa_strona/?q=node/786</a:t>
            </a:r>
            <a:r>
              <a:rPr lang="en-AU" altLang="it-IT" sz="1800"/>
              <a:t> </a:t>
            </a:r>
          </a:p>
        </p:txBody>
      </p:sp>
      <p:sp>
        <p:nvSpPr>
          <p:cNvPr id="62469" name="CasellaDiTesto 1">
            <a:extLst>
              <a:ext uri="{FF2B5EF4-FFF2-40B4-BE49-F238E27FC236}">
                <a16:creationId xmlns:a16="http://schemas.microsoft.com/office/drawing/2014/main" id="{F5E63AD3-08D3-D5D5-56E0-DC275EE7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" y="6046788"/>
            <a:ext cx="7245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2200" dirty="0"/>
              <a:t>Возьмите пятерых парней и сделайте резервную батарею</a:t>
            </a:r>
            <a:endParaRPr lang="it-IT" altLang="it-IT" sz="2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>
            <a:extLst>
              <a:ext uri="{FF2B5EF4-FFF2-40B4-BE49-F238E27FC236}">
                <a16:creationId xmlns:a16="http://schemas.microsoft.com/office/drawing/2014/main" id="{A9EFF9DB-8D43-3C99-5A68-9568089E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12800"/>
            <a:ext cx="4213225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Rectangle 2">
            <a:extLst>
              <a:ext uri="{FF2B5EF4-FFF2-40B4-BE49-F238E27FC236}">
                <a16:creationId xmlns:a16="http://schemas.microsoft.com/office/drawing/2014/main" id="{9600C888-F042-6074-BA95-91552D7F84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0638"/>
            <a:ext cx="7507288" cy="857250"/>
          </a:xfrm>
        </p:spPr>
        <p:txBody>
          <a:bodyPr/>
          <a:lstStyle/>
          <a:p>
            <a:pPr eaLnBrk="1" hangingPunct="1"/>
            <a:r>
              <a:rPr lang="ru-RU" altLang="ja-JP" sz="2800" dirty="0">
                <a:ea typeface="MS PGothic" panose="020B0600070205080204" pitchFamily="34" charset="-128"/>
              </a:rPr>
              <a:t>Луиджи Гальвани и лягушки (полумёртвые)</a:t>
            </a:r>
            <a:endParaRPr lang="en-AU" altLang="pl-PL" sz="3200" dirty="0"/>
          </a:p>
        </p:txBody>
      </p:sp>
      <p:sp>
        <p:nvSpPr>
          <p:cNvPr id="63492" name="Text Box 7">
            <a:extLst>
              <a:ext uri="{FF2B5EF4-FFF2-40B4-BE49-F238E27FC236}">
                <a16:creationId xmlns:a16="http://schemas.microsoft.com/office/drawing/2014/main" id="{3B3A7A4A-0A28-94F9-207B-9269A291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563" y="727075"/>
            <a:ext cx="4273550" cy="5878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ru-RU" altLang="pl-PL" sz="1600" dirty="0"/>
              <a:t>Луиджи Гальвани, работавший в Болонье, был врачом и хирургом. Экспериментируя на лягушках (только что убитых), он заметил (как мы полагаем, прикоснувшись серебряным ножом к нервам лягушки, помещенным на оловянную пластинку), что ноги двигаются. Он считал, что «животное электричество» — это третья форма электричества (отличная от электричества воды и серы).</a:t>
            </a:r>
            <a:endParaRPr lang="pl-PL" altLang="pl-PL" sz="1600" dirty="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ru-RU" altLang="pl-PL" sz="1600" dirty="0"/>
              <a:t>Его открытия были революционными для того времени, но Алессандро Вольта (из Павии, в другом штате, чем Болонья) предложил альтернативное объяснение: два разных металла, а не животные, являются источником «электричества».</a:t>
            </a:r>
            <a:br>
              <a:rPr lang="pl-PL" altLang="pl-PL" sz="1600" dirty="0"/>
            </a:br>
            <a:r>
              <a:rPr lang="ru-RU" altLang="pl-PL" sz="1600" dirty="0"/>
              <a:t>* Гальвани сообщал, что мертвые лягушки двигались, когда появлялась искра от ближайшей электростатической машины или во время грозы. Это могут быть электромагнитные волны или какие-то короткие замыкания – в это трудно поверить.</a:t>
            </a:r>
            <a:endParaRPr lang="en-AU" altLang="pl-PL" sz="1600" dirty="0"/>
          </a:p>
        </p:txBody>
      </p:sp>
      <p:sp>
        <p:nvSpPr>
          <p:cNvPr id="63493" name="Text Box 9">
            <a:extLst>
              <a:ext uri="{FF2B5EF4-FFF2-40B4-BE49-F238E27FC236}">
                <a16:creationId xmlns:a16="http://schemas.microsoft.com/office/drawing/2014/main" id="{C7BA5BF7-6360-8859-33B8-E98A201D2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200525"/>
            <a:ext cx="17240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Мышцы двигаются, когда электричество подается электростатическим аппаратом</a:t>
            </a:r>
            <a:endParaRPr lang="en-AU" altLang="it-IT" sz="1800" dirty="0"/>
          </a:p>
        </p:txBody>
      </p:sp>
      <p:sp>
        <p:nvSpPr>
          <p:cNvPr id="63494" name="Text Box 10">
            <a:extLst>
              <a:ext uri="{FF2B5EF4-FFF2-40B4-BE49-F238E27FC236}">
                <a16:creationId xmlns:a16="http://schemas.microsoft.com/office/drawing/2014/main" id="{63C5F004-D066-6FB6-C954-E1D39DDBD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4200525"/>
            <a:ext cx="17684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Инструкция Гальвани, как подготовить лягушек к опытам с
ЭЛЕКТРИЧЕСТВО</a:t>
            </a:r>
            <a:endParaRPr lang="en-AU" altLang="it-IT" sz="1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354F80B0-0A0A-A02A-308A-4F0C612AD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sz="3600" dirty="0"/>
              <a:t>Гальвани или Вольта?</a:t>
            </a:r>
            <a:endParaRPr lang="en-AU" altLang="it-IT" sz="3600" dirty="0"/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id="{9534DAA8-E51E-BA7E-DA15-99D8A5F8F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280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1800"/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54C54DAF-DE08-0955-6805-0787661F9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77938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>
            <a:extLst>
              <a:ext uri="{FF2B5EF4-FFF2-40B4-BE49-F238E27FC236}">
                <a16:creationId xmlns:a16="http://schemas.microsoft.com/office/drawing/2014/main" id="{EE5A98F4-CCB3-AED6-1F53-D3B2FF816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5969000"/>
            <a:ext cx="4547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1800" dirty="0"/>
              <a:t>Гальвани «Об электричестве животных»</a:t>
            </a:r>
            <a:endParaRPr lang="en-AU" altLang="it-IT" sz="1800" dirty="0"/>
          </a:p>
        </p:txBody>
      </p:sp>
      <p:sp>
        <p:nvSpPr>
          <p:cNvPr id="64518" name="Text Box 6">
            <a:extLst>
              <a:ext uri="{FF2B5EF4-FFF2-40B4-BE49-F238E27FC236}">
                <a16:creationId xmlns:a16="http://schemas.microsoft.com/office/drawing/2014/main" id="{43FE710F-4814-7FDD-996C-FF3E74503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6423025"/>
            <a:ext cx="5157788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AU" altLang="it-IT" sz="1000">
                <a:hlinkClick r:id="rId3"/>
              </a:rPr>
              <a:t>http://www.lundici.it/2013/02/rane-danzanti-pile-pavesi-e-il-bolognese-victor-frankenstein/</a:t>
            </a:r>
            <a:endParaRPr lang="pl-PL" altLang="it-IT" sz="1000"/>
          </a:p>
          <a:p>
            <a:pPr algn="r" rt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AU" altLang="it-IT" sz="1000">
                <a:hlinkClick r:id="rId4"/>
              </a:rPr>
              <a:t>https://kadimex.pl/produkt/defibrylator-philips-heartstart-model-frx/</a:t>
            </a:r>
            <a:endParaRPr lang="en-AU" altLang="it-IT" sz="1800"/>
          </a:p>
          <a:p>
            <a:pPr algn="r" rtl="1" eaLnBrk="1" hangingPunct="1">
              <a:spcBef>
                <a:spcPct val="0"/>
              </a:spcBef>
              <a:buFontTx/>
              <a:buNone/>
            </a:pPr>
            <a:endParaRPr lang="pl-PL" altLang="it-IT" sz="1400"/>
          </a:p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AU" altLang="it-IT" sz="1400"/>
              <a:t> </a:t>
            </a:r>
          </a:p>
        </p:txBody>
      </p:sp>
      <p:pic>
        <p:nvPicPr>
          <p:cNvPr id="64519" name="Picture 7">
            <a:extLst>
              <a:ext uri="{FF2B5EF4-FFF2-40B4-BE49-F238E27FC236}">
                <a16:creationId xmlns:a16="http://schemas.microsoft.com/office/drawing/2014/main" id="{ACF27533-C50C-0696-080E-AE4BF7BA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4897437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8">
            <a:extLst>
              <a:ext uri="{FF2B5EF4-FFF2-40B4-BE49-F238E27FC236}">
                <a16:creationId xmlns:a16="http://schemas.microsoft.com/office/drawing/2014/main" id="{CE61D869-3FE7-5C5C-A599-A78C0B528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76700"/>
            <a:ext cx="2671763" cy="252253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144D">
            <a:extLst>
              <a:ext uri="{FF2B5EF4-FFF2-40B4-BE49-F238E27FC236}">
                <a16:creationId xmlns:a16="http://schemas.microsoft.com/office/drawing/2014/main" id="{5A81D303-3FB7-E5BE-72C1-F010EE49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268413"/>
            <a:ext cx="3849688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6" descr="stos_ory">
            <a:extLst>
              <a:ext uri="{FF2B5EF4-FFF2-40B4-BE49-F238E27FC236}">
                <a16:creationId xmlns:a16="http://schemas.microsoft.com/office/drawing/2014/main" id="{8B4BE47C-4D22-F813-797E-03A5203B7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68413"/>
            <a:ext cx="3968750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 descr="Image1">
            <a:extLst>
              <a:ext uri="{FF2B5EF4-FFF2-40B4-BE49-F238E27FC236}">
                <a16:creationId xmlns:a16="http://schemas.microsoft.com/office/drawing/2014/main" id="{5DDE5E9B-B7F8-F1BC-0495-C2BAA3E7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997325"/>
            <a:ext cx="18240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2">
            <a:extLst>
              <a:ext uri="{FF2B5EF4-FFF2-40B4-BE49-F238E27FC236}">
                <a16:creationId xmlns:a16="http://schemas.microsoft.com/office/drawing/2014/main" id="{D1E999D6-64D8-12A6-6562-DDA0ACAB6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563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ja-JP" dirty="0">
                <a:solidFill>
                  <a:srgbClr val="000099"/>
                </a:solidFill>
                <a:ea typeface="MS PGothic" panose="020B0600070205080204" pitchFamily="34" charset="-128"/>
              </a:rPr>
              <a:t>В 1799 году Вольте взял кучу монет Sn и Ag...</a:t>
            </a:r>
            <a:endParaRPr lang="en-AU" altLang="pl-PL" dirty="0">
              <a:solidFill>
                <a:srgbClr val="000099"/>
              </a:solidFill>
            </a:endParaRPr>
          </a:p>
        </p:txBody>
      </p:sp>
      <p:sp>
        <p:nvSpPr>
          <p:cNvPr id="65542" name="Prostokąt 1">
            <a:extLst>
              <a:ext uri="{FF2B5EF4-FFF2-40B4-BE49-F238E27FC236}">
                <a16:creationId xmlns:a16="http://schemas.microsoft.com/office/drawing/2014/main" id="{7473F747-D888-12A3-CA17-69FBA3C38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975" y="4705350"/>
            <a:ext cx="3883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Письмо Вольты от марта 1800 года, в котором он описывает свою «стопку» монет: каждая пара отделена соленой водой.</a:t>
            </a:r>
            <a:endParaRPr lang="pl-PL" altLang="it-IT" sz="1800" dirty="0"/>
          </a:p>
        </p:txBody>
      </p:sp>
      <p:sp>
        <p:nvSpPr>
          <p:cNvPr id="65543" name="Prostokąt 1">
            <a:extLst>
              <a:ext uri="{FF2B5EF4-FFF2-40B4-BE49-F238E27FC236}">
                <a16:creationId xmlns:a16="http://schemas.microsoft.com/office/drawing/2014/main" id="{9FAFFB52-1902-B248-62E3-0476D76BB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3287713"/>
            <a:ext cx="4570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Пиле ди Вольта, из Мавзолея в Комо (фото Г.К.).</a:t>
            </a:r>
            <a:endParaRPr lang="pl-PL" altLang="it-IT" sz="1800" dirty="0"/>
          </a:p>
        </p:txBody>
      </p:sp>
      <p:sp>
        <p:nvSpPr>
          <p:cNvPr id="65544" name="Prostokąt 1">
            <a:extLst>
              <a:ext uri="{FF2B5EF4-FFF2-40B4-BE49-F238E27FC236}">
                <a16:creationId xmlns:a16="http://schemas.microsoft.com/office/drawing/2014/main" id="{24EE1525-F605-5DCB-0E79-59C763A33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438" y="3776663"/>
            <a:ext cx="306863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ja-JP" sz="1800" dirty="0">
                <a:latin typeface="Brandon Grotesque Bold"/>
                <a:ea typeface="MS PGothic" panose="020B0600070205080204" pitchFamily="34" charset="-128"/>
              </a:rPr>
              <a:t>Преобразование «химической энергии» в электричество в стеке Вольта чрезвычайно эффективно. Эти прикроватные часы уже 25 лет работают от одной и той же мини-батарейки Ag: на жидкокристаллический дисплей расходуется мало энергии (и стрелка не используется).</a:t>
            </a:r>
            <a:endParaRPr lang="pl-PL" altLang="it-IT" sz="19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8">
            <a:extLst>
              <a:ext uri="{FF2B5EF4-FFF2-40B4-BE49-F238E27FC236}">
                <a16:creationId xmlns:a16="http://schemas.microsoft.com/office/drawing/2014/main" id="{4D502943-ED81-F425-CC95-BD41299C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58000"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835580"/>
            <a:ext cx="355282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7B1E2DDB-75F9-320F-8E10-442B4AC13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2957513"/>
            <a:ext cx="185738" cy="3000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AU" altLang="pl-PL" sz="1350"/>
          </a:p>
        </p:txBody>
      </p:sp>
      <p:pic>
        <p:nvPicPr>
          <p:cNvPr id="67588" name="Picture 3" descr="e-volty">
            <a:extLst>
              <a:ext uri="{FF2B5EF4-FFF2-40B4-BE49-F238E27FC236}">
                <a16:creationId xmlns:a16="http://schemas.microsoft.com/office/drawing/2014/main" id="{D4E1E28F-BA88-B15B-1528-0CDC0E6C6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58863"/>
            <a:ext cx="166846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9">
            <a:extLst>
              <a:ext uri="{FF2B5EF4-FFF2-40B4-BE49-F238E27FC236}">
                <a16:creationId xmlns:a16="http://schemas.microsoft.com/office/drawing/2014/main" id="{54BAFC7C-E656-63AC-4370-0F9356F4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058863"/>
            <a:ext cx="13843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90" name="Rectangle 2">
            <a:extLst>
              <a:ext uri="{FF2B5EF4-FFF2-40B4-BE49-F238E27FC236}">
                <a16:creationId xmlns:a16="http://schemas.microsoft.com/office/drawing/2014/main" id="{E4986CBD-48DC-3C68-4B8F-512109A2D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52388"/>
            <a:ext cx="8229600" cy="857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az-Cyrl-AZ" altLang="ja-JP" sz="3000" dirty="0">
                <a:solidFill>
                  <a:srgbClr val="000099"/>
                </a:solidFill>
                <a:ea typeface="MS PGothic" panose="020B0600070205080204" pitchFamily="34" charset="-128"/>
              </a:rPr>
              <a:t>Как Вольта измерила напряжение?</a:t>
            </a:r>
            <a:br>
              <a:rPr lang="pl-PL" altLang="ja-JP" sz="3000" dirty="0">
                <a:solidFill>
                  <a:srgbClr val="000099"/>
                </a:solidFill>
                <a:ea typeface="MS PGothic" panose="020B0600070205080204" pitchFamily="34" charset="-128"/>
              </a:rPr>
            </a:br>
            <a:r>
              <a:rPr lang="az-Cyrl-AZ" altLang="ja-JP" sz="3000" dirty="0">
                <a:solidFill>
                  <a:srgbClr val="000099"/>
                </a:solidFill>
                <a:ea typeface="MS PGothic" panose="020B0600070205080204" pitchFamily="34" charset="-128"/>
              </a:rPr>
              <a:t>В вольтах? С вольтметром?</a:t>
            </a:r>
            <a:endParaRPr lang="en-AU" altLang="pl-PL" sz="3000" dirty="0">
              <a:solidFill>
                <a:srgbClr val="2761AB"/>
              </a:solidFill>
            </a:endParaRPr>
          </a:p>
        </p:txBody>
      </p:sp>
      <p:sp>
        <p:nvSpPr>
          <p:cNvPr id="52240" name="Prostokąt 1">
            <a:extLst>
              <a:ext uri="{FF2B5EF4-FFF2-40B4-BE49-F238E27FC236}">
                <a16:creationId xmlns:a16="http://schemas.microsoft.com/office/drawing/2014/main" id="{74EBCC7D-5967-D011-2484-357B986D4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513" y="1133475"/>
            <a:ext cx="3646487" cy="61109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30000"/>
              </a:spcAft>
              <a:defRPr/>
            </a:pPr>
            <a:r>
              <a:rPr lang="ru-RU" altLang="it-IT" sz="1600" dirty="0"/>
              <a:t>Вольта не только изобрел электрохимическую сваю, но и внес свой вклад в электростатику. Он изобрел электроскоп: два тонких листа металла внутри стеклянной емкости, которые отталкиваются друг от друга при электрическом заряде.</a:t>
            </a:r>
            <a:br>
              <a:rPr lang="pl-PL" altLang="it-IT" sz="1600" dirty="0"/>
            </a:br>
            <a:r>
              <a:rPr lang="ru-RU" altLang="it-IT" sz="1600" dirty="0"/>
              <a:t>Он также изобрел электрофор: металлическую пластину, удерживаемую на месте изолирующей ручкой. Помещенный на электрифицированный изолятор и прикасающийся к нему в правильной последовательности, он, по-видимому, генерирует электричество, как вечный двигатель. </a:t>
            </a:r>
            <a:endParaRPr lang="pl-PL" altLang="it-IT" sz="1600" dirty="0"/>
          </a:p>
          <a:p>
            <a:pPr eaLnBrk="1" hangingPunct="1">
              <a:spcAft>
                <a:spcPct val="30000"/>
              </a:spcAft>
              <a:defRPr/>
            </a:pPr>
            <a:r>
              <a:rPr lang="ru-RU" altLang="it-IT" sz="1600" dirty="0"/>
              <a:t>По сути, это работа, которая поднимает металлическую пластину и обеспечивает энергию (и генерирует потенциал).</a:t>
            </a:r>
            <a:endParaRPr lang="en-AU" altLang="it-IT" dirty="0"/>
          </a:p>
          <a:p>
            <a:pPr eaLnBrk="1" hangingPunct="1">
              <a:defRPr/>
            </a:pPr>
            <a:endParaRPr lang="pl-PL" altLang="it-IT" sz="1600" dirty="0"/>
          </a:p>
          <a:p>
            <a:pPr eaLnBrk="1" hangingPunct="1">
              <a:defRPr/>
            </a:pPr>
            <a:endParaRPr lang="pl-PL" altLang="it-IT" sz="1350" dirty="0"/>
          </a:p>
        </p:txBody>
      </p:sp>
      <p:pic>
        <p:nvPicPr>
          <p:cNvPr id="67592" name="Picture 19">
            <a:extLst>
              <a:ext uri="{FF2B5EF4-FFF2-40B4-BE49-F238E27FC236}">
                <a16:creationId xmlns:a16="http://schemas.microsoft.com/office/drawing/2014/main" id="{C3A03C0C-C257-D175-5DD1-D893F762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046163"/>
            <a:ext cx="21859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4" name="Text Box 20">
            <a:extLst>
              <a:ext uri="{FF2B5EF4-FFF2-40B4-BE49-F238E27FC236}">
                <a16:creationId xmlns:a16="http://schemas.microsoft.com/office/drawing/2014/main" id="{1D412F23-1BFE-700F-9FE6-358B86CE1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2847975"/>
            <a:ext cx="5268912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it-IT" sz="1400" dirty="0"/>
              <a:t>Домашние/школьные эксперименты, вдохновленные работами Вольты (слева направо): Электроскоп Вольты: два тонких листа металла внутри стакана // Два конца шелкового шарфа отталкиваются друг от друга, если взять их шагами от шерстяного пальто // Куча старых польских монет (Al и Ni) и кусочков бумаги с соленой водой; То же самое можно сделать, используя евроценты и алюминиевые детали</a:t>
            </a:r>
            <a:endParaRPr lang="pl-PL" altLang="it-IT" dirty="0"/>
          </a:p>
          <a:p>
            <a:pPr eaLnBrk="1" hangingPunct="1">
              <a:defRPr/>
            </a:pPr>
            <a:endParaRPr lang="it-IT" altLang="it-IT" sz="1600" dirty="0"/>
          </a:p>
          <a:p>
            <a:pPr eaLnBrk="1" hangingPunct="1">
              <a:defRPr/>
            </a:pPr>
            <a:endParaRPr lang="it-IT" altLang="it-IT" sz="1600" dirty="0"/>
          </a:p>
          <a:p>
            <a:pPr eaLnBrk="1" hangingPunct="1">
              <a:defRPr/>
            </a:pPr>
            <a:r>
              <a:rPr lang="ru-RU" altLang="it-IT" sz="1600" dirty="0"/>
              <a:t>Здесь: батарея, сделанная из 
алюминиевая точилка для </a:t>
            </a:r>
            <a:br>
              <a:rPr lang="pl-PL" altLang="it-IT" sz="1600" dirty="0"/>
            </a:br>
            <a:r>
              <a:rPr lang="ru-RU" altLang="it-IT" sz="1600" dirty="0"/>
              <a:t>карандашей и 
нержавеющая сталь 
Электроскоп в стакане</a:t>
            </a:r>
            <a:endParaRPr lang="en-AU" altLang="it-IT" sz="1350" dirty="0"/>
          </a:p>
        </p:txBody>
      </p:sp>
      <p:sp>
        <p:nvSpPr>
          <p:cNvPr id="67594" name="Text Box 21">
            <a:extLst>
              <a:ext uri="{FF2B5EF4-FFF2-40B4-BE49-F238E27FC236}">
                <a16:creationId xmlns:a16="http://schemas.microsoft.com/office/drawing/2014/main" id="{474E93F6-A0FE-4C61-7FE5-2F98B39E6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6276975"/>
            <a:ext cx="5019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/>
              <a:t>Электроскоп и измерение напряжения Volta</a:t>
            </a:r>
            <a:endParaRPr lang="en-AU" altLang="it-IT" sz="1800" dirty="0"/>
          </a:p>
        </p:txBody>
      </p:sp>
      <p:pic>
        <p:nvPicPr>
          <p:cNvPr id="67595" name="Picture 22" descr="woltomierz-s">
            <a:extLst>
              <a:ext uri="{FF2B5EF4-FFF2-40B4-BE49-F238E27FC236}">
                <a16:creationId xmlns:a16="http://schemas.microsoft.com/office/drawing/2014/main" id="{E69D1F7E-9267-62E4-BA3B-EC590C5EA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329238"/>
            <a:ext cx="12763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6" name="Picture 23" descr="jezyk-s">
            <a:extLst>
              <a:ext uri="{FF2B5EF4-FFF2-40B4-BE49-F238E27FC236}">
                <a16:creationId xmlns:a16="http://schemas.microsoft.com/office/drawing/2014/main" id="{B255832B-5BA3-83DA-7DD7-A94146EA5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371975"/>
            <a:ext cx="1219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EC13197A-C62A-9132-C7F0-BD84BB77B9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0225" y="134938"/>
            <a:ext cx="8229600" cy="857250"/>
          </a:xfrm>
        </p:spPr>
        <p:txBody>
          <a:bodyPr/>
          <a:lstStyle/>
          <a:p>
            <a:pPr eaLnBrk="1" hangingPunct="1"/>
            <a:r>
              <a:rPr lang="az-Cyrl-AZ" altLang="ja-JP" sz="3600" dirty="0">
                <a:ea typeface="MS PGothic" panose="020B0600070205080204" pitchFamily="34" charset="-128"/>
              </a:rPr>
              <a:t>Роща «Топливный элемент»</a:t>
            </a:r>
            <a:endParaRPr lang="en-AU" altLang="pl-PL" sz="3600" dirty="0"/>
          </a:p>
        </p:txBody>
      </p:sp>
      <p:sp>
        <p:nvSpPr>
          <p:cNvPr id="69635" name="Text Box 5">
            <a:extLst>
              <a:ext uri="{FF2B5EF4-FFF2-40B4-BE49-F238E27FC236}">
                <a16:creationId xmlns:a16="http://schemas.microsoft.com/office/drawing/2014/main" id="{C16FDFB9-FE34-7EC9-9085-03A67BFD5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213" y="1887538"/>
            <a:ext cx="4230687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pl-PL" sz="1500"/>
          </a:p>
        </p:txBody>
      </p:sp>
      <p:sp>
        <p:nvSpPr>
          <p:cNvPr id="110641" name="Prostokąt 1">
            <a:extLst>
              <a:ext uri="{FF2B5EF4-FFF2-40B4-BE49-F238E27FC236}">
                <a16:creationId xmlns:a16="http://schemas.microsoft.com/office/drawing/2014/main" id="{916FF0AD-5AEB-3DF3-7AE8-EE4B44AF9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08050"/>
            <a:ext cx="5216525" cy="43942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35000"/>
              </a:spcAft>
              <a:defRPr/>
            </a:pPr>
            <a:r>
              <a:rPr lang="ru-RU" altLang="it-IT" dirty="0">
                <a:latin typeface="+mn-lt"/>
              </a:rPr>
              <a:t>Вместо Zn и Cu можно использовать любой другой металл (и неметалл), включая водород и кислород.
Уильям Гроув изобрел «топливный элемент» случайно: во время электролиза воды он отключил электроды от источника питания и наблюдал «обратный» ток.</a:t>
            </a:r>
            <a:endParaRPr lang="pl-PL" altLang="it-IT" dirty="0">
              <a:latin typeface="+mn-lt"/>
            </a:endParaRPr>
          </a:p>
          <a:p>
            <a:pPr eaLnBrk="1" hangingPunct="1">
              <a:spcAft>
                <a:spcPct val="35000"/>
              </a:spcAft>
              <a:defRPr/>
            </a:pPr>
            <a:r>
              <a:rPr lang="az-Cyrl-AZ" altLang="it-IT" dirty="0">
                <a:latin typeface="+mn-lt"/>
              </a:rPr>
              <a:t>Реакции на электродах:</a:t>
            </a:r>
            <a:r>
              <a:rPr lang="pl-PL" altLang="it-IT" dirty="0">
                <a:latin typeface="+mn-lt"/>
              </a:rPr>
              <a:t> </a:t>
            </a:r>
            <a:r>
              <a:rPr lang="pt-BR" altLang="it-IT" dirty="0">
                <a:latin typeface="+mn-lt"/>
              </a:rPr>
              <a:t>H</a:t>
            </a:r>
            <a:r>
              <a:rPr lang="pl-PL" altLang="it-IT" baseline="-25000" dirty="0">
                <a:latin typeface="+mn-lt"/>
              </a:rPr>
              <a:t>2</a:t>
            </a:r>
            <a:r>
              <a:rPr lang="pt-BR" altLang="it-IT" dirty="0">
                <a:latin typeface="+mn-lt"/>
              </a:rPr>
              <a:t>  → 2H</a:t>
            </a:r>
            <a:r>
              <a:rPr lang="pl-PL" altLang="it-IT" baseline="30000" dirty="0">
                <a:latin typeface="+mn-lt"/>
              </a:rPr>
              <a:t>+</a:t>
            </a:r>
            <a:r>
              <a:rPr lang="pt-BR" altLang="it-IT" dirty="0">
                <a:latin typeface="+mn-lt"/>
              </a:rPr>
              <a:t> + 2</a:t>
            </a:r>
            <a:r>
              <a:rPr lang="pt-BR" altLang="it-IT" i="1" dirty="0">
                <a:latin typeface="+mn-lt"/>
              </a:rPr>
              <a:t>e</a:t>
            </a:r>
            <a:r>
              <a:rPr lang="pl-PL" altLang="it-IT" baseline="30000" dirty="0">
                <a:latin typeface="+mn-lt"/>
              </a:rPr>
              <a:t>-</a:t>
            </a:r>
            <a:r>
              <a:rPr lang="pt-BR" altLang="it-IT" dirty="0">
                <a:latin typeface="+mn-lt"/>
              </a:rPr>
              <a:t> </a:t>
            </a:r>
            <a:r>
              <a:rPr lang="az-Cyrl-AZ" altLang="it-IT" dirty="0">
                <a:latin typeface="+mn-lt"/>
              </a:rPr>
              <a:t>(отрицательный электрод, называемый катодом)</a:t>
            </a:r>
            <a:endParaRPr lang="pl-PL" altLang="it-IT" dirty="0">
              <a:latin typeface="+mn-lt"/>
            </a:endParaRPr>
          </a:p>
          <a:p>
            <a:pPr eaLnBrk="1" hangingPunct="1">
              <a:spcAft>
                <a:spcPct val="35000"/>
              </a:spcAft>
              <a:defRPr/>
            </a:pPr>
            <a:r>
              <a:rPr lang="ru-RU" altLang="it-IT" dirty="0">
                <a:latin typeface="+mn-lt"/>
              </a:rPr>
              <a:t>Электроны проходят по проводу к положительному электроду, называемому катодом.</a:t>
            </a:r>
            <a:endParaRPr lang="pl-PL" altLang="it-IT" dirty="0"/>
          </a:p>
          <a:p>
            <a:pPr eaLnBrk="1" hangingPunct="1">
              <a:defRPr/>
            </a:pPr>
            <a:r>
              <a:rPr lang="pl-PL" altLang="it-IT" dirty="0"/>
              <a:t>  </a:t>
            </a:r>
          </a:p>
        </p:txBody>
      </p:sp>
      <p:pic>
        <p:nvPicPr>
          <p:cNvPr id="69637" name="Picture 51">
            <a:extLst>
              <a:ext uri="{FF2B5EF4-FFF2-40B4-BE49-F238E27FC236}">
                <a16:creationId xmlns:a16="http://schemas.microsoft.com/office/drawing/2014/main" id="{A4272460-DF14-F290-A49F-F8968AAA7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00125"/>
            <a:ext cx="36147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52">
            <a:extLst>
              <a:ext uri="{FF2B5EF4-FFF2-40B4-BE49-F238E27FC236}">
                <a16:creationId xmlns:a16="http://schemas.microsoft.com/office/drawing/2014/main" id="{086BCF9F-61BD-A372-CB06-DDEB6DF06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6634163"/>
            <a:ext cx="6370637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900">
                <a:hlinkClick r:id="rId3"/>
              </a:rPr>
              <a:t>https://www.researchgate.net/publication/222587594_Membranes_fit_for_a_revolution/figures?lo=1</a:t>
            </a:r>
            <a:r>
              <a:rPr lang="en-AU" altLang="it-IT" sz="900"/>
              <a:t> </a:t>
            </a:r>
            <a:r>
              <a:rPr lang="pl-PL" altLang="it-IT" sz="900"/>
              <a:t> © The Royal Society</a:t>
            </a:r>
            <a:endParaRPr lang="en-AU" altLang="it-IT" sz="900"/>
          </a:p>
        </p:txBody>
      </p:sp>
      <p:sp>
        <p:nvSpPr>
          <p:cNvPr id="69639" name="Text Box 53">
            <a:extLst>
              <a:ext uri="{FF2B5EF4-FFF2-40B4-BE49-F238E27FC236}">
                <a16:creationId xmlns:a16="http://schemas.microsoft.com/office/drawing/2014/main" id="{620D3ACA-72C9-4174-08BC-5F259C521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3617913"/>
            <a:ext cx="355123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400" dirty="0"/>
              <a:t>Уильям Гроув в 1843 году опубликовал такой рисунок: для создания электрического тока, который позже предшествовал электролизу воды, использовались пять ячеек H/O.</a:t>
            </a:r>
            <a:endParaRPr lang="en-AU" alt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F1A902-DD02-84E5-D9AF-AB4066B9B32A}"/>
              </a:ext>
            </a:extLst>
          </p:cNvPr>
          <p:cNvSpPr txBox="1"/>
          <p:nvPr/>
        </p:nvSpPr>
        <p:spPr>
          <a:xfrm>
            <a:off x="77788" y="4851321"/>
            <a:ext cx="8915399" cy="1821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ct val="35000"/>
              </a:spcAft>
              <a:defRPr/>
            </a:pPr>
            <a:r>
              <a:rPr lang="az-Cyrl-AZ" altLang="it-IT" sz="2100" dirty="0">
                <a:latin typeface="+mn-lt"/>
              </a:rPr>
              <a:t>Ионов</a:t>
            </a:r>
            <a:r>
              <a:rPr lang="pl-PL" altLang="it-IT" sz="2100" dirty="0">
                <a:latin typeface="+mn-lt"/>
              </a:rPr>
              <a:t> </a:t>
            </a:r>
            <a:r>
              <a:rPr lang="it-IT" altLang="it-IT" sz="2100" dirty="0">
                <a:latin typeface="+mn-lt"/>
              </a:rPr>
              <a:t>H</a:t>
            </a:r>
            <a:r>
              <a:rPr lang="pl-PL" altLang="it-IT" sz="2100" baseline="30000" dirty="0">
                <a:latin typeface="+mn-lt"/>
              </a:rPr>
              <a:t>+</a:t>
            </a:r>
            <a:r>
              <a:rPr lang="it-IT" altLang="it-IT" sz="2100" dirty="0">
                <a:latin typeface="+mn-lt"/>
              </a:rPr>
              <a:t> </a:t>
            </a:r>
            <a:r>
              <a:rPr lang="ru-RU" altLang="it-IT" sz="2100" dirty="0">
                <a:latin typeface="+mn-lt"/>
              </a:rPr>
              <a:t>протекают через растворитель, и на аноде происходит реакция:</a:t>
            </a:r>
            <a:r>
              <a:rPr lang="it-IT" altLang="it-IT" sz="2100" dirty="0">
                <a:latin typeface="+mn-lt"/>
              </a:rPr>
              <a:t> </a:t>
            </a:r>
            <a:r>
              <a:rPr lang="en-AU" altLang="it-IT" sz="2100" dirty="0">
                <a:latin typeface="+mn-lt"/>
              </a:rPr>
              <a:t>O</a:t>
            </a:r>
            <a:r>
              <a:rPr lang="pl-PL" altLang="it-IT" sz="2100" baseline="-25000" dirty="0">
                <a:latin typeface="+mn-lt"/>
              </a:rPr>
              <a:t>2</a:t>
            </a:r>
            <a:r>
              <a:rPr lang="en-AU" altLang="it-IT" sz="2100" dirty="0">
                <a:latin typeface="+mn-lt"/>
              </a:rPr>
              <a:t> + 4H</a:t>
            </a:r>
            <a:r>
              <a:rPr lang="pl-PL" altLang="it-IT" sz="2100" baseline="30000" dirty="0">
                <a:latin typeface="+mn-lt"/>
              </a:rPr>
              <a:t>+</a:t>
            </a:r>
            <a:r>
              <a:rPr lang="en-AU" altLang="it-IT" sz="2100" dirty="0">
                <a:latin typeface="+mn-lt"/>
              </a:rPr>
              <a:t> + 4</a:t>
            </a:r>
            <a:r>
              <a:rPr lang="en-AU" altLang="it-IT" sz="2100" i="1" dirty="0">
                <a:latin typeface="+mn-lt"/>
              </a:rPr>
              <a:t>e</a:t>
            </a:r>
            <a:r>
              <a:rPr lang="pl-PL" altLang="it-IT" sz="2100" baseline="30000" dirty="0">
                <a:latin typeface="+mn-lt"/>
              </a:rPr>
              <a:t>-</a:t>
            </a:r>
            <a:r>
              <a:rPr lang="en-AU" altLang="it-IT" sz="2100" dirty="0">
                <a:latin typeface="+mn-lt"/>
              </a:rPr>
              <a:t> → 2H</a:t>
            </a:r>
            <a:r>
              <a:rPr lang="pl-PL" altLang="it-IT" sz="2100" baseline="-25000" dirty="0">
                <a:latin typeface="+mn-lt"/>
              </a:rPr>
              <a:t>2</a:t>
            </a:r>
            <a:r>
              <a:rPr lang="en-AU" altLang="it-IT" sz="2100" dirty="0">
                <a:latin typeface="+mn-lt"/>
              </a:rPr>
              <a:t>O</a:t>
            </a:r>
            <a:endParaRPr lang="pl-PL" altLang="it-IT" sz="2100" dirty="0">
              <a:latin typeface="+mn-lt"/>
            </a:endParaRPr>
          </a:p>
          <a:p>
            <a:pPr eaLnBrk="1" hangingPunct="1">
              <a:spcAft>
                <a:spcPct val="35000"/>
              </a:spcAft>
              <a:defRPr/>
            </a:pPr>
            <a:r>
              <a:rPr lang="ru-RU" altLang="it-IT" sz="2100" dirty="0">
                <a:latin typeface="+mn-lt"/>
              </a:rPr>
              <a:t>Сохраняется сложность в подаче водорода (и кислорода) в воду: используются «хорошо зарекомендовавшие» катализаторы, такие как коллоидный (наноструктурированный) платтин.</a:t>
            </a:r>
            <a:endParaRPr lang="pl-PL" altLang="it-IT" sz="2100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02D8912-0A18-6BEC-E05B-47FD7091C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031132" y="-4864"/>
            <a:ext cx="9912485" cy="857250"/>
          </a:xfrm>
        </p:spPr>
        <p:txBody>
          <a:bodyPr/>
          <a:lstStyle/>
          <a:p>
            <a:pPr algn="r" eaLnBrk="1" hangingPunct="1"/>
            <a:r>
              <a:rPr lang="ru-RU" altLang="it-IT" sz="2400" dirty="0">
                <a:solidFill>
                  <a:schemeClr val="tx1"/>
                </a:solidFill>
              </a:rPr>
              <a:t>Да, климат постоянно менялся. Это астрономические (миланковичские) циклы.</a:t>
            </a:r>
            <a:endParaRPr lang="en-AU" altLang="it-IT" sz="2400" dirty="0">
              <a:solidFill>
                <a:schemeClr val="tx1"/>
              </a:solidFill>
            </a:endParaRPr>
          </a:p>
        </p:txBody>
      </p:sp>
      <p:sp>
        <p:nvSpPr>
          <p:cNvPr id="13315" name="Text Box 7">
            <a:extLst>
              <a:ext uri="{FF2B5EF4-FFF2-40B4-BE49-F238E27FC236}">
                <a16:creationId xmlns:a16="http://schemas.microsoft.com/office/drawing/2014/main" id="{BD8593DB-7A7A-9D18-B0B9-16FC04248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4" y="4335295"/>
            <a:ext cx="9144000" cy="2354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ru-RU" altLang="it-IT" sz="1400" dirty="0"/>
              <a:t>Климатическим «двигателем» для Земли является Солнце с мощностью 1340 Вт/м2. Этот поток постоянен, в пределах 0,1%.</a:t>
            </a:r>
            <a:endParaRPr lang="pl-PL" altLang="it-IT" sz="14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ru-RU" altLang="it-IT" sz="1400" dirty="0"/>
              <a:t>Небольшие вариации возникают из-за мельчайших изменений орбиты Земли:</a:t>
            </a:r>
            <a:endParaRPr lang="pl-PL" altLang="it-IT" sz="14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ru-RU" altLang="it-IT" sz="1400" dirty="0"/>
              <a:t>- «раздавливание» эллипса
- наклон земной оси
- среднее расстояние между Солнцем и Землей</a:t>
            </a:r>
            <a:endParaRPr lang="pl-PL" altLang="it-IT" sz="14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ru-RU" altLang="it-IT" sz="1400" dirty="0"/>
              <a:t>Каждое изменение имеет свой характерный период, составляющий несколько десятков тысяч лет. 
Суммируя все вместе, они дают ледниковый период, что подтверждается изменением температуры (измеряемым 18O в раковинах планктона).</a:t>
            </a:r>
            <a:endParaRPr lang="en-AU" altLang="it-IT" sz="1400" dirty="0"/>
          </a:p>
        </p:txBody>
      </p:sp>
      <p:pic>
        <p:nvPicPr>
          <p:cNvPr id="13316" name="Picture 9">
            <a:extLst>
              <a:ext uri="{FF2B5EF4-FFF2-40B4-BE49-F238E27FC236}">
                <a16:creationId xmlns:a16="http://schemas.microsoft.com/office/drawing/2014/main" id="{265EF653-9FE8-2423-D4E8-6E0C4E0E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1" y="531034"/>
            <a:ext cx="2761979" cy="354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>
            <a:extLst>
              <a:ext uri="{FF2B5EF4-FFF2-40B4-BE49-F238E27FC236}">
                <a16:creationId xmlns:a16="http://schemas.microsoft.com/office/drawing/2014/main" id="{68D2696E-2FB3-BC2D-02FF-30C5CCF4A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43" y="922203"/>
            <a:ext cx="4008437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1">
            <a:extLst>
              <a:ext uri="{FF2B5EF4-FFF2-40B4-BE49-F238E27FC236}">
                <a16:creationId xmlns:a16="http://schemas.microsoft.com/office/drawing/2014/main" id="{37246A59-3424-72AC-D1DC-3E96B5581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210" y="702351"/>
            <a:ext cx="1941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1800" dirty="0"/>
              <a:t>Источник: Наука</a:t>
            </a:r>
            <a:endParaRPr lang="en-AU" altLang="it-IT" sz="1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F19D39B2-5357-0E08-6DA3-FE9EB508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868363"/>
            <a:ext cx="449262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406E8802-4F00-1CBF-192B-8DC5236FD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280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pl-PL" sz="1800"/>
          </a:p>
        </p:txBody>
      </p:sp>
      <p:pic>
        <p:nvPicPr>
          <p:cNvPr id="70660" name="Picture 3" descr="e-volty">
            <a:extLst>
              <a:ext uri="{FF2B5EF4-FFF2-40B4-BE49-F238E27FC236}">
                <a16:creationId xmlns:a16="http://schemas.microsoft.com/office/drawing/2014/main" id="{D203F780-BA40-5B90-2527-3BE845152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6688"/>
            <a:ext cx="2308225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2">
            <a:extLst>
              <a:ext uri="{FF2B5EF4-FFF2-40B4-BE49-F238E27FC236}">
                <a16:creationId xmlns:a16="http://schemas.microsoft.com/office/drawing/2014/main" id="{2C0B65C5-085A-8A46-F052-BC6C3638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840" y="119857"/>
            <a:ext cx="6140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pl-PL" sz="3000" dirty="0">
                <a:solidFill>
                  <a:srgbClr val="2761AB"/>
                </a:solidFill>
                <a:latin typeface="Brandon Grotesque Bold"/>
              </a:rPr>
              <a:t>P.S. Но можно ли подключить электрофор Вольта к электростатическому аппарату? – спрашивает Джакомо</a:t>
            </a:r>
            <a:endParaRPr lang="en-AU" altLang="pl-PL" dirty="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70662" name="Prostokąt 1">
            <a:extLst>
              <a:ext uri="{FF2B5EF4-FFF2-40B4-BE49-F238E27FC236}">
                <a16:creationId xmlns:a16="http://schemas.microsoft.com/office/drawing/2014/main" id="{6BA0AD01-CB70-562B-643C-2B199708B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3775075"/>
            <a:ext cx="38417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it-IT" sz="2200" dirty="0"/>
              <a:t>Я никогда не пытался,
Но, может быть, и да.</a:t>
            </a:r>
            <a:endParaRPr lang="pl-PL" altLang="it-IT" sz="22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2200" dirty="0"/>
          </a:p>
          <a:p>
            <a:pPr>
              <a:spcBef>
                <a:spcPct val="0"/>
              </a:spcBef>
              <a:buFontTx/>
              <a:buNone/>
            </a:pPr>
            <a:r>
              <a:rPr lang="az-Cyrl-AZ" altLang="it-IT" sz="2200" dirty="0"/>
              <a:t>Хотите попробовать вместе?</a:t>
            </a:r>
            <a:endParaRPr lang="it-IT" altLang="it-IT" sz="2200" dirty="0"/>
          </a:p>
        </p:txBody>
      </p:sp>
      <p:sp>
        <p:nvSpPr>
          <p:cNvPr id="70663" name="Text Box 10">
            <a:extLst>
              <a:ext uri="{FF2B5EF4-FFF2-40B4-BE49-F238E27FC236}">
                <a16:creationId xmlns:a16="http://schemas.microsoft.com/office/drawing/2014/main" id="{C31788C6-695D-BACF-DFFB-6238DC20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6102350"/>
            <a:ext cx="30892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az-Cyrl-AZ" altLang="it-IT" sz="2400" dirty="0">
                <a:solidFill>
                  <a:srgbClr val="FF0000"/>
                </a:solidFill>
                <a:latin typeface="Brandon Grotesque Bold"/>
              </a:rPr>
              <a:t>Спасибо за внимание!</a:t>
            </a:r>
            <a:endParaRPr lang="it-IT" altLang="it-IT" sz="2400" dirty="0">
              <a:solidFill>
                <a:srgbClr val="FF0000"/>
              </a:solidFill>
              <a:latin typeface="Brandon Grotesque Bold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4788AF6-F649-73B6-0A2B-1D1548308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z-Cyrl-AZ" altLang="it-IT" sz="4000" dirty="0"/>
              <a:t>Что-нибудь почитать</a:t>
            </a:r>
            <a:endParaRPr lang="en-AU" altLang="it-IT" sz="4000" dirty="0"/>
          </a:p>
        </p:txBody>
      </p:sp>
      <p:pic>
        <p:nvPicPr>
          <p:cNvPr id="72707" name="Picture 22">
            <a:extLst>
              <a:ext uri="{FF2B5EF4-FFF2-40B4-BE49-F238E27FC236}">
                <a16:creationId xmlns:a16="http://schemas.microsoft.com/office/drawing/2014/main" id="{DF1B98BB-4B98-5D78-0E4D-C611D200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416050"/>
            <a:ext cx="3144837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23">
            <a:extLst>
              <a:ext uri="{FF2B5EF4-FFF2-40B4-BE49-F238E27FC236}">
                <a16:creationId xmlns:a16="http://schemas.microsoft.com/office/drawing/2014/main" id="{BA4369D5-5371-0417-61EF-46CAA0AC3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5713413"/>
            <a:ext cx="61157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 dirty="0">
                <a:hlinkClick r:id="rId3"/>
              </a:rPr>
              <a:t>http</a:t>
            </a:r>
            <a:r>
              <a:rPr lang="pl-PL" altLang="it-IT" sz="1800" dirty="0">
                <a:hlinkClick r:id="rId3"/>
              </a:rPr>
              <a:t>s</a:t>
            </a:r>
            <a:r>
              <a:rPr lang="en-AU" altLang="it-IT" sz="1800" dirty="0">
                <a:hlinkClick r:id="rId3"/>
              </a:rPr>
              <a:t>://dydaktyka.fizyka.umk.pl/</a:t>
            </a:r>
            <a:r>
              <a:rPr lang="en-AU" altLang="it-IT" sz="1800" dirty="0" err="1">
                <a:hlinkClick r:id="rId3"/>
              </a:rPr>
              <a:t>nowa_strona</a:t>
            </a:r>
            <a:r>
              <a:rPr lang="en-AU" altLang="it-IT" sz="1800" dirty="0">
                <a:hlinkClick r:id="rId3"/>
              </a:rPr>
              <a:t>/?q=node/601</a:t>
            </a:r>
            <a:endParaRPr lang="pl-PL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 dirty="0">
                <a:hlinkClick r:id="rId4"/>
              </a:rPr>
              <a:t>http</a:t>
            </a:r>
            <a:r>
              <a:rPr lang="pl-PL" altLang="it-IT" sz="1800" dirty="0">
                <a:hlinkClick r:id="rId4"/>
              </a:rPr>
              <a:t>s</a:t>
            </a:r>
            <a:r>
              <a:rPr lang="en-AU" altLang="it-IT" sz="1800" dirty="0">
                <a:hlinkClick r:id="rId4"/>
              </a:rPr>
              <a:t>://dydaktyka.fizyka.umk.pl/nowa_strona/?q=node/163</a:t>
            </a:r>
            <a:endParaRPr lang="pl-PL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AU" altLang="it-IT" sz="1800" dirty="0"/>
          </a:p>
        </p:txBody>
      </p:sp>
      <p:pic>
        <p:nvPicPr>
          <p:cNvPr id="72709" name="Picture 25">
            <a:extLst>
              <a:ext uri="{FF2B5EF4-FFF2-40B4-BE49-F238E27FC236}">
                <a16:creationId xmlns:a16="http://schemas.microsoft.com/office/drawing/2014/main" id="{B72A0021-DD64-153D-1907-06C2D6BD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501775"/>
            <a:ext cx="294005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 Box 26">
            <a:extLst>
              <a:ext uri="{FF2B5EF4-FFF2-40B4-BE49-F238E27FC236}">
                <a16:creationId xmlns:a16="http://schemas.microsoft.com/office/drawing/2014/main" id="{A5AAEB09-C596-B5D7-9EEA-F1B29218B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521" y="6351885"/>
            <a:ext cx="30403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400" b="1" dirty="0">
                <a:solidFill>
                  <a:srgbClr val="FF0000"/>
                </a:solidFill>
              </a:rPr>
              <a:t>Приятного чтения!</a:t>
            </a:r>
            <a:endParaRPr lang="en-AU" altLang="it-I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6">
            <a:extLst>
              <a:ext uri="{FF2B5EF4-FFF2-40B4-BE49-F238E27FC236}">
                <a16:creationId xmlns:a16="http://schemas.microsoft.com/office/drawing/2014/main" id="{8AD12B65-2487-41CF-C1E4-835B096CE676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279525"/>
          <a:ext cx="4922838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563641" imgH="4238095" progId="MSPhotoEd.3">
                  <p:embed/>
                </p:oleObj>
              </mc:Choice>
              <mc:Fallback>
                <p:oleObj r:id="rId3" imgW="6563641" imgH="4238095" progId="MSPhotoEd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79525"/>
                        <a:ext cx="4922838" cy="317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Rectangle 2">
            <a:extLst>
              <a:ext uri="{FF2B5EF4-FFF2-40B4-BE49-F238E27FC236}">
                <a16:creationId xmlns:a16="http://schemas.microsoft.com/office/drawing/2014/main" id="{59B037C2-DB6B-DD9C-76B8-BC6B7A1E2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3" y="303213"/>
            <a:ext cx="7600950" cy="857250"/>
          </a:xfrm>
        </p:spPr>
        <p:txBody>
          <a:bodyPr/>
          <a:lstStyle/>
          <a:p>
            <a:pPr eaLnBrk="1" hangingPunct="1"/>
            <a:r>
              <a:rPr lang="ru-RU" altLang="it-IT" sz="3200" dirty="0"/>
              <a:t>Теперь давайте посмотрим на записи содержимого</a:t>
            </a:r>
            <a:r>
              <a:rPr lang="pl-PL" altLang="it-IT" sz="3200" dirty="0"/>
              <a:t> </a:t>
            </a:r>
            <a:r>
              <a:rPr lang="it-IT" altLang="it-IT" sz="3200" dirty="0"/>
              <a:t>C</a:t>
            </a:r>
            <a:r>
              <a:rPr lang="pl-PL" altLang="it-IT" sz="3200" dirty="0"/>
              <a:t>O</a:t>
            </a:r>
            <a:r>
              <a:rPr lang="pl-PL" altLang="it-IT" sz="3200" baseline="-25000" dirty="0"/>
              <a:t>2</a:t>
            </a:r>
            <a:r>
              <a:rPr lang="it-IT" altLang="it-IT" sz="3200" dirty="0"/>
              <a:t> </a:t>
            </a:r>
            <a:r>
              <a:rPr lang="az-Cyrl-AZ" altLang="it-IT" sz="3200" dirty="0"/>
              <a:t>в атмосфере</a:t>
            </a:r>
            <a:endParaRPr lang="en-AU" altLang="it-IT" sz="3200" dirty="0"/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BC4257EF-DD04-A609-FF79-95086928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4692650"/>
            <a:ext cx="8367713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000" dirty="0"/>
              <a:t>Уровень</a:t>
            </a:r>
            <a:r>
              <a:rPr lang="pl-PL" altLang="it-IT" sz="2000" dirty="0"/>
              <a:t> </a:t>
            </a:r>
            <a:r>
              <a:rPr lang="it-IT" altLang="it-IT" sz="2000" dirty="0"/>
              <a:t>CO</a:t>
            </a:r>
            <a:r>
              <a:rPr lang="pl-PL" altLang="it-IT" sz="2000" baseline="-25000" dirty="0"/>
              <a:t>2</a:t>
            </a:r>
            <a:r>
              <a:rPr lang="it-IT" altLang="it-IT" sz="2000" dirty="0"/>
              <a:t> </a:t>
            </a:r>
            <a:r>
              <a:rPr lang="ru-RU" altLang="it-IT" sz="2000" dirty="0"/>
              <a:t>За последнюю тысячу лет он был достаточно стабильным: 280 ppm.
Он начал восходить примерно к 1850 году, т.е. к началу индустриальной эпохи.</a:t>
            </a:r>
            <a:endParaRPr lang="pl-PL" altLang="it-IT" sz="20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ja-JP" sz="2000" dirty="0">
                <a:ea typeface="MS PGothic" panose="020B0600070205080204" pitchFamily="34" charset="-128"/>
              </a:rPr>
              <a:t>Теперь выше 400 ppm: выше</a:t>
            </a:r>
            <a:r>
              <a:rPr lang="pl-PL" altLang="ja-JP" sz="2000" dirty="0">
                <a:ea typeface="MS PGothic" panose="020B0600070205080204" pitchFamily="34" charset="-128"/>
              </a:rPr>
              <a:t> </a:t>
            </a:r>
            <a:r>
              <a:rPr lang="it-IT" altLang="ja-JP" sz="2000" b="1" dirty="0">
                <a:ea typeface="MS PGothic" panose="020B0600070205080204" pitchFamily="34" charset="-128"/>
              </a:rPr>
              <a:t>40%</a:t>
            </a:r>
            <a:endParaRPr lang="pl-PL" altLang="it-IT" sz="20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500" dirty="0"/>
              <a:t>  </a:t>
            </a:r>
            <a:r>
              <a:rPr lang="en-AU" altLang="it-IT" sz="1500" dirty="0"/>
              <a:t> </a:t>
            </a:r>
          </a:p>
        </p:txBody>
      </p:sp>
      <p:pic>
        <p:nvPicPr>
          <p:cNvPr id="15365" name="Picture 5" descr="mlo_full_record">
            <a:extLst>
              <a:ext uri="{FF2B5EF4-FFF2-40B4-BE49-F238E27FC236}">
                <a16:creationId xmlns:a16="http://schemas.microsoft.com/office/drawing/2014/main" id="{BB412068-406E-8A77-6465-5E1030FC7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233488"/>
            <a:ext cx="4703762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8">
            <a:extLst>
              <a:ext uri="{FF2B5EF4-FFF2-40B4-BE49-F238E27FC236}">
                <a16:creationId xmlns:a16="http://schemas.microsoft.com/office/drawing/2014/main" id="{8F9BFE86-FA66-70EC-F077-EBC76C7A8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4037013"/>
            <a:ext cx="4556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900"/>
              <a:t>Source: </a:t>
            </a:r>
            <a:r>
              <a:rPr lang="de-DE" altLang="it-IT" sz="900"/>
              <a:t>Scripps Institution of Oceanography.</a:t>
            </a:r>
            <a:r>
              <a:rPr lang="de-DE" altLang="it-IT" sz="180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>
            <a:extLst>
              <a:ext uri="{FF2B5EF4-FFF2-40B4-BE49-F238E27FC236}">
                <a16:creationId xmlns:a16="http://schemas.microsoft.com/office/drawing/2014/main" id="{43217406-146A-136E-F5EF-31250A4AF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47879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D5A7FC63-DCB5-BB42-8827-4C027EB0ED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3838" y="0"/>
            <a:ext cx="8558212" cy="1755775"/>
          </a:xfrm>
        </p:spPr>
        <p:txBody>
          <a:bodyPr/>
          <a:lstStyle/>
          <a:p>
            <a:pPr eaLnBrk="1" hangingPunct="1"/>
            <a:r>
              <a:rPr lang="ru-RU" altLang="ja-JP" sz="3200" dirty="0">
                <a:ea typeface="MS PGothic" panose="020B0600070205080204" pitchFamily="34" charset="-128"/>
              </a:rPr>
              <a:t>Затем мы готовы снова проверить, остается ли температура постоянной</a:t>
            </a:r>
            <a:endParaRPr lang="en-AU" altLang="it-IT" sz="3200" dirty="0"/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D3158796-3EBB-747C-2750-E4E1162D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4378325"/>
            <a:ext cx="8616950" cy="248375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Aft>
                <a:spcPct val="35000"/>
              </a:spcAft>
              <a:defRPr/>
            </a:pPr>
            <a:r>
              <a:rPr lang="ru-RU" altLang="ja-JP" sz="2000" dirty="0">
                <a:ea typeface="MS PGothic" panose="020B0600070205080204" pitchFamily="34" charset="-128"/>
              </a:rPr>
              <a:t>Теперь мы можем сделать это лучше: посмотрев отдельно на Северное полушарие (больше суши, т.е. больше пыли) и Южное полушарие (больше океанов).</a:t>
            </a:r>
            <a:endParaRPr lang="pl-PL" altLang="ja-JP" sz="2000" dirty="0">
              <a:ea typeface="MS PGothic" panose="020B0600070205080204" pitchFamily="34" charset="-128"/>
            </a:endParaRPr>
          </a:p>
          <a:p>
            <a:pPr eaLnBrk="1" hangingPunct="1">
              <a:spcAft>
                <a:spcPct val="35000"/>
              </a:spcAft>
              <a:defRPr/>
            </a:pPr>
            <a:r>
              <a:rPr lang="ru-RU" altLang="ja-JP" sz="2000" dirty="0"/>
              <a:t>В этом нет никаких сомнений: глобальная температура (до 1996 года) повысилась примерно на</a:t>
            </a:r>
            <a:r>
              <a:rPr lang="pl-PL" altLang="ja-JP" sz="2000" dirty="0"/>
              <a:t> </a:t>
            </a:r>
            <a:r>
              <a:rPr lang="pl-PL" altLang="it-IT" sz="2000" b="1" dirty="0"/>
              <a:t>+0.4-0.6</a:t>
            </a:r>
            <a:r>
              <a:rPr lang="en-US" altLang="it-IT" sz="2000" b="1" dirty="0"/>
              <a:t>º</a:t>
            </a:r>
            <a:r>
              <a:rPr lang="pl-PL" altLang="it-IT" sz="2000" b="1" dirty="0"/>
              <a:t>C</a:t>
            </a:r>
          </a:p>
          <a:p>
            <a:pPr algn="just" eaLnBrk="1" hangingPunct="1">
              <a:spcAft>
                <a:spcPct val="60000"/>
              </a:spcAft>
              <a:defRPr/>
            </a:pPr>
            <a:endParaRPr lang="pl-PL" altLang="it-IT" sz="1650" b="1" dirty="0"/>
          </a:p>
          <a:p>
            <a:pPr algn="just" eaLnBrk="1" hangingPunct="1">
              <a:defRPr/>
            </a:pPr>
            <a:r>
              <a:rPr lang="pl-PL" altLang="it-IT" sz="1500" dirty="0"/>
              <a:t>  </a:t>
            </a:r>
            <a:r>
              <a:rPr lang="en-AU" altLang="it-IT" sz="1500" dirty="0"/>
              <a:t> </a:t>
            </a:r>
          </a:p>
        </p:txBody>
      </p:sp>
      <p:sp>
        <p:nvSpPr>
          <p:cNvPr id="17413" name="Rectangle 8">
            <a:extLst>
              <a:ext uri="{FF2B5EF4-FFF2-40B4-BE49-F238E27FC236}">
                <a16:creationId xmlns:a16="http://schemas.microsoft.com/office/drawing/2014/main" id="{0DDE1C09-9459-802D-D052-42F8866E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6403975"/>
            <a:ext cx="4556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900"/>
              <a:t>Source: NOAA, data consulted (GK) in 1997</a:t>
            </a:r>
            <a:r>
              <a:rPr lang="de-DE" altLang="it-IT" sz="900"/>
              <a:t>.</a:t>
            </a:r>
            <a:r>
              <a:rPr lang="de-DE" altLang="it-IT" sz="1800"/>
              <a:t> </a:t>
            </a:r>
          </a:p>
        </p:txBody>
      </p:sp>
      <p:pic>
        <p:nvPicPr>
          <p:cNvPr id="17414" name="Picture 9">
            <a:extLst>
              <a:ext uri="{FF2B5EF4-FFF2-40B4-BE49-F238E27FC236}">
                <a16:creationId xmlns:a16="http://schemas.microsoft.com/office/drawing/2014/main" id="{AE495F55-C7F9-F9E2-22C9-4B8C4833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755775"/>
            <a:ext cx="49720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82F018-D5D7-241E-8543-78F9D8D70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7" y="404812"/>
            <a:ext cx="4495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z-Cyrl-AZ" altLang="it-IT" sz="2400" dirty="0">
                <a:solidFill>
                  <a:schemeClr val="tx2"/>
                </a:solidFill>
              </a:rPr>
              <a:t>Парниковый эффект = климат</a:t>
            </a:r>
            <a:r>
              <a:rPr lang="pl-PL" altLang="it-IT" sz="2400" dirty="0">
                <a:solidFill>
                  <a:schemeClr val="tx2"/>
                </a:solidFill>
              </a:rPr>
              <a:t> </a:t>
            </a:r>
            <a:r>
              <a:rPr lang="az-Cyrl-AZ" altLang="it-IT" sz="2400" b="1" dirty="0">
                <a:solidFill>
                  <a:srgbClr val="FF0000"/>
                </a:solidFill>
              </a:rPr>
              <a:t>насильственный!</a:t>
            </a:r>
            <a:endParaRPr lang="it-IT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05C5036E-01C0-231E-D2C5-BDA01910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0"/>
            <a:ext cx="4500563" cy="3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ECC84017-C640-D214-292C-D56F02C21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573463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2A11A194-601E-A7B7-23D7-F120B517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350043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>
            <a:extLst>
              <a:ext uri="{FF2B5EF4-FFF2-40B4-BE49-F238E27FC236}">
                <a16:creationId xmlns:a16="http://schemas.microsoft.com/office/drawing/2014/main" id="{7471A9A4-FDAD-EA5D-28C0-3DA10C5E6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4008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Terlago, XI 1996</a:t>
            </a:r>
            <a:endParaRPr lang="en-AU" altLang="it-IT" sz="1800"/>
          </a:p>
        </p:txBody>
      </p:sp>
      <p:pic>
        <p:nvPicPr>
          <p:cNvPr id="87047" name="Picture 7">
            <a:extLst>
              <a:ext uri="{FF2B5EF4-FFF2-40B4-BE49-F238E27FC236}">
                <a16:creationId xmlns:a16="http://schemas.microsoft.com/office/drawing/2014/main" id="{D1A86963-5D8C-8BAB-9B23-08B8D78A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3429000"/>
            <a:ext cx="4706937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>
            <a:extLst>
              <a:ext uri="{FF2B5EF4-FFF2-40B4-BE49-F238E27FC236}">
                <a16:creationId xmlns:a16="http://schemas.microsoft.com/office/drawing/2014/main" id="{DE08559F-BC5A-F4A3-499D-5195C79A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600706"/>
            <a:ext cx="24209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>
            <a:extLst>
              <a:ext uri="{FF2B5EF4-FFF2-40B4-BE49-F238E27FC236}">
                <a16:creationId xmlns:a16="http://schemas.microsoft.com/office/drawing/2014/main" id="{E1C15E1A-AE3E-8141-477B-19471AC0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920"/>
            <a:ext cx="526097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">
            <a:extLst>
              <a:ext uri="{FF2B5EF4-FFF2-40B4-BE49-F238E27FC236}">
                <a16:creationId xmlns:a16="http://schemas.microsoft.com/office/drawing/2014/main" id="{CFB2999C-9C40-36F6-7F34-D0FE06DF7F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66738" y="152400"/>
            <a:ext cx="8229600" cy="857250"/>
          </a:xfrm>
        </p:spPr>
        <p:txBody>
          <a:bodyPr/>
          <a:lstStyle/>
          <a:p>
            <a:pPr eaLnBrk="1" hangingPunct="1"/>
            <a:r>
              <a:rPr lang="ru-RU" altLang="ja-JP" sz="3200" dirty="0">
                <a:ea typeface="MS PGothic" panose="020B0600070205080204" pitchFamily="34" charset="-128"/>
              </a:rPr>
              <a:t>Откуда берется весь этот углерод?</a:t>
            </a:r>
            <a:endParaRPr lang="en-AU" altLang="it-IT" sz="3200" dirty="0"/>
          </a:p>
        </p:txBody>
      </p:sp>
      <p:sp>
        <p:nvSpPr>
          <p:cNvPr id="20485" name="Text Box 4">
            <a:extLst>
              <a:ext uri="{FF2B5EF4-FFF2-40B4-BE49-F238E27FC236}">
                <a16:creationId xmlns:a16="http://schemas.microsoft.com/office/drawing/2014/main" id="{D60406A0-0634-5F67-9199-30E190C9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4364611"/>
            <a:ext cx="86709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ja-JP" sz="1800" dirty="0">
                <a:ea typeface="MS PGothic" panose="020B0600070205080204" pitchFamily="34" charset="-128"/>
              </a:rPr>
              <a:t>Каждый год 50% выбросов углерода перерабатывается из растительности. Промышленность и транспорт добавляют около 5% к общему объему выбросов CO2: большая его часть поглощается растениями</a:t>
            </a:r>
            <a:endParaRPr lang="pl-PL" altLang="ja-JP" sz="1800" dirty="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ja-JP" sz="1800" dirty="0">
                <a:ea typeface="MS PGothic" panose="020B0600070205080204" pitchFamily="34" charset="-128"/>
              </a:rPr>
              <a:t>Сумма в 5% также соответствует остатку ископаемого топлива, которое мы уже сожгли.</a:t>
            </a:r>
            <a:endParaRPr lang="pl-PL" altLang="ja-JP" sz="1800" dirty="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ja-JP" sz="1800" dirty="0"/>
              <a:t>Журнал «Nature» (2002) оценил оставшиеся ресурсы: 202 года для угля, 55 лет для газа, 37 лет для нефти.</a:t>
            </a:r>
            <a:endParaRPr lang="pl-PL" altLang="ja-JP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ja-JP" sz="1800" dirty="0">
                <a:ea typeface="MS PGothic" panose="020B0600070205080204" pitchFamily="34" charset="-128"/>
              </a:rPr>
              <a:t>Мы уже съели оставшуюся часть торта... (см. таблицу выше)</a:t>
            </a:r>
            <a:endParaRPr lang="en-AU" altLang="it-IT" sz="1800" dirty="0"/>
          </a:p>
        </p:txBody>
      </p:sp>
      <p:sp>
        <p:nvSpPr>
          <p:cNvPr id="91143" name="Text Box 7">
            <a:extLst>
              <a:ext uri="{FF2B5EF4-FFF2-40B4-BE49-F238E27FC236}">
                <a16:creationId xmlns:a16="http://schemas.microsoft.com/office/drawing/2014/main" id="{B0A8CA69-712F-8751-0C99-4D1D1E7D3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25" y="3849113"/>
            <a:ext cx="2994025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altLang="it-IT" sz="1050" dirty="0"/>
              <a:t>Peixoto, Physics and Chemistry of Atmosphere</a:t>
            </a:r>
            <a:endParaRPr lang="en-AU" altLang="it-IT" sz="1050" dirty="0"/>
          </a:p>
        </p:txBody>
      </p:sp>
      <p:sp>
        <p:nvSpPr>
          <p:cNvPr id="20487" name="Text Box 8">
            <a:extLst>
              <a:ext uri="{FF2B5EF4-FFF2-40B4-BE49-F238E27FC236}">
                <a16:creationId xmlns:a16="http://schemas.microsoft.com/office/drawing/2014/main" id="{439CAD22-259A-CB4F-77F1-630F304A7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671638"/>
            <a:ext cx="22447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500" b="1">
                <a:solidFill>
                  <a:srgbClr val="0033CC"/>
                </a:solidFill>
              </a:rPr>
              <a:t>Global carbon balance</a:t>
            </a:r>
            <a:endParaRPr lang="en-AU" altLang="it-IT" sz="1500" b="1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15746</TotalTime>
  <Words>3235</Words>
  <Application>Microsoft Office PowerPoint</Application>
  <PresentationFormat>Pokaz na ekranie (4:3)</PresentationFormat>
  <Paragraphs>279</Paragraphs>
  <Slides>51</Slides>
  <Notes>9</Notes>
  <HiddenSlides>3</HiddenSlides>
  <MMClips>8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51</vt:i4>
      </vt:variant>
    </vt:vector>
  </HeadingPairs>
  <TitlesOfParts>
    <vt:vector size="59" baseType="lpstr">
      <vt:lpstr>MS PGothic</vt:lpstr>
      <vt:lpstr>Arial</vt:lpstr>
      <vt:lpstr>Brandon Grotesque Bold</vt:lpstr>
      <vt:lpstr>Calibri</vt:lpstr>
      <vt:lpstr>Wingdings</vt:lpstr>
      <vt:lpstr>Projekt domyślny</vt:lpstr>
      <vt:lpstr>MSPhotoEd.3</vt:lpstr>
      <vt:lpstr>Obraz</vt:lpstr>
      <vt:lpstr>Электрон, т.е. янтарь</vt:lpstr>
      <vt:lpstr>Prezentacja programu PowerPoint</vt:lpstr>
      <vt:lpstr>Мир, полный алармизма</vt:lpstr>
      <vt:lpstr>Некоторые говорят, что изменение климата является частью истории Земли</vt:lpstr>
      <vt:lpstr>Да, климат постоянно менялся. Это астрономические (миланковичские) циклы.</vt:lpstr>
      <vt:lpstr>Теперь давайте посмотрим на записи содержимого CO2 в атмосфере</vt:lpstr>
      <vt:lpstr>Затем мы готовы снова проверить, остается ли температура постоянной</vt:lpstr>
      <vt:lpstr>Prezentacja programu PowerPoint</vt:lpstr>
      <vt:lpstr>Откуда берется весь этот углерод?</vt:lpstr>
      <vt:lpstr>Prezentacja programu PowerPoint</vt:lpstr>
      <vt:lpstr>Физики подвели итоги (2012)</vt:lpstr>
      <vt:lpstr>Цена на электроэнергию + НДС</vt:lpstr>
      <vt:lpstr>Цена на электроэнергию + НДС</vt:lpstr>
      <vt:lpstr>Энергетическая «политика» Польши (ME, 22.01.2019)</vt:lpstr>
      <vt:lpstr>Когда будет готова термоядерная установка?</vt:lpstr>
      <vt:lpstr>Физика и игрушки</vt:lpstr>
      <vt:lpstr>Физика и игрушки</vt:lpstr>
      <vt:lpstr>«Электричество и магнетизм»</vt:lpstr>
      <vt:lpstr>Электрифицированный плюшевый мишка</vt:lpstr>
      <vt:lpstr>Как правильно расчесывать волосы без гребня?</vt:lpstr>
      <vt:lpstr>Эксперимент с рождественской елкой</vt:lpstr>
      <vt:lpstr>Эксперимент с рождественской елкой</vt:lpstr>
      <vt:lpstr>Prezentacja programu PowerPoint</vt:lpstr>
      <vt:lpstr>Что горячее?  Солнце или молния?</vt:lpstr>
      <vt:lpstr>Плазменная сфера</vt:lpstr>
      <vt:lpstr>Плазменная сфера</vt:lpstr>
      <vt:lpstr>Плазменная сфера</vt:lpstr>
      <vt:lpstr>Уже древние греки...</vt:lpstr>
      <vt:lpstr>Серный шар</vt:lpstr>
      <vt:lpstr>Prezentacja programu PowerPoint</vt:lpstr>
      <vt:lpstr>Prezentacja programu PowerPoint</vt:lpstr>
      <vt:lpstr>Prezentacja programu PowerPoint</vt:lpstr>
      <vt:lpstr>Янтарь, т.е. изолятор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«Послушная банка»</vt:lpstr>
      <vt:lpstr>Prezentacja programu PowerPoint</vt:lpstr>
      <vt:lpstr>Prezentacja programu PowerPoint</vt:lpstr>
      <vt:lpstr>Электростатический Дин-дон</vt:lpstr>
      <vt:lpstr>Электростатический Дин-дон (мультимедиа)</vt:lpstr>
      <vt:lpstr>Что делать, если батарея «села»?</vt:lpstr>
      <vt:lpstr>Луиджи Гальвани и лягушки (полумёртвые)</vt:lpstr>
      <vt:lpstr>Гальвани или Вольта?</vt:lpstr>
      <vt:lpstr>Prezentacja programu PowerPoint</vt:lpstr>
      <vt:lpstr>Prezentacja programu PowerPoint</vt:lpstr>
      <vt:lpstr>Роща «Топливный элемент»</vt:lpstr>
      <vt:lpstr>Prezentacja programu PowerPoint</vt:lpstr>
      <vt:lpstr>Что-нибудь почитать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Dydaktyka fizyki</dc:title>
  <dc:creator>GK</dc:creator>
  <cp:lastModifiedBy>Klaudia Katarzyna Gackowska (308110)</cp:lastModifiedBy>
  <cp:revision>161</cp:revision>
  <dcterms:created xsi:type="dcterms:W3CDTF">2018-02-25T20:33:15Z</dcterms:created>
  <dcterms:modified xsi:type="dcterms:W3CDTF">2024-06-06T07:46:16Z</dcterms:modified>
</cp:coreProperties>
</file>