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6328884" y="9296400"/>
            <a:ext cx="340259" cy="337006"/>
          </a:xfrm>
          <a:prstGeom prst="rect">
            <a:avLst/>
          </a:prstGeom>
        </p:spPr>
        <p:txBody>
          <a:bodyPr/>
          <a:lstStyle>
            <a:lvl1pPr>
              <a:defRPr b="1">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1.tif"/><Relationship Id="rId4" Type="http://schemas.openxmlformats.org/officeDocument/2006/relationships/image" Target="../media/image7.jpeg"/><Relationship Id="rId5"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Hans U. Fuchs…"/>
          <p:cNvSpPr txBox="1"/>
          <p:nvPr/>
        </p:nvSpPr>
        <p:spPr>
          <a:xfrm>
            <a:off x="3291598" y="7155773"/>
            <a:ext cx="6421604" cy="11799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ts val="1500"/>
              </a:lnSpc>
              <a:spcBef>
                <a:spcPts val="800"/>
              </a:spcBef>
              <a:defRPr sz="1800"/>
            </a:pPr>
            <a:r>
              <a:t>Hans U. Fuchs</a:t>
            </a:r>
          </a:p>
          <a:p>
            <a:pPr defTabSz="457200">
              <a:lnSpc>
                <a:spcPts val="1500"/>
              </a:lnSpc>
              <a:spcBef>
                <a:spcPts val="800"/>
              </a:spcBef>
              <a:defRPr sz="1800"/>
            </a:pPr>
            <a:r>
              <a:t>Center for Narrative in Science, Winterthur, Switzerland</a:t>
            </a:r>
          </a:p>
          <a:p>
            <a:pPr defTabSz="457200">
              <a:lnSpc>
                <a:spcPts val="1500"/>
              </a:lnSpc>
              <a:spcBef>
                <a:spcPts val="800"/>
              </a:spcBef>
              <a:defRPr sz="1800"/>
            </a:pPr>
            <a:r>
              <a:t>and</a:t>
            </a:r>
          </a:p>
          <a:p>
            <a:pPr defTabSz="457200">
              <a:lnSpc>
                <a:spcPts val="1500"/>
              </a:lnSpc>
              <a:spcBef>
                <a:spcPts val="800"/>
              </a:spcBef>
              <a:defRPr sz="1800"/>
            </a:pPr>
            <a:r>
              <a:t>Department of Education, Free University of Bolzano, Italy</a:t>
            </a:r>
          </a:p>
        </p:txBody>
      </p:sp>
      <p:sp>
        <p:nvSpPr>
          <p:cNvPr id="120" name="From narrativity in science to stories of forces of nature"/>
          <p:cNvSpPr txBox="1"/>
          <p:nvPr/>
        </p:nvSpPr>
        <p:spPr>
          <a:xfrm>
            <a:off x="1042329" y="3162861"/>
            <a:ext cx="10920141" cy="34278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lvl1pPr>
          </a:lstStyle>
          <a:p>
            <a:pPr/>
            <a:r>
              <a:t>From narrativity in science to stories of forces of nature</a:t>
            </a:r>
          </a:p>
        </p:txBody>
      </p:sp>
      <p:sp>
        <p:nvSpPr>
          <p:cNvPr id="121"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 name="XIII Seminarium Komputer w Szkolnym Laboratorium Przyrodniczym…"/>
          <p:cNvSpPr txBox="1"/>
          <p:nvPr/>
        </p:nvSpPr>
        <p:spPr>
          <a:xfrm>
            <a:off x="2714726" y="1522239"/>
            <a:ext cx="7575348" cy="9712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ts val="1500"/>
              </a:lnSpc>
              <a:spcBef>
                <a:spcPts val="800"/>
              </a:spcBef>
              <a:defRPr sz="1800"/>
            </a:pPr>
            <a:r>
              <a:t>XIII Seminarium Komputer w Szkolnym Laboratorium Przyrodniczym</a:t>
            </a:r>
          </a:p>
          <a:p>
            <a:pPr defTabSz="457200">
              <a:defRPr sz="1800">
                <a:solidFill>
                  <a:srgbClr val="000000">
                    <a:alpha val="87059"/>
                  </a:srgbClr>
                </a:solidFill>
              </a:defRPr>
            </a:pPr>
            <a:r>
              <a:t>Uniwersytet Mikołaja Kopernika</a:t>
            </a:r>
          </a:p>
          <a:p>
            <a:pPr defTabSz="457200">
              <a:defRPr sz="1800">
                <a:solidFill>
                  <a:srgbClr val="000000">
                    <a:alpha val="87059"/>
                  </a:srgbClr>
                </a:solidFill>
              </a:defRPr>
            </a:pPr>
            <a:r>
              <a:t>December 3, 2020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7" name="Imaginative/Figurative Structure of Forces of Nature"/>
          <p:cNvSpPr txBox="1"/>
          <p:nvPr/>
        </p:nvSpPr>
        <p:spPr>
          <a:xfrm>
            <a:off x="1016000" y="425730"/>
            <a:ext cx="7137774" cy="120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Imaginative/Figurative Structure of Forces of Nature</a:t>
            </a:r>
          </a:p>
        </p:txBody>
      </p:sp>
      <p:sp>
        <p:nvSpPr>
          <p:cNvPr id="198" name="We experience Forces in general and Forces of Nature in particular as perceptual units (gestalts).…"/>
          <p:cNvSpPr txBox="1"/>
          <p:nvPr/>
        </p:nvSpPr>
        <p:spPr>
          <a:xfrm>
            <a:off x="1016000" y="2283702"/>
            <a:ext cx="10308853" cy="41701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000"/>
              </a:spcBef>
            </a:pPr>
            <a:r>
              <a:t>We experience Forces in general and Forces of Nature in particular as perceptual units (gestalts).</a:t>
            </a:r>
          </a:p>
          <a:p>
            <a:pPr algn="l">
              <a:spcBef>
                <a:spcPts val="2000"/>
              </a:spcBef>
            </a:pPr>
            <a:r>
              <a:t>As a gestalt or shape or figure, a force is experienced as a powerful agent.</a:t>
            </a:r>
          </a:p>
          <a:p>
            <a:pPr algn="l">
              <a:spcBef>
                <a:spcPts val="1200"/>
              </a:spcBef>
            </a:pPr>
            <a:r>
              <a:t>We recognize these gestalts as having 3 fundamental characteristics:</a:t>
            </a:r>
          </a:p>
          <a:p>
            <a:pPr marL="476250" indent="-476250" algn="l">
              <a:spcBef>
                <a:spcPts val="800"/>
              </a:spcBef>
              <a:buSzPct val="100000"/>
              <a:buAutoNum type="arabicPeriod" startAt="1"/>
              <a:defRPr sz="2200"/>
            </a:pPr>
            <a:r>
              <a:t>Intensity and tension (in physics → </a:t>
            </a:r>
            <a:r>
              <a:rPr cap="small"/>
              <a:t>intensive quantity</a:t>
            </a:r>
            <a:r>
              <a:t>, potential)</a:t>
            </a:r>
          </a:p>
          <a:p>
            <a:pPr marL="476250" indent="-476250" algn="l">
              <a:spcBef>
                <a:spcPts val="800"/>
              </a:spcBef>
              <a:buSzPct val="100000"/>
              <a:buAutoNum type="arabicPeriod" startAt="1"/>
              <a:defRPr sz="2200"/>
            </a:pPr>
            <a:r>
              <a:t>Extension, size, amount (in physics → </a:t>
            </a:r>
            <a:r>
              <a:rPr cap="small"/>
              <a:t>extensive quantity</a:t>
            </a:r>
            <a:r>
              <a:t>, often as fluidlike quantity)</a:t>
            </a:r>
          </a:p>
          <a:p>
            <a:pPr marL="476250" indent="-476250" algn="l">
              <a:spcBef>
                <a:spcPts val="800"/>
              </a:spcBef>
              <a:buSzPct val="100000"/>
              <a:buAutoNum type="arabicPeriod" startAt="1"/>
              <a:defRPr sz="2200"/>
            </a:pPr>
            <a:r>
              <a:t>Power (in physics → rendered formal through the </a:t>
            </a:r>
            <a:r>
              <a:rPr cap="small"/>
              <a:t>energy principle</a:t>
            </a:r>
            <a:r>
              <a:t>)</a:t>
            </a:r>
          </a:p>
        </p:txBody>
      </p:sp>
      <p:sp>
        <p:nvSpPr>
          <p:cNvPr id="199" name="These aspects/characteristics form part of our imagination. We use image schemas (that result from recurrent bodily interactions with our environments) and project them metaphorically upon the aspect(s) of the phenomena in question."/>
          <p:cNvSpPr txBox="1"/>
          <p:nvPr/>
        </p:nvSpPr>
        <p:spPr>
          <a:xfrm>
            <a:off x="1016000" y="6925920"/>
            <a:ext cx="10158288" cy="1565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800"/>
              </a:spcBef>
            </a:pPr>
            <a:r>
              <a:t>These aspects/characteristics form part of our imagination. We use </a:t>
            </a:r>
            <a:r>
              <a:rPr cap="small"/>
              <a:t>image schemas</a:t>
            </a:r>
            <a:r>
              <a:t> (that result from recurrent bodily interactions with our environments) and </a:t>
            </a:r>
            <a:r>
              <a:rPr cap="small"/>
              <a:t>project them metaphorically</a:t>
            </a:r>
            <a:r>
              <a:t> upon the aspect(s) of the phenomena in question.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Examples for heat:…"/>
          <p:cNvSpPr txBox="1"/>
          <p:nvPr/>
        </p:nvSpPr>
        <p:spPr>
          <a:xfrm>
            <a:off x="3180938" y="3400933"/>
            <a:ext cx="6642924" cy="3383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800"/>
              </a:lnSpc>
              <a:spcBef>
                <a:spcPts val="800"/>
              </a:spcBef>
              <a:defRPr sz="2200"/>
            </a:pPr>
            <a:r>
              <a:t>Examples for </a:t>
            </a:r>
            <a:r>
              <a:rPr i="1"/>
              <a:t>heat</a:t>
            </a:r>
            <a:r>
              <a:t>: </a:t>
            </a:r>
          </a:p>
          <a:p>
            <a:pPr marL="305593" indent="-305593" algn="l" defTabSz="457200">
              <a:lnSpc>
                <a:spcPts val="3600"/>
              </a:lnSpc>
              <a:spcBef>
                <a:spcPts val="500"/>
              </a:spcBef>
              <a:buSzPct val="145000"/>
              <a:buChar char="•"/>
              <a:defRPr sz="2000"/>
            </a:pPr>
            <a:r>
              <a:rPr b="0"/>
              <a:t>How do you</a:t>
            </a:r>
            <a:r>
              <a:t> </a:t>
            </a:r>
            <a:r>
              <a:rPr i="1"/>
              <a:t>collect heat </a:t>
            </a:r>
            <a:r>
              <a:rPr b="0"/>
              <a:t>in a passive solar house?</a:t>
            </a:r>
            <a:r>
              <a:t> </a:t>
            </a:r>
          </a:p>
          <a:p>
            <a:pPr marL="305593" indent="-305593" algn="l" defTabSz="457200">
              <a:lnSpc>
                <a:spcPts val="3600"/>
              </a:lnSpc>
              <a:spcBef>
                <a:spcPts val="500"/>
              </a:spcBef>
              <a:buSzPct val="145000"/>
              <a:buChar char="•"/>
              <a:defRPr sz="2000"/>
            </a:pPr>
            <a:r>
              <a:rPr b="0"/>
              <a:t>This means</a:t>
            </a:r>
            <a:r>
              <a:t> </a:t>
            </a:r>
            <a:r>
              <a:rPr i="1"/>
              <a:t>heat flows </a:t>
            </a:r>
            <a:r>
              <a:rPr b="0"/>
              <a:t>“downhill” from hot to cold.</a:t>
            </a:r>
            <a:r>
              <a:t> </a:t>
            </a:r>
          </a:p>
          <a:p>
            <a:pPr marL="305593" indent="-305593" algn="l" defTabSz="457200">
              <a:lnSpc>
                <a:spcPts val="3600"/>
              </a:lnSpc>
              <a:spcBef>
                <a:spcPts val="500"/>
              </a:spcBef>
              <a:buSzPct val="145000"/>
              <a:buChar char="•"/>
              <a:defRPr sz="2000"/>
            </a:pPr>
            <a:r>
              <a:t>… </a:t>
            </a:r>
            <a:r>
              <a:rPr i="1"/>
              <a:t>heat is an agent </a:t>
            </a:r>
            <a:r>
              <a:rPr b="0"/>
              <a:t>of vast importance in chemical reactions and engineering processes</a:t>
            </a:r>
          </a:p>
          <a:p>
            <a:pPr marL="305593" indent="-305593" algn="l" defTabSz="457200">
              <a:lnSpc>
                <a:spcPts val="3600"/>
              </a:lnSpc>
              <a:spcBef>
                <a:spcPts val="500"/>
              </a:spcBef>
              <a:buSzPct val="145000"/>
              <a:buChar char="•"/>
              <a:defRPr sz="2000"/>
            </a:pPr>
            <a:r>
              <a:rPr b="0"/>
              <a:t>Law of the dependence of the active</a:t>
            </a:r>
            <a:r>
              <a:t> </a:t>
            </a:r>
            <a:r>
              <a:rPr i="1"/>
              <a:t>force of heat </a:t>
            </a:r>
            <a:r>
              <a:rPr b="0"/>
              <a:t>upon the tempera…</a:t>
            </a:r>
            <a:r>
              <a:t> (R. Clausius) </a:t>
            </a:r>
          </a:p>
          <a:p>
            <a:pPr marL="305593" indent="-305593" algn="l" defTabSz="457200">
              <a:lnSpc>
                <a:spcPts val="3600"/>
              </a:lnSpc>
              <a:spcBef>
                <a:spcPts val="500"/>
              </a:spcBef>
              <a:buSzPct val="145000"/>
              <a:buChar char="•"/>
              <a:defRPr sz="2000"/>
            </a:pPr>
            <a:r>
              <a:rPr b="0"/>
              <a:t>This exterior</a:t>
            </a:r>
            <a:r>
              <a:t> </a:t>
            </a:r>
            <a:r>
              <a:rPr i="1"/>
              <a:t>heat lets </a:t>
            </a:r>
            <a:r>
              <a:rPr b="0"/>
              <a:t>the crust become crispy</a:t>
            </a:r>
            <a:r>
              <a:t> </a:t>
            </a:r>
          </a:p>
          <a:p>
            <a:pPr marL="305593" indent="-305593" algn="l" defTabSz="457200">
              <a:lnSpc>
                <a:spcPts val="3600"/>
              </a:lnSpc>
              <a:spcBef>
                <a:spcPts val="500"/>
              </a:spcBef>
              <a:buSzPct val="145000"/>
              <a:buChar char="•"/>
              <a:defRPr sz="2000"/>
            </a:pPr>
            <a:r>
              <a:rPr i="1"/>
              <a:t>Heat makes</a:t>
            </a:r>
            <a:r>
              <a:t> </a:t>
            </a:r>
            <a:r>
              <a:rPr b="0"/>
              <a:t>me dizzy… </a:t>
            </a:r>
          </a:p>
        </p:txBody>
      </p:sp>
      <p:sp>
        <p:nvSpPr>
          <p:cNvPr id="203" name="Examples of linguistic rendering of imaginative/figurative Structure of Forces of Nature"/>
          <p:cNvSpPr txBox="1"/>
          <p:nvPr/>
        </p:nvSpPr>
        <p:spPr>
          <a:xfrm>
            <a:off x="1016000" y="425730"/>
            <a:ext cx="10855798" cy="120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Examples of linguistic rendering of imaginative/figurative Structure of Forces of Nature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6" name="Linguistic forms befitting our experience of Forces of Nature"/>
          <p:cNvSpPr txBox="1"/>
          <p:nvPr/>
        </p:nvSpPr>
        <p:spPr>
          <a:xfrm>
            <a:off x="1016000" y="425730"/>
            <a:ext cx="4651898" cy="2323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Linguistic forms befitting our experience of Forces of Nature</a:t>
            </a:r>
          </a:p>
        </p:txBody>
      </p:sp>
      <p:sp>
        <p:nvSpPr>
          <p:cNvPr id="207" name="How to use natural language in a manner that it preserves—rather than violates!—our imagination regarding the experience of for-ces of nature…"/>
          <p:cNvSpPr txBox="1"/>
          <p:nvPr/>
        </p:nvSpPr>
        <p:spPr>
          <a:xfrm>
            <a:off x="1016000" y="3096133"/>
            <a:ext cx="4132958" cy="16817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How to use natural language in a manner that it preserves—rather than violates!—our imagination regarding the experience of for-ces of nature…</a:t>
            </a:r>
          </a:p>
        </p:txBody>
      </p:sp>
      <p:pic>
        <p:nvPicPr>
          <p:cNvPr id="208" name="Image" descr="Image"/>
          <p:cNvPicPr>
            <a:picLocks noChangeAspect="1"/>
          </p:cNvPicPr>
          <p:nvPr/>
        </p:nvPicPr>
        <p:blipFill>
          <a:blip r:embed="rId2">
            <a:extLst/>
          </a:blip>
          <a:stretch>
            <a:fillRect/>
          </a:stretch>
        </p:blipFill>
        <p:spPr>
          <a:xfrm>
            <a:off x="5835650" y="654050"/>
            <a:ext cx="6197600" cy="8445500"/>
          </a:xfrm>
          <a:prstGeom prst="rect">
            <a:avLst/>
          </a:prstGeom>
          <a:ln w="12700">
            <a:miter lim="400000"/>
          </a:ln>
        </p:spPr>
      </p:pic>
      <p:sp>
        <p:nvSpPr>
          <p:cNvPr id="209" name="Overall, the following grammatical forms go with the basic aspects/characteristics of a force (of nature):…"/>
          <p:cNvSpPr txBox="1"/>
          <p:nvPr/>
        </p:nvSpPr>
        <p:spPr>
          <a:xfrm>
            <a:off x="1016000" y="5489715"/>
            <a:ext cx="4477594" cy="2101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800"/>
              </a:spcBef>
              <a:defRPr sz="1800"/>
            </a:pPr>
            <a:r>
              <a:t>Overall, the following grammatical forms go with the basic aspects/characteristics of a force (of nature):</a:t>
            </a:r>
          </a:p>
          <a:p>
            <a:pPr marL="357187" indent="-357187" algn="l">
              <a:spcBef>
                <a:spcPts val="600"/>
              </a:spcBef>
              <a:buSzPct val="100000"/>
              <a:buAutoNum type="arabicPeriod" startAt="1"/>
              <a:defRPr sz="1800"/>
            </a:pPr>
            <a:r>
              <a:t>Intensity → Adjectives</a:t>
            </a:r>
          </a:p>
          <a:p>
            <a:pPr marL="357187" indent="-357187" algn="l">
              <a:spcBef>
                <a:spcPts val="600"/>
              </a:spcBef>
              <a:buSzPct val="100000"/>
              <a:buAutoNum type="arabicPeriod" startAt="1"/>
              <a:defRPr sz="1800"/>
            </a:pPr>
            <a:r>
              <a:t>Extensions → Nouns</a:t>
            </a:r>
          </a:p>
          <a:p>
            <a:pPr marL="357187" indent="-357187" algn="l">
              <a:spcBef>
                <a:spcPts val="600"/>
              </a:spcBef>
              <a:buSzPct val="100000"/>
              <a:buAutoNum type="arabicPeriod" startAt="1"/>
              <a:defRPr sz="1800"/>
            </a:pPr>
            <a:r>
              <a:t>Power/Force → Verbs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 name="What are Stories?…"/>
          <p:cNvSpPr txBox="1"/>
          <p:nvPr/>
        </p:nvSpPr>
        <p:spPr>
          <a:xfrm>
            <a:off x="1016000" y="425730"/>
            <a:ext cx="7327545" cy="1205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pPr>
            <a:r>
              <a:t>What are Stories?</a:t>
            </a:r>
          </a:p>
          <a:p>
            <a:pPr algn="l" defTabSz="457200">
              <a:defRPr sz="3600"/>
            </a:pPr>
            <a:r>
              <a:t>Stories as prototypical narratives</a:t>
            </a:r>
          </a:p>
        </p:txBody>
      </p:sp>
      <p:sp>
        <p:nvSpPr>
          <p:cNvPr id="213" name="Stories are narratives that include all of the following elements (Herman, 2009):…"/>
          <p:cNvSpPr txBox="1"/>
          <p:nvPr/>
        </p:nvSpPr>
        <p:spPr>
          <a:xfrm>
            <a:off x="3103811" y="6319811"/>
            <a:ext cx="6797178" cy="2468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000"/>
              </a:spcBef>
              <a:defRPr sz="2200"/>
            </a:pPr>
            <a:r>
              <a:rPr cap="small"/>
              <a:t>Stories</a:t>
            </a:r>
            <a:r>
              <a:t> are narratives that include all of the following elements (Herman, 2009): </a:t>
            </a:r>
          </a:p>
          <a:p>
            <a:pPr marL="436562" indent="-436562" algn="l" defTabSz="457200">
              <a:spcBef>
                <a:spcPts val="500"/>
              </a:spcBef>
              <a:buSzPct val="100000"/>
              <a:buAutoNum type="arabicParenBoth" startAt="1"/>
              <a:defRPr sz="2200"/>
            </a:pPr>
            <a:r>
              <a:rPr cap="small"/>
              <a:t>events</a:t>
            </a:r>
            <a:r>
              <a:t>; </a:t>
            </a:r>
          </a:p>
          <a:p>
            <a:pPr marL="436562" indent="-436562" algn="l" defTabSz="457200">
              <a:spcBef>
                <a:spcPts val="500"/>
              </a:spcBef>
              <a:buSzPct val="100000"/>
              <a:buAutoNum type="arabicParenBoth" startAt="1"/>
              <a:defRPr sz="2200"/>
            </a:pPr>
            <a:r>
              <a:t>(conscious) </a:t>
            </a:r>
            <a:r>
              <a:rPr cap="small"/>
              <a:t>experiencing</a:t>
            </a:r>
            <a:r>
              <a:t> of events by </a:t>
            </a:r>
            <a:r>
              <a:rPr cap="small"/>
              <a:t>agents</a:t>
            </a:r>
            <a:r>
              <a:t>; </a:t>
            </a:r>
          </a:p>
          <a:p>
            <a:pPr marL="436562" indent="-436562" algn="l" defTabSz="457200">
              <a:spcBef>
                <a:spcPts val="500"/>
              </a:spcBef>
              <a:buSzPct val="100000"/>
              <a:buAutoNum type="arabicParenBoth" startAt="1"/>
              <a:defRPr sz="2200"/>
            </a:pPr>
            <a:r>
              <a:rPr cap="small"/>
              <a:t>tension</a:t>
            </a:r>
            <a:r>
              <a:t> for creating events; and </a:t>
            </a:r>
          </a:p>
          <a:p>
            <a:pPr marL="436562" indent="-436562" algn="l" defTabSz="457200">
              <a:spcBef>
                <a:spcPts val="500"/>
              </a:spcBef>
              <a:buSzPct val="100000"/>
              <a:buAutoNum type="arabicParenBoth" startAt="1"/>
              <a:defRPr sz="2200"/>
            </a:pPr>
            <a:r>
              <a:rPr cap="small"/>
              <a:t>reason</a:t>
            </a:r>
            <a:r>
              <a:t> or occasion </a:t>
            </a:r>
            <a:r>
              <a:rPr cap="small"/>
              <a:t>for telling</a:t>
            </a:r>
            <a:r>
              <a:t> by a </a:t>
            </a:r>
            <a:r>
              <a:rPr cap="small"/>
              <a:t>narrator</a:t>
            </a:r>
            <a:r>
              <a:t>. </a:t>
            </a:r>
          </a:p>
        </p:txBody>
      </p:sp>
      <p:sp>
        <p:nvSpPr>
          <p:cNvPr id="214" name="Narrative as a radial category…"/>
          <p:cNvSpPr txBox="1"/>
          <p:nvPr/>
        </p:nvSpPr>
        <p:spPr>
          <a:xfrm>
            <a:off x="1009746" y="2616087"/>
            <a:ext cx="4762399" cy="3243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500"/>
              </a:spcBef>
              <a:defRPr cap="small" sz="2200"/>
            </a:pPr>
            <a:r>
              <a:t>Narrative as a radial category</a:t>
            </a:r>
          </a:p>
          <a:p>
            <a:pPr algn="l" defTabSz="457200">
              <a:spcBef>
                <a:spcPts val="500"/>
              </a:spcBef>
              <a:defRPr sz="2200"/>
            </a:pPr>
            <a:r>
              <a:rPr cap="small"/>
              <a:t>Story</a:t>
            </a:r>
            <a:r>
              <a:t> the </a:t>
            </a:r>
            <a:r>
              <a:rPr cap="small"/>
              <a:t>prototypical member</a:t>
            </a:r>
            <a:r>
              <a:t> of the category of narrative. There are non-central members that relate to the categories of description and explanation, so-called </a:t>
            </a:r>
            <a:r>
              <a:rPr cap="small"/>
              <a:t>explanatory narratives</a:t>
            </a:r>
            <a:r>
              <a:t> and </a:t>
            </a:r>
            <a:r>
              <a:rPr cap="small"/>
              <a:t>narrative explanations</a:t>
            </a:r>
            <a:r>
              <a:t>. (Herman, 2009)</a:t>
            </a:r>
          </a:p>
        </p:txBody>
      </p:sp>
      <p:pic>
        <p:nvPicPr>
          <p:cNvPr id="215" name="Narrative_Category.jpg" descr="Narrative_Category.jpg"/>
          <p:cNvPicPr>
            <a:picLocks noChangeAspect="1"/>
          </p:cNvPicPr>
          <p:nvPr/>
        </p:nvPicPr>
        <p:blipFill>
          <a:blip r:embed="rId2">
            <a:extLst/>
          </a:blip>
          <a:stretch>
            <a:fillRect/>
          </a:stretch>
        </p:blipFill>
        <p:spPr>
          <a:xfrm>
            <a:off x="6381288" y="2549351"/>
            <a:ext cx="5969462" cy="3376568"/>
          </a:xfrm>
          <a:prstGeom prst="rect">
            <a:avLst/>
          </a:prstGeom>
          <a:ln w="12700">
            <a:miter lim="400000"/>
          </a:ln>
        </p:spPr>
      </p:pic>
      <p:sp>
        <p:nvSpPr>
          <p:cNvPr id="216" name="David Herman (2009): Basic Elements of Narrative"/>
          <p:cNvSpPr txBox="1"/>
          <p:nvPr/>
        </p:nvSpPr>
        <p:spPr>
          <a:xfrm>
            <a:off x="1015999" y="1847793"/>
            <a:ext cx="5520006"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800"/>
            </a:lvl1pPr>
          </a:lstStyle>
          <a:p>
            <a:pPr/>
            <a:r>
              <a:t>David Herman (2009): Basic Elements of Narrative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A Winter Story"/>
          <p:cNvSpPr txBox="1"/>
          <p:nvPr/>
        </p:nvSpPr>
        <p:spPr>
          <a:xfrm>
            <a:off x="1016000" y="705130"/>
            <a:ext cx="3255722"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A Winter Story</a:t>
            </a:r>
          </a:p>
        </p:txBody>
      </p:sp>
      <p:sp>
        <p:nvSpPr>
          <p:cNvPr id="2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0" name="Winter_Town.jpg" descr="Winter_Town.jpg"/>
          <p:cNvPicPr>
            <a:picLocks noChangeAspect="1"/>
          </p:cNvPicPr>
          <p:nvPr/>
        </p:nvPicPr>
        <p:blipFill>
          <a:blip r:embed="rId2">
            <a:extLst/>
          </a:blip>
          <a:srcRect l="0" t="15039" r="0" b="0"/>
          <a:stretch>
            <a:fillRect/>
          </a:stretch>
        </p:blipFill>
        <p:spPr>
          <a:xfrm>
            <a:off x="8521453" y="2985456"/>
            <a:ext cx="3486397" cy="2221544"/>
          </a:xfrm>
          <a:prstGeom prst="rect">
            <a:avLst/>
          </a:prstGeom>
          <a:ln w="12700">
            <a:miter lim="400000"/>
          </a:ln>
        </p:spPr>
      </p:pic>
      <p:sp>
        <p:nvSpPr>
          <p:cNvPr id="221" name="A small town called Little Hollow lay in a hollow surrounded by a high plain. People had settled in that place because small streams collected on the plain and flowed down into the hollow and through their town as a nice gentle river. This the people of "/>
          <p:cNvSpPr txBox="1"/>
          <p:nvPr/>
        </p:nvSpPr>
        <p:spPr>
          <a:xfrm>
            <a:off x="1032426" y="3072556"/>
            <a:ext cx="6539261" cy="425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500"/>
              </a:spcBef>
              <a:defRPr b="0" i="1" sz="1800">
                <a:latin typeface="Times Roman"/>
                <a:ea typeface="Times Roman"/>
                <a:cs typeface="Times Roman"/>
                <a:sym typeface="Times Roman"/>
              </a:defRPr>
            </a:pPr>
            <a:r>
              <a:t>A small town called Little Hollow lay in a hollow surrounded by a high plain. People had settled in that place because small streams collected on the plain and flowed down into the hollow and through their town as a nice gentle river. This the people of Little Hollow liked a lot. But there was something they liked a lot less: Winters in Little Hollow were harsh.</a:t>
            </a:r>
          </a:p>
          <a:p>
            <a:pPr algn="l" defTabSz="457200">
              <a:spcBef>
                <a:spcPts val="500"/>
              </a:spcBef>
              <a:defRPr b="0" i="1" sz="1800">
                <a:latin typeface="Times Roman"/>
                <a:ea typeface="Times Roman"/>
                <a:cs typeface="Times Roman"/>
                <a:sym typeface="Times Roman"/>
              </a:defRPr>
            </a:pPr>
            <a:r>
              <a:t>As the last of the warmth of late Fall left the plain surrounding Little Hollow, cold found its way into the area and spread out. Because the plain was so wide, the cold of winter had to spread pretty thinly, so it was not all that cold up there. Moreover, even in the midst of winter, the Sun managed to send some warming rays onto the plain. The snow that fell on the plain was not so cold either, but it was plenty, and the people of Little Hollow loved to go up to the plain for cross country skiing. The little kids went there to build beautiful snowmen.</a:t>
            </a:r>
          </a:p>
        </p:txBody>
      </p:sp>
      <p:pic>
        <p:nvPicPr>
          <p:cNvPr id="222" name="Stream.jpg" descr="Stream.jpg"/>
          <p:cNvPicPr>
            <a:picLocks noChangeAspect="1"/>
          </p:cNvPicPr>
          <p:nvPr/>
        </p:nvPicPr>
        <p:blipFill>
          <a:blip r:embed="rId3">
            <a:extLst/>
          </a:blip>
          <a:srcRect l="0" t="0" r="0" b="5802"/>
          <a:stretch>
            <a:fillRect/>
          </a:stretch>
        </p:blipFill>
        <p:spPr>
          <a:xfrm>
            <a:off x="8532107" y="5292392"/>
            <a:ext cx="3490489" cy="2200186"/>
          </a:xfrm>
          <a:prstGeom prst="rect">
            <a:avLst/>
          </a:prstGeom>
          <a:ln w="12700">
            <a:miter lim="400000"/>
          </a:ln>
        </p:spPr>
      </p:pic>
      <p:sp>
        <p:nvSpPr>
          <p:cNvPr id="223" name="A story by H. &amp; R. Fuchs"/>
          <p:cNvSpPr txBox="1"/>
          <p:nvPr/>
        </p:nvSpPr>
        <p:spPr>
          <a:xfrm>
            <a:off x="1032426" y="2177206"/>
            <a:ext cx="653926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500"/>
              </a:spcBef>
              <a:defRPr i="1" sz="2000">
                <a:latin typeface="Times Roman"/>
                <a:ea typeface="Times Roman"/>
                <a:cs typeface="Times Roman"/>
                <a:sym typeface="Times Roman"/>
              </a:defRPr>
            </a:lvl1pPr>
          </a:lstStyle>
          <a:p>
            <a:pPr/>
            <a:r>
              <a:t>A story by H. &amp; R. Fuchs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A Winter Story (contd.)"/>
          <p:cNvSpPr txBox="1"/>
          <p:nvPr/>
        </p:nvSpPr>
        <p:spPr>
          <a:xfrm>
            <a:off x="1015999" y="705130"/>
            <a:ext cx="5033773"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A Winter Story (contd.)</a:t>
            </a:r>
          </a:p>
        </p:txBody>
      </p:sp>
      <p:sp>
        <p:nvSpPr>
          <p:cNvPr id="227" name="But in Little Hollow, things were different. The cold of winter knew a good place where it could do its job much more easily of making everything and everybody cold. It could flow into the hollow where the town had been built. It could collect there and "/>
          <p:cNvSpPr txBox="1"/>
          <p:nvPr/>
        </p:nvSpPr>
        <p:spPr>
          <a:xfrm>
            <a:off x="1019726" y="2113706"/>
            <a:ext cx="6539261" cy="629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500"/>
              </a:spcBef>
              <a:defRPr b="0" i="1" sz="1800">
                <a:latin typeface="Times Roman"/>
                <a:ea typeface="Times Roman"/>
                <a:cs typeface="Times Roman"/>
                <a:sym typeface="Times Roman"/>
              </a:defRPr>
            </a:pPr>
            <a:r>
              <a:t>But in Little Hollow, things were different. The cold of winter knew a good place where it could do its job much more easily of making everything and everybody cold. It could flow into the hollow where the town had been built. It could collect there and it knew it would not be driven out so easily by a little bit of wind as could happen on the plain. And the Sun could not reach the town that easily, also because of fog that often lay over Little Hollow and made everything gray. More and more cold could collect in Little Hollow, and it got colder and colder as the winter grew stronger. The temperature fell and fell.</a:t>
            </a:r>
          </a:p>
          <a:p>
            <a:pPr algn="l" defTabSz="457200">
              <a:spcBef>
                <a:spcPts val="500"/>
              </a:spcBef>
              <a:defRPr b="0" i="1" sz="1800">
                <a:latin typeface="Times Roman"/>
                <a:ea typeface="Times Roman"/>
                <a:cs typeface="Times Roman"/>
                <a:sym typeface="Times Roman"/>
              </a:defRPr>
            </a:pPr>
            <a:r>
              <a:t>The people of Little Hollow cursed winter and its cold. They knew that the cold would find its way into their homes if they were not careful to close windows and doors. The cold could even sneak in through tiny cracks between walls and windows, so the people had learned to build their homes well to make it hard for cold to flow in. Still, without the sophisticated and strong heaters in their homes, people knew they could never survive winter. At times when much cold had collected in their town, when it had become terribly cold and the temperature was very, very low, the fires in the furnaces had to work very hard to fight the cold. The people in their homes made sure that the heat produced by the furnaces would always balance the cold so that their homes felt comfortably warm.</a:t>
            </a:r>
          </a:p>
        </p:txBody>
      </p:sp>
      <p:pic>
        <p:nvPicPr>
          <p:cNvPr id="228" name="Snow_in_Room.gif" descr="Snow_in_Room.gif"/>
          <p:cNvPicPr>
            <a:picLocks noChangeAspect="1"/>
          </p:cNvPicPr>
          <p:nvPr/>
        </p:nvPicPr>
        <p:blipFill>
          <a:blip r:embed="rId2">
            <a:extLst/>
          </a:blip>
          <a:srcRect l="0" t="19187" r="0" b="19187"/>
          <a:stretch>
            <a:fillRect/>
          </a:stretch>
        </p:blipFill>
        <p:spPr>
          <a:xfrm>
            <a:off x="8508362" y="2287817"/>
            <a:ext cx="3487180" cy="3039990"/>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8508362" y="5695950"/>
            <a:ext cx="3487341" cy="257191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2" name="A Winter Story (contd.)"/>
          <p:cNvSpPr txBox="1"/>
          <p:nvPr/>
        </p:nvSpPr>
        <p:spPr>
          <a:xfrm>
            <a:off x="1015999" y="705130"/>
            <a:ext cx="5033773"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A Winter Story (contd.)</a:t>
            </a:r>
          </a:p>
        </p:txBody>
      </p:sp>
      <p:sp>
        <p:nvSpPr>
          <p:cNvPr id="233" name="For the children of Little Hollow, the cold of winter was not so bad. They dressed warmly so their body heat would be conserved, and played hard when they were outside. But even for them, the thick cold of winter had mischief in mind. It went into the sn"/>
          <p:cNvSpPr txBox="1"/>
          <p:nvPr/>
        </p:nvSpPr>
        <p:spPr>
          <a:xfrm>
            <a:off x="1019726" y="2113706"/>
            <a:ext cx="6539261"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500"/>
              </a:spcBef>
              <a:defRPr b="0" i="1" sz="1800">
                <a:latin typeface="Times Roman"/>
                <a:ea typeface="Times Roman"/>
                <a:cs typeface="Times Roman"/>
                <a:sym typeface="Times Roman"/>
              </a:defRPr>
            </a:pPr>
            <a:r>
              <a:t>For the children of Little Hollow, the cold of winter was not so bad. They dressed warmly so their body heat would be conserved, and played hard when they were outside. But even for them, the thick cold of winter had mischief in mind. It went into the snow lying on the ground to make it very cold as well and this made the snow drier and harder to work with. The children could not form snowballs, and it was much more difficult to build snowmen. They had to wait until winter had grown somewhat tired, and the cold was slowly driven out of Little Hollow. When there was less cold and the temperature was a little higher, the snow became warmer and much more fun to play with.</a:t>
            </a:r>
          </a:p>
          <a:p>
            <a:pPr algn="l" defTabSz="457200">
              <a:spcBef>
                <a:spcPts val="500"/>
              </a:spcBef>
              <a:defRPr b="0" i="1" sz="1800">
                <a:latin typeface="Times Roman"/>
                <a:ea typeface="Times Roman"/>
                <a:cs typeface="Times Roman"/>
                <a:sym typeface="Times Roman"/>
              </a:defRPr>
            </a:pPr>
            <a:r>
              <a:t>When that happened the cold of winter knew its time had come. The warmth of early Spring would grow stronger and drive the cold out of the hollow. The cold knew it had to accept its defeat but it also knew very well it would be back…</a:t>
            </a:r>
          </a:p>
        </p:txBody>
      </p:sp>
      <p:pic>
        <p:nvPicPr>
          <p:cNvPr id="234" name="Icicles.gif" descr="Icicles.gif"/>
          <p:cNvPicPr>
            <a:picLocks noChangeAspect="1"/>
          </p:cNvPicPr>
          <p:nvPr/>
        </p:nvPicPr>
        <p:blipFill>
          <a:blip r:embed="rId2">
            <a:extLst/>
          </a:blip>
          <a:stretch>
            <a:fillRect/>
          </a:stretch>
        </p:blipFill>
        <p:spPr>
          <a:xfrm>
            <a:off x="8508753" y="2155028"/>
            <a:ext cx="3486397" cy="2480472"/>
          </a:xfrm>
          <a:prstGeom prst="rect">
            <a:avLst/>
          </a:prstGeom>
          <a:ln w="12700">
            <a:miter lim="400000"/>
          </a:ln>
        </p:spPr>
      </p:pic>
      <p:sp>
        <p:nvSpPr>
          <p:cNvPr id="235" name="Animation of Winter Story →"/>
          <p:cNvSpPr txBox="1"/>
          <p:nvPr/>
        </p:nvSpPr>
        <p:spPr>
          <a:xfrm>
            <a:off x="4011622" y="8087233"/>
            <a:ext cx="3547365"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pPr/>
            <a:r>
              <a:t>Animation of Winter Story →</a:t>
            </a:r>
          </a:p>
        </p:txBody>
      </p:sp>
      <p:pic>
        <p:nvPicPr>
          <p:cNvPr id="236" name="Image" descr="Image"/>
          <p:cNvPicPr>
            <a:picLocks noChangeAspect="1"/>
          </p:cNvPicPr>
          <p:nvPr/>
        </p:nvPicPr>
        <p:blipFill>
          <a:blip r:embed="rId3">
            <a:extLst/>
          </a:blip>
          <a:stretch>
            <a:fillRect/>
          </a:stretch>
        </p:blipFill>
        <p:spPr>
          <a:xfrm>
            <a:off x="8508753" y="4864874"/>
            <a:ext cx="3486397" cy="386580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Polarities, Binary Oppositions,…"/>
          <p:cNvSpPr txBox="1"/>
          <p:nvPr/>
        </p:nvSpPr>
        <p:spPr>
          <a:xfrm>
            <a:off x="1016000" y="425730"/>
            <a:ext cx="7292798" cy="1205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pPr>
            <a:r>
              <a:t>Polarities, Binary Oppositions, </a:t>
            </a:r>
          </a:p>
          <a:p>
            <a:pPr algn="l" defTabSz="457200">
              <a:defRPr sz="3600"/>
            </a:pPr>
            <a:r>
              <a:t>and Gradients: Origin of tensions</a:t>
            </a:r>
          </a:p>
        </p:txBody>
      </p:sp>
      <p:sp>
        <p:nvSpPr>
          <p:cNvPr id="2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 name="An important element of feeling and thought is related to so-called Polarities. Simple examples of physical polarities are light-dark or hot-cold."/>
          <p:cNvSpPr txBox="1"/>
          <p:nvPr/>
        </p:nvSpPr>
        <p:spPr>
          <a:xfrm>
            <a:off x="1009650" y="2569452"/>
            <a:ext cx="5961775" cy="1465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pPr>
            <a:r>
              <a:t>An important element of feeling and thought is related to so-called P</a:t>
            </a:r>
            <a:r>
              <a:rPr cap="small"/>
              <a:t>olarities</a:t>
            </a:r>
            <a:r>
              <a:t>. Simple examples of physical polarities are light-dark or hot-cold. </a:t>
            </a:r>
          </a:p>
        </p:txBody>
      </p:sp>
      <p:sp>
        <p:nvSpPr>
          <p:cNvPr id="241" name="The term Binary Opposition, in contrast, may be used to denote the contrast (opposition) between the poles of a polarity and thus set up a dichotomy or duality."/>
          <p:cNvSpPr txBox="1"/>
          <p:nvPr/>
        </p:nvSpPr>
        <p:spPr>
          <a:xfrm>
            <a:off x="1009650" y="4496677"/>
            <a:ext cx="5961775" cy="1465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pPr>
            <a:r>
              <a:t>The term </a:t>
            </a:r>
            <a:r>
              <a:rPr cap="small"/>
              <a:t>Binary Opposition</a:t>
            </a:r>
            <a:r>
              <a:t>, in contrast, may be used to denote the contrast (opposition) between the </a:t>
            </a:r>
            <a:r>
              <a:rPr cap="small"/>
              <a:t>poles</a:t>
            </a:r>
            <a:r>
              <a:t> of a polarity and thus set up a </a:t>
            </a:r>
            <a:r>
              <a:rPr cap="small"/>
              <a:t>dichotomy</a:t>
            </a:r>
            <a:r>
              <a:t> or </a:t>
            </a:r>
            <a:r>
              <a:rPr cap="small"/>
              <a:t>duality</a:t>
            </a:r>
            <a:r>
              <a:t>. </a:t>
            </a:r>
          </a:p>
        </p:txBody>
      </p:sp>
      <p:sp>
        <p:nvSpPr>
          <p:cNvPr id="242" name="In contrast to a duality, a polarity allows for “gray” between “white” and “black.” It generates a path between the poles which can be described as a gradient (going in a preferred direction)."/>
          <p:cNvSpPr txBox="1"/>
          <p:nvPr/>
        </p:nvSpPr>
        <p:spPr>
          <a:xfrm>
            <a:off x="1009650" y="6423902"/>
            <a:ext cx="5961775" cy="1807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pPr>
            <a:r>
              <a:t>In contrast to a duality, a polarity allows for “gray” between “white” and “black.” It generates a path between the poles which can be described as a </a:t>
            </a:r>
            <a:r>
              <a:rPr cap="small"/>
              <a:t>gradient</a:t>
            </a:r>
            <a:r>
              <a:t> (going in a preferred direction). </a:t>
            </a:r>
          </a:p>
        </p:txBody>
      </p:sp>
      <p:pic>
        <p:nvPicPr>
          <p:cNvPr id="243" name="Polarity.jpg" descr="Polarity.jpg"/>
          <p:cNvPicPr>
            <a:picLocks noChangeAspect="1"/>
          </p:cNvPicPr>
          <p:nvPr/>
        </p:nvPicPr>
        <p:blipFill>
          <a:blip r:embed="rId2">
            <a:extLst/>
          </a:blip>
          <a:stretch>
            <a:fillRect/>
          </a:stretch>
        </p:blipFill>
        <p:spPr>
          <a:xfrm>
            <a:off x="7207756" y="2190852"/>
            <a:ext cx="5105824" cy="2623703"/>
          </a:xfrm>
          <a:prstGeom prst="rect">
            <a:avLst/>
          </a:prstGeom>
          <a:ln w="12700">
            <a:miter lim="400000"/>
          </a:ln>
        </p:spPr>
      </p:pic>
      <p:sp>
        <p:nvSpPr>
          <p:cNvPr id="244" name="Brightness as Polarity"/>
          <p:cNvSpPr txBox="1"/>
          <p:nvPr/>
        </p:nvSpPr>
        <p:spPr>
          <a:xfrm>
            <a:off x="8642509" y="4851399"/>
            <a:ext cx="2236319"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Brightness as Polarity</a:t>
            </a:r>
          </a:p>
        </p:txBody>
      </p:sp>
      <p:pic>
        <p:nvPicPr>
          <p:cNvPr id="245" name="Gradient_Surface_2.jpg" descr="Gradient_Surface_2.jpg"/>
          <p:cNvPicPr>
            <a:picLocks noChangeAspect="1"/>
          </p:cNvPicPr>
          <p:nvPr/>
        </p:nvPicPr>
        <p:blipFill>
          <a:blip r:embed="rId3">
            <a:extLst/>
          </a:blip>
          <a:stretch>
            <a:fillRect/>
          </a:stretch>
        </p:blipFill>
        <p:spPr>
          <a:xfrm>
            <a:off x="7796870" y="5716637"/>
            <a:ext cx="3927597" cy="2868564"/>
          </a:xfrm>
          <a:prstGeom prst="rect">
            <a:avLst/>
          </a:prstGeom>
          <a:ln w="12700">
            <a:miter lim="400000"/>
          </a:ln>
        </p:spPr>
      </p:pic>
      <p:sp>
        <p:nvSpPr>
          <p:cNvPr id="246" name="Gradients are slopes…"/>
          <p:cNvSpPr txBox="1"/>
          <p:nvPr/>
        </p:nvSpPr>
        <p:spPr>
          <a:xfrm>
            <a:off x="10214057" y="8207147"/>
            <a:ext cx="2115821" cy="578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Gradients are slopes</a:t>
            </a:r>
          </a:p>
          <a:p>
            <a:pPr>
              <a:defRPr sz="1600"/>
            </a:pPr>
            <a:r>
              <a:t>in “landscapes”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9" name="Polarities as generators of tensions for stories"/>
          <p:cNvSpPr txBox="1"/>
          <p:nvPr/>
        </p:nvSpPr>
        <p:spPr>
          <a:xfrm>
            <a:off x="1016000" y="425730"/>
            <a:ext cx="5759997" cy="120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Polarities as generators of tensions for stories</a:t>
            </a:r>
          </a:p>
        </p:txBody>
      </p:sp>
      <p:sp>
        <p:nvSpPr>
          <p:cNvPr id="250" name="See also…"/>
          <p:cNvSpPr txBox="1"/>
          <p:nvPr/>
        </p:nvSpPr>
        <p:spPr>
          <a:xfrm>
            <a:off x="7348914" y="2128864"/>
            <a:ext cx="4618186" cy="2711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800"/>
              </a:spcBef>
              <a:defRPr sz="1600"/>
            </a:pPr>
            <a:r>
              <a:t>See also </a:t>
            </a:r>
          </a:p>
          <a:p>
            <a:pPr algn="l">
              <a:spcBef>
                <a:spcPts val="800"/>
              </a:spcBef>
              <a:defRPr sz="1600"/>
            </a:pPr>
            <a:r>
              <a:t>Gabor Gyori and lren Hegedus (1993): Is everything black and white in conceptual oppositions? Issues in Cognitive Linguistics. In Leon de Stadler &amp; Christoph Eyrich: </a:t>
            </a:r>
            <a:r>
              <a:rPr i="1"/>
              <a:t>Proceedings of the International Cognitive Linguistics Conference</a:t>
            </a:r>
            <a:r>
              <a:t>.</a:t>
            </a:r>
          </a:p>
          <a:p>
            <a:pPr algn="l">
              <a:spcBef>
                <a:spcPts val="800"/>
              </a:spcBef>
              <a:defRPr sz="1600"/>
            </a:pPr>
            <a:r>
              <a:t>See in particular Section 3 (pp.59-62) for a discussion of image schemas and binary opposites / polarities</a:t>
            </a:r>
          </a:p>
        </p:txBody>
      </p:sp>
      <p:sp>
        <p:nvSpPr>
          <p:cNvPr id="251" name="An observation of development of language (Dario L, after he was about 20 months old):…"/>
          <p:cNvSpPr txBox="1"/>
          <p:nvPr/>
        </p:nvSpPr>
        <p:spPr>
          <a:xfrm>
            <a:off x="1016000" y="5569686"/>
            <a:ext cx="5550881" cy="29390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800"/>
              </a:spcBef>
              <a:defRPr sz="2000"/>
            </a:pPr>
            <a:r>
              <a:t>An observation of development of language (Dario L, after he was about 20 months old): </a:t>
            </a:r>
          </a:p>
          <a:p>
            <a:pPr algn="l">
              <a:spcBef>
                <a:spcPts val="800"/>
              </a:spcBef>
              <a:defRPr sz="2000"/>
            </a:pPr>
            <a:r>
              <a:t>Initially, for polar concepts, he used only one word: </a:t>
            </a:r>
          </a:p>
          <a:p>
            <a:pPr algn="l">
              <a:spcBef>
                <a:spcPts val="800"/>
              </a:spcBef>
              <a:defRPr sz="2000"/>
            </a:pPr>
            <a:r>
              <a:t>Open-close → open; up-down → up; warm-cold → cold</a:t>
            </a:r>
          </a:p>
          <a:p>
            <a:pPr algn="l">
              <a:spcBef>
                <a:spcPts val="800"/>
              </a:spcBef>
              <a:defRPr sz="2000"/>
            </a:pPr>
            <a:r>
              <a:t>This suggests that a polarity is experienced as a unit/gestalt.</a:t>
            </a:r>
          </a:p>
        </p:txBody>
      </p:sp>
      <p:sp>
        <p:nvSpPr>
          <p:cNvPr id="252" name="Polarity as generator of tensions that are fundamental for setting up the basic frame/scene for a story……"/>
          <p:cNvSpPr txBox="1"/>
          <p:nvPr/>
        </p:nvSpPr>
        <p:spPr>
          <a:xfrm>
            <a:off x="1016000" y="2039964"/>
            <a:ext cx="5550881" cy="3065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5593" indent="-305593" algn="l">
              <a:spcBef>
                <a:spcPts val="600"/>
              </a:spcBef>
              <a:buSzPct val="145000"/>
              <a:buChar char="•"/>
              <a:defRPr sz="2200"/>
            </a:pPr>
            <a:r>
              <a:t>Polarity as generator of tensions that are fundamental for setting up the basic frame/scene for a story…</a:t>
            </a:r>
          </a:p>
          <a:p>
            <a:pPr marL="305593" indent="-305593" algn="l">
              <a:spcBef>
                <a:spcPts val="600"/>
              </a:spcBef>
              <a:buSzPct val="145000"/>
              <a:buChar char="•"/>
              <a:defRPr sz="2200"/>
            </a:pPr>
            <a:r>
              <a:t>Mythic thought is intimately related to thinking with polarities</a:t>
            </a:r>
          </a:p>
          <a:p>
            <a:pPr marL="305593" indent="-305593" algn="l">
              <a:spcBef>
                <a:spcPts val="600"/>
              </a:spcBef>
              <a:buSzPct val="145000"/>
              <a:buChar char="•"/>
              <a:defRPr sz="2200"/>
            </a:pPr>
            <a:r>
              <a:t>Polarity is not the same as duality</a:t>
            </a:r>
          </a:p>
          <a:p>
            <a:pPr marL="305593" indent="-305593" algn="l">
              <a:spcBef>
                <a:spcPts val="600"/>
              </a:spcBef>
              <a:buSzPct val="145000"/>
              <a:buChar char="•"/>
              <a:defRPr sz="2200"/>
            </a:pPr>
            <a:r>
              <a:t>Polarity seems to be related to the experience of time as cyclical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 name="Basic story structure"/>
          <p:cNvSpPr txBox="1"/>
          <p:nvPr/>
        </p:nvSpPr>
        <p:spPr>
          <a:xfrm>
            <a:off x="1016000" y="705130"/>
            <a:ext cx="4661612"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Basic story structure</a:t>
            </a:r>
          </a:p>
        </p:txBody>
      </p:sp>
      <p:sp>
        <p:nvSpPr>
          <p:cNvPr id="256" name="Kieran Egan (1988): Primary Understanding: Education in Early Childhood."/>
          <p:cNvSpPr txBox="1"/>
          <p:nvPr/>
        </p:nvSpPr>
        <p:spPr>
          <a:xfrm>
            <a:off x="1018504" y="1473087"/>
            <a:ext cx="9017001"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latin typeface="Helvetica"/>
                <a:ea typeface="Helvetica"/>
                <a:cs typeface="Helvetica"/>
                <a:sym typeface="Helvetica"/>
              </a:defRPr>
            </a:pPr>
            <a:r>
              <a:t>Kieran Egan (1988): </a:t>
            </a:r>
            <a:r>
              <a:rPr i="1"/>
              <a:t>Primary Understanding: Education in Early Childhood</a:t>
            </a:r>
            <a:r>
              <a:t>.</a:t>
            </a:r>
          </a:p>
        </p:txBody>
      </p:sp>
      <p:sp>
        <p:nvSpPr>
          <p:cNvPr id="257" name="Important elements of such stories … include a beginning that sets up an expectation; this expectations has an affectively engaging quality, and such a quality is most commonly achieved by setting binary opposites into conflict with one another. The cent"/>
          <p:cNvSpPr txBox="1"/>
          <p:nvPr/>
        </p:nvSpPr>
        <p:spPr>
          <a:xfrm>
            <a:off x="1016000" y="3722704"/>
            <a:ext cx="9307846"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i="1">
                <a:latin typeface="Times Roman"/>
                <a:ea typeface="Times Roman"/>
                <a:cs typeface="Times Roman"/>
                <a:sym typeface="Times Roman"/>
              </a:defRPr>
            </a:pPr>
            <a:r>
              <a:t>Important elements of such stories … include a beginning that sets up an </a:t>
            </a:r>
            <a:r>
              <a:rPr b="1"/>
              <a:t>expectation</a:t>
            </a:r>
            <a:r>
              <a:t>; this expectations has an affectively engaging quality, and such a quality is most commonly achieved by setting </a:t>
            </a:r>
            <a:r>
              <a:rPr b="1"/>
              <a:t>binary opposites</a:t>
            </a:r>
            <a:r>
              <a:t> into conflict with one another. The central part of this story involves the </a:t>
            </a:r>
            <a:r>
              <a:rPr b="1"/>
              <a:t>elaboration of this binary conflict</a:t>
            </a:r>
            <a:r>
              <a:t>, and the end comes with its satisfaction or resolution or </a:t>
            </a:r>
            <a:r>
              <a:rPr b="1"/>
              <a:t>mediation</a:t>
            </a:r>
            <a:r>
              <a:t> (p. 116).</a:t>
            </a:r>
          </a:p>
        </p:txBody>
      </p:sp>
      <p:sp>
        <p:nvSpPr>
          <p:cNvPr id="258" name="Binary opposites → Polarities"/>
          <p:cNvSpPr txBox="1"/>
          <p:nvPr/>
        </p:nvSpPr>
        <p:spPr>
          <a:xfrm>
            <a:off x="1016520" y="6524765"/>
            <a:ext cx="3326360"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Binary opposites → Polarities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 name="This is the first of two related talks on Stories of Forces of Nature.…"/>
          <p:cNvSpPr txBox="1"/>
          <p:nvPr/>
        </p:nvSpPr>
        <p:spPr>
          <a:xfrm>
            <a:off x="1667357" y="3154020"/>
            <a:ext cx="9670086" cy="34455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600"/>
              </a:spcBef>
            </a:pPr>
            <a:r>
              <a:t>This is the first of two related talks on Stories of Forces of Nature. </a:t>
            </a:r>
          </a:p>
          <a:p>
            <a:pPr>
              <a:spcBef>
                <a:spcPts val="1600"/>
              </a:spcBef>
            </a:pPr>
            <a:r>
              <a:t>The second—which presents examples and detailed analysis of stories—will be presented tomorrow (December 4, 2020) by Federico Corni of the Free University of Bolzano, Italy. </a:t>
            </a:r>
          </a:p>
          <a:p>
            <a:pPr>
              <a:spcBef>
                <a:spcPts val="1600"/>
              </a:spcBef>
            </a:pPr>
            <a:r>
              <a:t>In this first talk, I will argue how we know that science has a narrative core and how stories (of forces of nature) can be scientific. It is meant to lay the groundwork for the second presentation of tomorrow.</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tory Structure"/>
          <p:cNvSpPr txBox="1"/>
          <p:nvPr/>
        </p:nvSpPr>
        <p:spPr>
          <a:xfrm>
            <a:off x="1016000" y="705130"/>
            <a:ext cx="3426714"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Story Structure</a:t>
            </a:r>
          </a:p>
        </p:txBody>
      </p:sp>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2" name="Kieran Egan on the meaning of stories……"/>
          <p:cNvSpPr txBox="1"/>
          <p:nvPr/>
        </p:nvSpPr>
        <p:spPr>
          <a:xfrm>
            <a:off x="1070269" y="1565134"/>
            <a:ext cx="90170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latin typeface="Helvetica"/>
                <a:ea typeface="Helvetica"/>
                <a:cs typeface="Helvetica"/>
                <a:sym typeface="Helvetica"/>
              </a:defRPr>
            </a:pPr>
            <a:r>
              <a:t>Kieran Egan on the meaning of stories…</a:t>
            </a:r>
          </a:p>
          <a:p>
            <a:pPr algn="l" defTabSz="457200">
              <a:defRPr sz="1800">
                <a:latin typeface="Helvetica"/>
                <a:ea typeface="Helvetica"/>
                <a:cs typeface="Helvetica"/>
                <a:sym typeface="Helvetica"/>
              </a:defRPr>
            </a:pPr>
            <a:r>
              <a:t>Egan K. (1988): </a:t>
            </a:r>
            <a:r>
              <a:rPr i="1"/>
              <a:t>Primary Understanding: Education in Early Childhood</a:t>
            </a:r>
            <a:r>
              <a:t>.</a:t>
            </a:r>
          </a:p>
        </p:txBody>
      </p:sp>
      <p:sp>
        <p:nvSpPr>
          <p:cNvPr id="263" name="[…] one may explain the impulse toward stories as a reflection of some fundamental structure of the mind. […] We know that things generally become meaningful within contexts, within boundaries and limits. […] The story is the linguistic unit that, as it "/>
          <p:cNvSpPr txBox="1"/>
          <p:nvPr/>
        </p:nvSpPr>
        <p:spPr>
          <a:xfrm>
            <a:off x="1773708" y="2781299"/>
            <a:ext cx="9017001"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 one may explain the impulse toward stories as a reflection of some fundamental structure of the mind. […] We know that things generally become meaningful within contexts, within boundaries and limits. […] The story is the linguistic unit that, as it were, brings its boundaries with it. […] a story is the linguistic unit that can ultimately fix the affective meaning of the events that compose it (p. 100).</a:t>
            </a:r>
          </a:p>
          <a:p>
            <a:pPr algn="l" defTabSz="457200">
              <a:spcBef>
                <a:spcPts val="800"/>
              </a:spcBef>
              <a:defRPr b="0" i="1" sz="2000">
                <a:latin typeface="Times Roman"/>
                <a:ea typeface="Times Roman"/>
                <a:cs typeface="Times Roman"/>
                <a:sym typeface="Times Roman"/>
              </a:defRPr>
            </a:pPr>
            <a:r>
              <a:t>A crucial aspect of stories, then, is that they are narratives that orient our affective responses to events. […] As long as we remain unsure how to feel about the events, we know we have not reached the completion of the larger unit. […] If we are to try to separate out the kind of meaning proper to the story, then, it is something that involves our emotions (p. 101).</a:t>
            </a:r>
          </a:p>
          <a:p>
            <a:pPr algn="l" defTabSz="457200">
              <a:spcBef>
                <a:spcPts val="800"/>
              </a:spcBef>
              <a:defRPr b="0" i="1" sz="2000">
                <a:latin typeface="Times Roman"/>
                <a:ea typeface="Times Roman"/>
                <a:cs typeface="Times Roman"/>
                <a:sym typeface="Times Roman"/>
              </a:defRPr>
            </a:pPr>
            <a:r>
              <a:t>The kind of meaning that is unique to stories, and that stories are uniquely responsible for organizing, is what I am calling “affective meaning.” […] One reason why stories provide affective meaning is that, unlike the complexity of everyday events, they end. […] What makes them stories is that their ending completes and satisfies whatever was raised in their beginnings and elaborated in their middles (p. 102).</a:t>
            </a:r>
          </a:p>
          <a:p>
            <a:pPr algn="l" defTabSz="457200">
              <a:spcBef>
                <a:spcPts val="800"/>
              </a:spcBef>
              <a:defRPr b="0" i="1" sz="2000">
                <a:latin typeface="Times Roman"/>
                <a:ea typeface="Times Roman"/>
                <a:cs typeface="Times Roman"/>
                <a:sym typeface="Times Roman"/>
              </a:defRPr>
            </a:pPr>
            <a:r>
              <a:t>The story is the archetypical form in which bits are organized together into a greater coherent whole (p. 113).</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tory Structure (contd.)"/>
          <p:cNvSpPr txBox="1"/>
          <p:nvPr/>
        </p:nvSpPr>
        <p:spPr>
          <a:xfrm>
            <a:off x="1015999" y="705130"/>
            <a:ext cx="5204766"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Story Structure (contd.)</a:t>
            </a:r>
          </a:p>
        </p:txBody>
      </p:sp>
      <p:sp>
        <p:nvSpPr>
          <p:cNvPr id="2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Important elements of such stories […] include a beginning that sets up an expectation; this expectation has an affectively engaging quality, and such a quality is most commonly achieved by setting binary opposites into conflict with one another. The cen"/>
          <p:cNvSpPr txBox="1"/>
          <p:nvPr/>
        </p:nvSpPr>
        <p:spPr>
          <a:xfrm>
            <a:off x="1778000" y="2797034"/>
            <a:ext cx="9017000"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Important elements of such stories […] include a beginning that sets up an expectation; this expectation has an affectively engaging quality, and such a quality is most commonly achieved by setting binary opposites into conflict with one another. The central part of the story involves the elaboration of this binary conflict, and the end comes with its satisfaction or resolution or mediation. (Egan, 1988, p. 116)</a:t>
            </a:r>
          </a:p>
          <a:p>
            <a:pPr algn="l" defTabSz="457200">
              <a:spcBef>
                <a:spcPts val="800"/>
              </a:spcBef>
              <a:defRPr b="0" i="1" sz="2000">
                <a:latin typeface="Times Roman"/>
                <a:ea typeface="Times Roman"/>
                <a:cs typeface="Times Roman"/>
                <a:sym typeface="Times Roman"/>
              </a:defRPr>
            </a:pPr>
            <a:r>
              <a:t>Our beginning then, needs to set up some binary conflict or problem and our end needs to resolve it in some way, if we are to take advantage of stories’ power to be affectively engaging. (Egan, 1986, p. 31)</a:t>
            </a:r>
          </a:p>
          <a:p>
            <a:pPr algn="l" defTabSz="457200">
              <a:spcBef>
                <a:spcPts val="800"/>
              </a:spcBef>
              <a:defRPr b="0" i="1" sz="2000">
                <a:latin typeface="Times Roman"/>
                <a:ea typeface="Times Roman"/>
                <a:cs typeface="Times Roman"/>
                <a:sym typeface="Times Roman"/>
              </a:defRPr>
            </a:pPr>
            <a:r>
              <a:t>My point here is simply to stress that underlying stories there are abstract forms, plots, sets of rules that determine the structuring and organization of events to create a particular kind of meaning. (Egan, 1988, p. 108)</a:t>
            </a:r>
          </a:p>
          <a:p>
            <a:pPr algn="l" defTabSz="457200">
              <a:spcBef>
                <a:spcPts val="800"/>
              </a:spcBef>
              <a:defRPr b="0" i="1" sz="2000">
                <a:latin typeface="Times Roman"/>
                <a:ea typeface="Times Roman"/>
                <a:cs typeface="Times Roman"/>
                <a:sym typeface="Times Roman"/>
              </a:defRPr>
            </a:pPr>
            <a:r>
              <a:t>As our story-sense, our sense of the grammar of stories, becomes more sophisticated, fed by many stories, so the conceptions of causality inherent in such stories become more sophisticated. That is to say, following increasingly sophisticated stories is among other things, the development of one’s conception of causality. […] It is, again, in the enrichment and sophistication of this affective causality that logical and scientific conceptions of causality are hatched. (Egan, 1988, p. 121)</a:t>
            </a:r>
          </a:p>
        </p:txBody>
      </p:sp>
      <p:sp>
        <p:nvSpPr>
          <p:cNvPr id="268" name="Kieran Egan on Story Form, Story Grammar, Story Schema……"/>
          <p:cNvSpPr txBox="1"/>
          <p:nvPr/>
        </p:nvSpPr>
        <p:spPr>
          <a:xfrm>
            <a:off x="1044869" y="1565134"/>
            <a:ext cx="90170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latin typeface="Helvetica"/>
                <a:ea typeface="Helvetica"/>
                <a:cs typeface="Helvetica"/>
                <a:sym typeface="Helvetica"/>
              </a:defRPr>
            </a:pPr>
            <a:r>
              <a:t>Kieran Egan on Story Form, Story Grammar, Story Schema…</a:t>
            </a:r>
          </a:p>
          <a:p>
            <a:pPr algn="l" defTabSz="457200">
              <a:defRPr sz="1800">
                <a:latin typeface="Helvetica"/>
                <a:ea typeface="Helvetica"/>
                <a:cs typeface="Helvetica"/>
                <a:sym typeface="Helvetica"/>
              </a:defRPr>
            </a:pPr>
            <a:r>
              <a:t>Egan K. (1988): </a:t>
            </a:r>
            <a:r>
              <a:rPr i="1"/>
              <a:t>Primary Understanding: Education in Early Childhood</a:t>
            </a:r>
            <a:r>
              <a: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How are stories of FoN possible?"/>
          <p:cNvSpPr txBox="1"/>
          <p:nvPr/>
        </p:nvSpPr>
        <p:spPr>
          <a:xfrm>
            <a:off x="1016000" y="705130"/>
            <a:ext cx="7326630"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How are stories of FoN possible?</a:t>
            </a:r>
          </a:p>
        </p:txBody>
      </p:sp>
      <p:sp>
        <p:nvSpPr>
          <p:cNvPr id="2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 name="Linguistic evidence for the cognitive reality of agency in Forces of Nature…"/>
          <p:cNvSpPr txBox="1"/>
          <p:nvPr/>
        </p:nvSpPr>
        <p:spPr>
          <a:xfrm>
            <a:off x="5397500" y="1612899"/>
            <a:ext cx="6642924"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800"/>
              </a:lnSpc>
              <a:spcBef>
                <a:spcPts val="1700"/>
              </a:spcBef>
              <a:defRPr i="1" sz="2200"/>
            </a:pPr>
            <a:r>
              <a:t>Linguistic evidence for the cognitive reality of agency in Forces of Nature </a:t>
            </a:r>
            <a:endParaRPr i="0"/>
          </a:p>
          <a:p>
            <a:pPr algn="l" defTabSz="457200">
              <a:lnSpc>
                <a:spcPts val="3800"/>
              </a:lnSpc>
              <a:spcBef>
                <a:spcPts val="2000"/>
              </a:spcBef>
              <a:defRPr sz="2200"/>
            </a:pPr>
            <a:r>
              <a:t>Metaphoric language using basic schematic understanding shows how we talk about Forces of Nature: we treat them as </a:t>
            </a:r>
            <a:r>
              <a:rPr cap="small"/>
              <a:t>agents</a:t>
            </a:r>
            <a:r>
              <a:t> (both in everyday life and in scientific discourse). </a:t>
            </a:r>
          </a:p>
          <a:p>
            <a:pPr algn="l" defTabSz="457200">
              <a:lnSpc>
                <a:spcPts val="3800"/>
              </a:lnSpc>
              <a:spcBef>
                <a:spcPts val="800"/>
              </a:spcBef>
              <a:defRPr sz="2200"/>
            </a:pPr>
            <a:r>
              <a:t>Examples for </a:t>
            </a:r>
            <a:r>
              <a:rPr i="1"/>
              <a:t>heat</a:t>
            </a:r>
            <a:r>
              <a:t>: </a:t>
            </a:r>
          </a:p>
          <a:p>
            <a:pPr marL="305593" indent="-305593" algn="l" defTabSz="457200">
              <a:lnSpc>
                <a:spcPts val="3600"/>
              </a:lnSpc>
              <a:spcBef>
                <a:spcPts val="500"/>
              </a:spcBef>
              <a:buSzPct val="145000"/>
              <a:buChar char="•"/>
              <a:defRPr sz="2000"/>
            </a:pPr>
            <a:r>
              <a:rPr b="0"/>
              <a:t>How do you</a:t>
            </a:r>
            <a:r>
              <a:t> </a:t>
            </a:r>
            <a:r>
              <a:rPr i="1"/>
              <a:t>collect heat </a:t>
            </a:r>
            <a:r>
              <a:rPr b="0"/>
              <a:t>in a passive solar house?</a:t>
            </a:r>
            <a:r>
              <a:t> </a:t>
            </a:r>
          </a:p>
          <a:p>
            <a:pPr marL="305593" indent="-305593" algn="l" defTabSz="457200">
              <a:lnSpc>
                <a:spcPts val="3600"/>
              </a:lnSpc>
              <a:spcBef>
                <a:spcPts val="500"/>
              </a:spcBef>
              <a:buSzPct val="145000"/>
              <a:buChar char="•"/>
              <a:defRPr sz="2000"/>
            </a:pPr>
            <a:r>
              <a:rPr b="0"/>
              <a:t>This means</a:t>
            </a:r>
            <a:r>
              <a:t> </a:t>
            </a:r>
            <a:r>
              <a:rPr i="1"/>
              <a:t>heat flows </a:t>
            </a:r>
            <a:r>
              <a:rPr b="0"/>
              <a:t>“downhill” from hot to cold.</a:t>
            </a:r>
            <a:r>
              <a:t> </a:t>
            </a:r>
          </a:p>
          <a:p>
            <a:pPr marL="305593" indent="-305593" algn="l" defTabSz="457200">
              <a:lnSpc>
                <a:spcPts val="3600"/>
              </a:lnSpc>
              <a:spcBef>
                <a:spcPts val="500"/>
              </a:spcBef>
              <a:buSzPct val="145000"/>
              <a:buChar char="•"/>
              <a:defRPr sz="2000"/>
            </a:pPr>
            <a:r>
              <a:t>… </a:t>
            </a:r>
            <a:r>
              <a:rPr i="1"/>
              <a:t>heat is an agent </a:t>
            </a:r>
            <a:r>
              <a:rPr b="0"/>
              <a:t>of vast importance in chemical reactions and engineering processes</a:t>
            </a:r>
          </a:p>
          <a:p>
            <a:pPr marL="305593" indent="-305593" algn="l" defTabSz="457200">
              <a:lnSpc>
                <a:spcPts val="3600"/>
              </a:lnSpc>
              <a:spcBef>
                <a:spcPts val="500"/>
              </a:spcBef>
              <a:buSzPct val="145000"/>
              <a:buChar char="•"/>
              <a:defRPr sz="2000"/>
            </a:pPr>
            <a:r>
              <a:rPr b="0"/>
              <a:t>Law of the dependence of the active</a:t>
            </a:r>
            <a:r>
              <a:t> </a:t>
            </a:r>
            <a:r>
              <a:rPr i="1"/>
              <a:t>force of heat </a:t>
            </a:r>
            <a:r>
              <a:rPr b="0"/>
              <a:t>upon the tempera…</a:t>
            </a:r>
            <a:r>
              <a:t> (R. Clausius) </a:t>
            </a:r>
          </a:p>
          <a:p>
            <a:pPr marL="305593" indent="-305593" algn="l" defTabSz="457200">
              <a:lnSpc>
                <a:spcPts val="3600"/>
              </a:lnSpc>
              <a:spcBef>
                <a:spcPts val="500"/>
              </a:spcBef>
              <a:buSzPct val="145000"/>
              <a:buChar char="•"/>
              <a:defRPr sz="2000"/>
            </a:pPr>
            <a:r>
              <a:rPr b="0"/>
              <a:t>This exterior</a:t>
            </a:r>
            <a:r>
              <a:t> </a:t>
            </a:r>
            <a:r>
              <a:rPr i="1"/>
              <a:t>heat lets </a:t>
            </a:r>
            <a:r>
              <a:rPr b="0"/>
              <a:t>the crust become crispy</a:t>
            </a:r>
            <a:r>
              <a:t> </a:t>
            </a:r>
          </a:p>
          <a:p>
            <a:pPr marL="305593" indent="-305593" algn="l" defTabSz="457200">
              <a:lnSpc>
                <a:spcPts val="3600"/>
              </a:lnSpc>
              <a:spcBef>
                <a:spcPts val="500"/>
              </a:spcBef>
              <a:buSzPct val="145000"/>
              <a:buChar char="•"/>
              <a:defRPr sz="2000"/>
            </a:pPr>
            <a:r>
              <a:rPr i="1"/>
              <a:t>Heat makes</a:t>
            </a:r>
            <a:r>
              <a:t> </a:t>
            </a:r>
            <a:r>
              <a:rPr b="0"/>
              <a:t>me dizzy… </a:t>
            </a:r>
            <a:endParaRPr b="0"/>
          </a:p>
          <a:p>
            <a:pPr algn="l" defTabSz="457200">
              <a:defRPr b="0" sz="1400">
                <a:latin typeface="Times Roman"/>
                <a:ea typeface="Times Roman"/>
                <a:cs typeface="Times Roman"/>
                <a:sym typeface="Times Roman"/>
              </a:defRPr>
            </a:pPr>
          </a:p>
          <a:p>
            <a:pPr marL="876300" indent="-863600" algn="l" defTabSz="457200">
              <a:lnSpc>
                <a:spcPts val="3800"/>
              </a:lnSpc>
              <a:spcBef>
                <a:spcPts val="500"/>
              </a:spcBef>
              <a:defRPr i="1" sz="2000">
                <a:latin typeface="Times Roman"/>
                <a:ea typeface="Times Roman"/>
                <a:cs typeface="Times Roman"/>
                <a:sym typeface="Times Roman"/>
              </a:defRPr>
            </a:pPr>
            <a:r>
              <a:t>Summary: Stories, i.e., prototypical narratives, are possible      for forces of nature because we experience nature      as agentive. Powerful agents acting and being      acted upon appear in our mind. </a:t>
            </a:r>
          </a:p>
        </p:txBody>
      </p:sp>
      <p:pic>
        <p:nvPicPr>
          <p:cNvPr id="273" name="Apple_Story_06.jpg" descr="Apple_Story_06.jpg"/>
          <p:cNvPicPr>
            <a:picLocks noChangeAspect="1"/>
          </p:cNvPicPr>
          <p:nvPr/>
        </p:nvPicPr>
        <p:blipFill>
          <a:blip r:embed="rId2">
            <a:extLst/>
          </a:blip>
          <a:stretch>
            <a:fillRect/>
          </a:stretch>
        </p:blipFill>
        <p:spPr>
          <a:xfrm>
            <a:off x="1016000" y="3994144"/>
            <a:ext cx="3460259" cy="4870456"/>
          </a:xfrm>
          <a:prstGeom prst="rect">
            <a:avLst/>
          </a:prstGeom>
          <a:ln w="12700">
            <a:miter lim="400000"/>
          </a:ln>
        </p:spPr>
      </p:pic>
      <p:sp>
        <p:nvSpPr>
          <p:cNvPr id="274" name="Since our experience of FoN is intimately linked to polarities and tensions, we already seem to have in important ingredient of stories.…"/>
          <p:cNvSpPr txBox="1"/>
          <p:nvPr/>
        </p:nvSpPr>
        <p:spPr>
          <a:xfrm>
            <a:off x="1016000" y="1642561"/>
            <a:ext cx="3460259" cy="22158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600"/>
              </a:spcBef>
              <a:defRPr sz="1800"/>
            </a:pPr>
            <a:r>
              <a:t>Since our experience of FoN is intimately linked to polarities and tensions, we already seem to have in important ingredient of stories. </a:t>
            </a:r>
          </a:p>
          <a:p>
            <a:pPr algn="l">
              <a:spcBef>
                <a:spcPts val="600"/>
              </a:spcBef>
              <a:defRPr sz="1800"/>
            </a:pPr>
            <a:r>
              <a:t>However, we also experience </a:t>
            </a:r>
            <a:r>
              <a:rPr cap="small"/>
              <a:t>agents</a:t>
            </a:r>
            <a:r>
              <a:t>…</a:t>
            </a:r>
          </a:p>
        </p:txBody>
      </p:sp>
      <p:sp>
        <p:nvSpPr>
          <p:cNvPr id="275" name="→"/>
          <p:cNvSpPr txBox="1"/>
          <p:nvPr/>
        </p:nvSpPr>
        <p:spPr>
          <a:xfrm>
            <a:off x="4833472" y="3278223"/>
            <a:ext cx="495301"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lvl1pPr>
          </a:lstStyle>
          <a:p>
            <a:pPr/>
            <a:r>
              <a:t>→</a:t>
            </a:r>
          </a:p>
        </p:txBody>
      </p:sp>
      <p:sp>
        <p:nvSpPr>
          <p:cNvPr id="276" name="←"/>
          <p:cNvSpPr txBox="1"/>
          <p:nvPr/>
        </p:nvSpPr>
        <p:spPr>
          <a:xfrm>
            <a:off x="4833472" y="8028023"/>
            <a:ext cx="495301"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lvl1pPr>
          </a:lstStyle>
          <a:p>
            <a:pPr/>
            <a:r>
              <a: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How are stories of FoN possible? (contd.)"/>
          <p:cNvSpPr txBox="1"/>
          <p:nvPr/>
        </p:nvSpPr>
        <p:spPr>
          <a:xfrm>
            <a:off x="1016000" y="705130"/>
            <a:ext cx="9104681"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How are stories of FoN possible? (contd.)</a:t>
            </a:r>
          </a:p>
        </p:txBody>
      </p:sp>
      <p:sp>
        <p:nvSpPr>
          <p:cNvPr id="2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0" name="Perspective 1: Objects (parts of mechanisms) interacting as the explanation for “everything”…"/>
          <p:cNvSpPr txBox="1"/>
          <p:nvPr/>
        </p:nvSpPr>
        <p:spPr>
          <a:xfrm>
            <a:off x="999188" y="1862847"/>
            <a:ext cx="6869540" cy="3894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800"/>
              </a:lnSpc>
              <a:spcBef>
                <a:spcPts val="500"/>
              </a:spcBef>
              <a:defRPr i="1" sz="2200"/>
            </a:pPr>
            <a:r>
              <a:rPr cap="small" i="0"/>
              <a:t>Perspective</a:t>
            </a:r>
            <a:r>
              <a:rPr i="0"/>
              <a:t> 1: </a:t>
            </a:r>
            <a:r>
              <a:t>Objects (parts of mechanisms) interacting as the explanation for “everything” </a:t>
            </a:r>
            <a:endParaRPr i="0"/>
          </a:p>
          <a:p>
            <a:pPr algn="l" defTabSz="457200">
              <a:lnSpc>
                <a:spcPts val="3800"/>
              </a:lnSpc>
              <a:spcBef>
                <a:spcPts val="500"/>
              </a:spcBef>
              <a:defRPr b="0" i="1" sz="2200">
                <a:latin typeface="Times Roman"/>
                <a:ea typeface="Times Roman"/>
                <a:cs typeface="Times Roman"/>
                <a:sym typeface="Times Roman"/>
              </a:defRPr>
            </a:pPr>
            <a:r>
              <a:rPr b="1"/>
              <a:t>Bodies are figures</a:t>
            </a:r>
            <a:r>
              <a:t>; they move against a ground we can call a potential landscape. </a:t>
            </a:r>
          </a:p>
          <a:p>
            <a:pPr algn="l" defTabSz="457200">
              <a:lnSpc>
                <a:spcPts val="3800"/>
              </a:lnSpc>
              <a:spcBef>
                <a:spcPts val="800"/>
              </a:spcBef>
              <a:defRPr sz="2200"/>
            </a:pPr>
            <a:r>
              <a:rPr b="0" i="1">
                <a:latin typeface="Times Roman"/>
                <a:ea typeface="Times Roman"/>
                <a:cs typeface="Times Roman"/>
                <a:sym typeface="Times Roman"/>
              </a:rPr>
              <a:t>The problem with this perspective is that we </a:t>
            </a:r>
            <a:r>
              <a:rPr i="1">
                <a:latin typeface="Times Roman"/>
                <a:ea typeface="Times Roman"/>
                <a:cs typeface="Times Roman"/>
                <a:sym typeface="Times Roman"/>
              </a:rPr>
              <a:t>cannot create dynamical models</a:t>
            </a:r>
            <a:r>
              <a:rPr b="0" i="1">
                <a:latin typeface="Times Roman"/>
                <a:ea typeface="Times Roman"/>
                <a:cs typeface="Times Roman"/>
                <a:sym typeface="Times Roman"/>
              </a:rPr>
              <a:t> based upon it.</a:t>
            </a:r>
            <a:r>
              <a:t> </a:t>
            </a:r>
          </a:p>
          <a:p>
            <a:pPr algn="l" defTabSz="457200">
              <a:lnSpc>
                <a:spcPts val="3800"/>
              </a:lnSpc>
              <a:spcBef>
                <a:spcPts val="500"/>
              </a:spcBef>
              <a:defRPr i="1" sz="2200"/>
            </a:pPr>
            <a:r>
              <a:rPr cap="small" i="0"/>
              <a:t>Perspective</a:t>
            </a:r>
            <a:r>
              <a:rPr i="0"/>
              <a:t> 2 after Figure-Ground-Reversal: </a:t>
            </a:r>
            <a:r>
              <a:t>Agents representing forces of nature appear as figures, bodies become the ground… </a:t>
            </a:r>
            <a:endParaRPr i="0"/>
          </a:p>
          <a:p>
            <a:pPr algn="l" defTabSz="457200">
              <a:lnSpc>
                <a:spcPts val="4000"/>
              </a:lnSpc>
              <a:spcBef>
                <a:spcPts val="500"/>
              </a:spcBef>
              <a:defRPr sz="2200"/>
            </a:pPr>
            <a:r>
              <a:rPr b="0" i="1">
                <a:latin typeface="Times Roman"/>
                <a:ea typeface="Times Roman"/>
                <a:cs typeface="Times Roman"/>
                <a:sym typeface="Times Roman"/>
              </a:rPr>
              <a:t>… and the agents are moving through a potential landscape.</a:t>
            </a:r>
            <a:r>
              <a:t> </a:t>
            </a:r>
          </a:p>
        </p:txBody>
      </p:sp>
      <p:pic>
        <p:nvPicPr>
          <p:cNvPr id="281" name="LGM_Stars.jpg" descr="LGM_Stars.jpg"/>
          <p:cNvPicPr>
            <a:picLocks noChangeAspect="1"/>
          </p:cNvPicPr>
          <p:nvPr/>
        </p:nvPicPr>
        <p:blipFill>
          <a:blip r:embed="rId2">
            <a:extLst/>
          </a:blip>
          <a:stretch>
            <a:fillRect/>
          </a:stretch>
        </p:blipFill>
        <p:spPr>
          <a:xfrm>
            <a:off x="8539950" y="1976097"/>
            <a:ext cx="3272530" cy="3667806"/>
          </a:xfrm>
          <a:prstGeom prst="rect">
            <a:avLst/>
          </a:prstGeom>
          <a:ln w="12700">
            <a:miter lim="400000"/>
          </a:ln>
        </p:spPr>
      </p:pic>
      <p:pic>
        <p:nvPicPr>
          <p:cNvPr id="282" name="FGR_01.jpg" descr="FGR_01.jpg"/>
          <p:cNvPicPr>
            <a:picLocks noChangeAspect="1"/>
          </p:cNvPicPr>
          <p:nvPr/>
        </p:nvPicPr>
        <p:blipFill>
          <a:blip r:embed="rId3">
            <a:extLst/>
          </a:blip>
          <a:stretch>
            <a:fillRect/>
          </a:stretch>
        </p:blipFill>
        <p:spPr>
          <a:xfrm>
            <a:off x="1117495" y="6299678"/>
            <a:ext cx="2141866" cy="2514122"/>
          </a:xfrm>
          <a:prstGeom prst="rect">
            <a:avLst/>
          </a:prstGeom>
          <a:ln w="12700">
            <a:miter lim="400000"/>
          </a:ln>
        </p:spPr>
      </p:pic>
      <p:pic>
        <p:nvPicPr>
          <p:cNvPr id="283" name="FGR_02.jpg" descr="FGR_02.jpg"/>
          <p:cNvPicPr>
            <a:picLocks noChangeAspect="1"/>
          </p:cNvPicPr>
          <p:nvPr/>
        </p:nvPicPr>
        <p:blipFill>
          <a:blip r:embed="rId4">
            <a:extLst/>
          </a:blip>
          <a:stretch>
            <a:fillRect/>
          </a:stretch>
        </p:blipFill>
        <p:spPr>
          <a:xfrm>
            <a:off x="5482230" y="6299678"/>
            <a:ext cx="6330251" cy="2514122"/>
          </a:xfrm>
          <a:prstGeom prst="rect">
            <a:avLst/>
          </a:prstGeom>
          <a:ln w="12700">
            <a:miter lim="400000"/>
          </a:ln>
        </p:spPr>
      </p:pic>
      <p:sp>
        <p:nvSpPr>
          <p:cNvPr id="284" name="Arrow"/>
          <p:cNvSpPr/>
          <p:nvPr/>
        </p:nvSpPr>
        <p:spPr>
          <a:xfrm>
            <a:off x="3751744" y="7721600"/>
            <a:ext cx="1238102" cy="477441"/>
          </a:xfrm>
          <a:prstGeom prst="rightArrow">
            <a:avLst>
              <a:gd name="adj1" fmla="val 32000"/>
              <a:gd name="adj2" fmla="val 170241"/>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85" name="Figure-Ground…"/>
          <p:cNvSpPr txBox="1"/>
          <p:nvPr/>
        </p:nvSpPr>
        <p:spPr>
          <a:xfrm>
            <a:off x="3608033" y="7013347"/>
            <a:ext cx="1525525" cy="578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Figure-Ground</a:t>
            </a:r>
          </a:p>
          <a:p>
            <a:pPr>
              <a:defRPr sz="1600"/>
            </a:pPr>
            <a:r>
              <a:t>Reversal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An example of imaginative rendering of Forces of Nature"/>
          <p:cNvSpPr txBox="1"/>
          <p:nvPr/>
        </p:nvSpPr>
        <p:spPr>
          <a:xfrm>
            <a:off x="1016000" y="425730"/>
            <a:ext cx="8232020" cy="120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An example of imaginative rendering of Forces of Nature</a:t>
            </a:r>
          </a:p>
        </p:txBody>
      </p:sp>
      <p:sp>
        <p:nvSpPr>
          <p:cNvPr id="2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Deichmann_Storyboard.jpg" descr="Deichmann_Storyboard.jpg"/>
          <p:cNvPicPr>
            <a:picLocks noChangeAspect="1"/>
          </p:cNvPicPr>
          <p:nvPr/>
        </p:nvPicPr>
        <p:blipFill>
          <a:blip r:embed="rId2">
            <a:extLst/>
          </a:blip>
          <a:stretch>
            <a:fillRect/>
          </a:stretch>
        </p:blipFill>
        <p:spPr>
          <a:xfrm>
            <a:off x="1106763" y="2025476"/>
            <a:ext cx="10791274" cy="6597717"/>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 name="A model of “Experiencing”…"/>
          <p:cNvSpPr txBox="1"/>
          <p:nvPr/>
        </p:nvSpPr>
        <p:spPr>
          <a:xfrm>
            <a:off x="1016000" y="425730"/>
            <a:ext cx="5860847" cy="1205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pPr>
            <a:r>
              <a:t>A model of “Experiencing”</a:t>
            </a:r>
          </a:p>
          <a:p>
            <a:pPr algn="l" defTabSz="457200">
              <a:defRPr sz="3600"/>
            </a:pPr>
            <a:r>
              <a:t>in </a:t>
            </a:r>
            <a:r>
              <a:rPr cap="small"/>
              <a:t>Joint Action</a:t>
            </a:r>
          </a:p>
        </p:txBody>
      </p:sp>
      <p:pic>
        <p:nvPicPr>
          <p:cNvPr id="293" name="Experiencing_Model.jpg" descr="Experiencing_Model.jpg"/>
          <p:cNvPicPr>
            <a:picLocks noChangeAspect="1"/>
          </p:cNvPicPr>
          <p:nvPr/>
        </p:nvPicPr>
        <p:blipFill>
          <a:blip r:embed="rId2">
            <a:extLst/>
          </a:blip>
          <a:stretch>
            <a:fillRect/>
          </a:stretch>
        </p:blipFill>
        <p:spPr>
          <a:xfrm>
            <a:off x="1699024" y="2864583"/>
            <a:ext cx="9606752" cy="5015034"/>
          </a:xfrm>
          <a:prstGeom prst="rect">
            <a:avLst/>
          </a:prstGeom>
          <a:ln w="12700">
            <a:miter lim="400000"/>
          </a:ln>
        </p:spPr>
      </p:pic>
      <p:sp>
        <p:nvSpPr>
          <p:cNvPr id="294" name="Arrow"/>
          <p:cNvSpPr/>
          <p:nvPr/>
        </p:nvSpPr>
        <p:spPr>
          <a:xfrm rot="12807294">
            <a:off x="4279872" y="8023994"/>
            <a:ext cx="1238103" cy="477442"/>
          </a:xfrm>
          <a:prstGeom prst="rightArrow">
            <a:avLst>
              <a:gd name="adj1" fmla="val 32000"/>
              <a:gd name="adj2" fmla="val 170241"/>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95" name="Direct experience of the physical world"/>
          <p:cNvSpPr txBox="1"/>
          <p:nvPr/>
        </p:nvSpPr>
        <p:spPr>
          <a:xfrm>
            <a:off x="5568950" y="8178942"/>
            <a:ext cx="2712228"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Direct experience of the physical world</a:t>
            </a:r>
          </a:p>
        </p:txBody>
      </p:sp>
      <p:sp>
        <p:nvSpPr>
          <p:cNvPr id="296" name="Arrow"/>
          <p:cNvSpPr/>
          <p:nvPr/>
        </p:nvSpPr>
        <p:spPr>
          <a:xfrm rot="8760000">
            <a:off x="9067772" y="3060700"/>
            <a:ext cx="1238103" cy="477441"/>
          </a:xfrm>
          <a:prstGeom prst="rightArrow">
            <a:avLst>
              <a:gd name="adj1" fmla="val 32000"/>
              <a:gd name="adj2" fmla="val 170241"/>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97" name="Experience…"/>
          <p:cNvSpPr txBox="1"/>
          <p:nvPr/>
        </p:nvSpPr>
        <p:spPr>
          <a:xfrm>
            <a:off x="10356850" y="2490304"/>
            <a:ext cx="1747971"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t>Experience</a:t>
            </a:r>
          </a:p>
          <a:p>
            <a:pPr algn="l">
              <a:defRPr sz="2000"/>
            </a:pPr>
            <a:r>
              <a:t>of stories</a:t>
            </a:r>
          </a:p>
        </p:txBody>
      </p:sp>
      <p:sp>
        <p:nvSpPr>
          <p:cNvPr id="298" name="Arrow"/>
          <p:cNvSpPr/>
          <p:nvPr/>
        </p:nvSpPr>
        <p:spPr>
          <a:xfrm rot="8100000">
            <a:off x="7442172" y="2146300"/>
            <a:ext cx="1238103" cy="477441"/>
          </a:xfrm>
          <a:prstGeom prst="rightArrow">
            <a:avLst>
              <a:gd name="adj1" fmla="val 32000"/>
              <a:gd name="adj2" fmla="val 170241"/>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99" name="Interaction of two different types of experience in an individual"/>
          <p:cNvSpPr txBox="1"/>
          <p:nvPr/>
        </p:nvSpPr>
        <p:spPr>
          <a:xfrm>
            <a:off x="8680450" y="1277454"/>
            <a:ext cx="3352288" cy="1046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Interaction of two different types of experience in an individual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 name="Experience…"/>
          <p:cNvSpPr txBox="1"/>
          <p:nvPr/>
        </p:nvSpPr>
        <p:spPr>
          <a:xfrm>
            <a:off x="1016000" y="705130"/>
            <a:ext cx="3009291"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Experience…</a:t>
            </a:r>
          </a:p>
        </p:txBody>
      </p:sp>
      <p:sp>
        <p:nvSpPr>
          <p:cNvPr id="303" name="Experience is not what happens to you, it’s what you do with what happens to you."/>
          <p:cNvSpPr txBox="1"/>
          <p:nvPr/>
        </p:nvSpPr>
        <p:spPr>
          <a:xfrm>
            <a:off x="1456817" y="4455033"/>
            <a:ext cx="10091167"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333333"/>
                </a:solidFill>
              </a:defRPr>
            </a:lvl1pPr>
          </a:lstStyle>
          <a:p>
            <a:pPr/>
            <a:r>
              <a:t>Experience is not what happens to you, it’s what you do with what happens to you.</a:t>
            </a:r>
          </a:p>
        </p:txBody>
      </p:sp>
      <p:sp>
        <p:nvSpPr>
          <p:cNvPr id="304" name="Aldous Huxley, Texts and Pretexts, 1932"/>
          <p:cNvSpPr txBox="1"/>
          <p:nvPr/>
        </p:nvSpPr>
        <p:spPr>
          <a:xfrm>
            <a:off x="7068337" y="5013465"/>
            <a:ext cx="4424554"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800">
                <a:solidFill>
                  <a:srgbClr val="333333"/>
                </a:solidFill>
              </a:defRPr>
            </a:pPr>
            <a:r>
              <a:t>Aldous Huxley, </a:t>
            </a:r>
            <a:r>
              <a:rPr i="1"/>
              <a:t>Texts and Pretexts</a:t>
            </a:r>
            <a:r>
              <a:t>, 1932</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Experientiality of Narrative"/>
          <p:cNvSpPr txBox="1"/>
          <p:nvPr/>
        </p:nvSpPr>
        <p:spPr>
          <a:xfrm>
            <a:off x="1016000" y="705130"/>
            <a:ext cx="588690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Experientiality of Narrative</a:t>
            </a: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Caracciolo M. (2014). The Experientiality of Narrative—An Enactive Approach. Berlin, de Gruyter. Chapter 4."/>
          <p:cNvSpPr txBox="1"/>
          <p:nvPr/>
        </p:nvSpPr>
        <p:spPr>
          <a:xfrm>
            <a:off x="1009650" y="1688645"/>
            <a:ext cx="6039308" cy="6791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Caracciolo M. (2014). </a:t>
            </a:r>
            <a:r>
              <a:rPr i="1"/>
              <a:t>The Experientiality of Narrative—An Enactive Approach</a:t>
            </a:r>
            <a:r>
              <a:t>. Berlin, de Gruyter. Chapter 4.</a:t>
            </a:r>
          </a:p>
        </p:txBody>
      </p:sp>
      <p:sp>
        <p:nvSpPr>
          <p:cNvPr id="309" name="The following excerpts from Caracciolo (2014, Chapter 4) describe how experientiality of narrative arises and why it compares to direct experience…"/>
          <p:cNvSpPr txBox="1"/>
          <p:nvPr/>
        </p:nvSpPr>
        <p:spPr>
          <a:xfrm>
            <a:off x="1009650" y="2984413"/>
            <a:ext cx="5087700" cy="1364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t>The following excerpts from Caracciolo (2014, Chapter 4) describe how </a:t>
            </a:r>
            <a:r>
              <a:rPr i="1"/>
              <a:t>experientiality of narrative </a:t>
            </a:r>
            <a:r>
              <a:t>arises and why it compares to </a:t>
            </a:r>
            <a:r>
              <a:rPr i="1"/>
              <a:t>direct experience</a:t>
            </a:r>
            <a:r>
              <a:t>… </a:t>
            </a:r>
          </a:p>
        </p:txBody>
      </p:sp>
      <p:sp>
        <p:nvSpPr>
          <p:cNvPr id="310" name="However, peoples’ imaginings can also take on a sensory aspect, resulting in … “mental imagery” or “sensory imagination.”…"/>
          <p:cNvSpPr txBox="1"/>
          <p:nvPr/>
        </p:nvSpPr>
        <p:spPr>
          <a:xfrm>
            <a:off x="1013593" y="4660899"/>
            <a:ext cx="5079813"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However, peoples’ imaginings can also take on a sensory aspect, resulting in … “mental imagery” or “sensory imagination.”</a:t>
            </a:r>
          </a:p>
          <a:p>
            <a:pPr algn="l" defTabSz="457200">
              <a:spcBef>
                <a:spcPts val="800"/>
              </a:spcBef>
              <a:defRPr b="0" i="1" sz="2000">
                <a:latin typeface="Times Roman"/>
                <a:ea typeface="Times Roman"/>
                <a:cs typeface="Times Roman"/>
                <a:sym typeface="Times Roman"/>
              </a:defRPr>
            </a:pPr>
            <a:r>
              <a:t>On this view of simulation … performing a mental simulation involves, simply enough, imagining undergoing and experience…</a:t>
            </a:r>
          </a:p>
          <a:p>
            <a:pPr algn="l" defTabSz="457200">
              <a:spcBef>
                <a:spcPts val="800"/>
              </a:spcBef>
              <a:defRPr b="0" i="1" sz="2000">
                <a:latin typeface="Times Roman"/>
                <a:ea typeface="Times Roman"/>
                <a:cs typeface="Times Roman"/>
                <a:sym typeface="Times Roman"/>
              </a:defRPr>
            </a:pPr>
            <a:r>
              <a:t>What a perceptual experience and a simulated perceptual experience have in common is a structure of sensorimotor patterns… [Readers draw] on memories of past interactions with the world (“experiential traces”).</a:t>
            </a:r>
          </a:p>
        </p:txBody>
      </p:sp>
      <p:sp>
        <p:nvSpPr>
          <p:cNvPr id="311" name="… sensory imagination acts by simulating (or enacting) a hypothetical perceptual experience on the basis of one’s experiential background, and this accounts for its experiential quality.…"/>
          <p:cNvSpPr txBox="1"/>
          <p:nvPr/>
        </p:nvSpPr>
        <p:spPr>
          <a:xfrm>
            <a:off x="6944493" y="4660900"/>
            <a:ext cx="5079813"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 sensory imagination acts by simulating (or enacting) a hypothetical perceptual experience on the basis of one’s experiential background, and this accounts for its experiential quality.</a:t>
            </a:r>
          </a:p>
          <a:p>
            <a:pPr algn="l" defTabSz="457200">
              <a:spcBef>
                <a:spcPts val="800"/>
              </a:spcBef>
              <a:defRPr b="0" i="1" sz="2000">
                <a:latin typeface="Times Roman"/>
                <a:ea typeface="Times Roman"/>
                <a:cs typeface="Times Roman"/>
                <a:sym typeface="Times Roman"/>
              </a:defRPr>
            </a:pPr>
            <a:r>
              <a:t>[We can] explain how readers can simulate the bodily-perceptual experience of a character. […] stories usually invite readers to engage in meaningful ways with the experience of characters.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Experientiality of Narrative (contd.)"/>
          <p:cNvSpPr txBox="1"/>
          <p:nvPr/>
        </p:nvSpPr>
        <p:spPr>
          <a:xfrm>
            <a:off x="1016000" y="705130"/>
            <a:ext cx="8177467" cy="647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Experientiality of Narrative (contd.)</a:t>
            </a:r>
          </a:p>
        </p:txBody>
      </p:sp>
      <p:sp>
        <p:nvSpPr>
          <p:cNvPr id="3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Quoting Hutto, 2006, in Radical Enactivism: Focus on the Philosophy of Daniel D. Hutto; Richard Menary, ed.] The kind of understanding “what-it-is-like” to have such and such an experience […] involves undergoing and/or imagining experiences both of act"/>
          <p:cNvSpPr txBox="1"/>
          <p:nvPr/>
        </p:nvSpPr>
        <p:spPr>
          <a:xfrm>
            <a:off x="1027732" y="2311399"/>
            <a:ext cx="5082829" cy="548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[Quoting Hutto, 2006, in Radical Enactivism: Focus on the Philosophy of Daniel D. Hutto; Richard Menary, ed.] The kind of understanding “what-it-is-like” to have such and such an experience […] involves undergoing and/or imagining experiences both of acting and of being acted upon.</a:t>
            </a:r>
          </a:p>
          <a:p>
            <a:pPr algn="l" defTabSz="457200">
              <a:spcBef>
                <a:spcPts val="800"/>
              </a:spcBef>
              <a:defRPr b="0" i="1" sz="2000">
                <a:latin typeface="Times Roman"/>
                <a:ea typeface="Times Roman"/>
                <a:cs typeface="Times Roman"/>
                <a:sym typeface="Times Roman"/>
              </a:defRPr>
            </a:pPr>
            <a:r>
              <a:t>[Quoting Goldman, 2006] To enactively imagine seeing something, you must “try” to undergo the seeing—or some aspect of the seeing—despite the fact that no appropriate visual stimulus is present.</a:t>
            </a:r>
          </a:p>
          <a:p>
            <a:pPr algn="l" defTabSz="457200">
              <a:spcBef>
                <a:spcPts val="800"/>
              </a:spcBef>
              <a:defRPr b="0" i="1" sz="2000">
                <a:latin typeface="Times Roman"/>
                <a:ea typeface="Times Roman"/>
                <a:cs typeface="Times Roman"/>
                <a:sym typeface="Times Roman"/>
              </a:defRPr>
            </a:pPr>
            <a:r>
              <a:t>… sketchy and non-pictorial models are constructed through a process that simulates perception, since it is not only cognitive, but experiential. Accordingly, while reading a text, readers enact the story-world…</a:t>
            </a:r>
          </a:p>
        </p:txBody>
      </p:sp>
      <p:sp>
        <p:nvSpPr>
          <p:cNvPr id="316" name="The reader’s engagement with narrative texts … can simulate the on-line, embodied responding that characterizes our basic interaction with the real world; this similarity explains the bodily-perceptual dimension of our sensory imaginings.…"/>
          <p:cNvSpPr txBox="1"/>
          <p:nvPr/>
        </p:nvSpPr>
        <p:spPr>
          <a:xfrm>
            <a:off x="6773589" y="2311399"/>
            <a:ext cx="5080001"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i="1" sz="2000">
                <a:latin typeface="Times Roman"/>
                <a:ea typeface="Times Roman"/>
                <a:cs typeface="Times Roman"/>
                <a:sym typeface="Times Roman"/>
              </a:defRPr>
            </a:pPr>
            <a:r>
              <a:t>The reader’s engagement with narrative texts … can simulate the on-line, embodied responding that characterizes our basic interaction with the real world; this similarity explains the bodily-perceptual dimension of our sensory imaginings.</a:t>
            </a:r>
          </a:p>
          <a:p>
            <a:pPr algn="l" defTabSz="457200">
              <a:spcBef>
                <a:spcPts val="800"/>
              </a:spcBef>
              <a:defRPr b="0" i="1" sz="2000">
                <a:latin typeface="Times Roman"/>
                <a:ea typeface="Times Roman"/>
                <a:cs typeface="Times Roman"/>
                <a:sym typeface="Times Roman"/>
              </a:defRPr>
            </a:pPr>
            <a:r>
              <a:t>The problem with the idea that readers adopt the character’s perspective is that it can seem to reify the character’s experience by presenting it as an object that pre-exists the reader’s interaction with the text. On the contrary, I would argue that the character’s perspective can only be simulated, or rather enacted, by the reader while reading. … There is no stand-in for the character’s experience here, but only linguistic—expressive—pointers that cue readers into attributing an experience to a fictional being because of their own familiarity with bodily experience.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Metaphors in a story"/>
          <p:cNvSpPr txBox="1"/>
          <p:nvPr/>
        </p:nvSpPr>
        <p:spPr>
          <a:xfrm>
            <a:off x="1016000" y="705130"/>
            <a:ext cx="460171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Metaphors in a story</a:t>
            </a:r>
          </a:p>
        </p:txBody>
      </p:sp>
      <p:sp>
        <p:nvSpPr>
          <p:cNvPr id="3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0" name="… as suggested by David Lodge (20012), narrative and literature have a special tool for showing readers how to enact a given experience: metaphorical language. Through metaphors and similes, the reader is invited to imagine experiences “both of acting an"/>
          <p:cNvSpPr txBox="1"/>
          <p:nvPr/>
        </p:nvSpPr>
        <p:spPr>
          <a:xfrm>
            <a:off x="3199172" y="3975100"/>
            <a:ext cx="6606457"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0" i="1" sz="2200">
                <a:latin typeface="Times Roman"/>
                <a:ea typeface="Times Roman"/>
                <a:cs typeface="Times Roman"/>
                <a:sym typeface="Times Roman"/>
              </a:defRPr>
            </a:lvl1pPr>
          </a:lstStyle>
          <a:p>
            <a:pPr/>
            <a:r>
              <a:t>… as suggested by David Lodge (20012), narrative and literature have a special tool for showing readers how to enact a given experience: metaphorical language. Through metaphors and similes, the reader is invited to imagine experiences “both of acting and of being acted upon” (Hutto, 2006).</a:t>
            </a:r>
          </a:p>
        </p:txBody>
      </p:sp>
      <p:sp>
        <p:nvSpPr>
          <p:cNvPr id="321" name="On the form of language in stories…"/>
          <p:cNvSpPr txBox="1"/>
          <p:nvPr/>
        </p:nvSpPr>
        <p:spPr>
          <a:xfrm>
            <a:off x="3203057" y="3212319"/>
            <a:ext cx="536844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On the form of language in stories…</a:t>
            </a:r>
          </a:p>
        </p:txBody>
      </p:sp>
      <p:sp>
        <p:nvSpPr>
          <p:cNvPr id="322" name="See also Fuchs (2013b), Fuchs, Contini, Dumont, Landini &amp; Corni (2018)"/>
          <p:cNvSpPr txBox="1"/>
          <p:nvPr/>
        </p:nvSpPr>
        <p:spPr>
          <a:xfrm>
            <a:off x="3199172" y="6589068"/>
            <a:ext cx="6100649" cy="3123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800"/>
              </a:spcBef>
              <a:defRPr sz="1400"/>
            </a:lvl1pPr>
          </a:lstStyle>
          <a:p>
            <a:pPr/>
            <a:r>
              <a:t>See also Fuchs (2013b), Fuchs, Contini, Dumont, Landini &amp; Corni (2018)</a:t>
            </a:r>
          </a:p>
        </p:txBody>
      </p:sp>
      <p:sp>
        <p:nvSpPr>
          <p:cNvPr id="323" name="Caracciolo M. (2014). The Experientiality of Narrative—An Enactive Approach. Berlin, de Gruyter."/>
          <p:cNvSpPr txBox="1"/>
          <p:nvPr/>
        </p:nvSpPr>
        <p:spPr>
          <a:xfrm>
            <a:off x="1009650" y="1688645"/>
            <a:ext cx="5899608" cy="6791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800"/>
            </a:pPr>
            <a:r>
              <a:t>Caracciolo M. (2014). </a:t>
            </a:r>
            <a:r>
              <a:rPr i="1"/>
              <a:t>The Experientiality of Narrative—An Enactive Approach</a:t>
            </a:r>
            <a:r>
              <a:t>. Berlin, de Gruyter.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 name="Narrative_Overview_1.jpg" descr="Narrative_Overview_1.jpg"/>
          <p:cNvPicPr>
            <a:picLocks noChangeAspect="1"/>
          </p:cNvPicPr>
          <p:nvPr/>
        </p:nvPicPr>
        <p:blipFill>
          <a:blip r:embed="rId2">
            <a:extLst/>
          </a:blip>
          <a:stretch>
            <a:fillRect/>
          </a:stretch>
        </p:blipFill>
        <p:spPr>
          <a:xfrm>
            <a:off x="3291189" y="1869729"/>
            <a:ext cx="6422422" cy="4762357"/>
          </a:xfrm>
          <a:prstGeom prst="rect">
            <a:avLst/>
          </a:prstGeom>
          <a:ln w="12700">
            <a:miter lim="400000"/>
          </a:ln>
        </p:spPr>
      </p:pic>
      <p:sp>
        <p:nvSpPr>
          <p:cNvPr id="129" name="Science as part of human culture"/>
          <p:cNvSpPr txBox="1"/>
          <p:nvPr/>
        </p:nvSpPr>
        <p:spPr>
          <a:xfrm>
            <a:off x="1353464" y="2708047"/>
            <a:ext cx="2376594" cy="578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600"/>
            </a:lvl1pPr>
          </a:lstStyle>
          <a:p>
            <a:pPr/>
            <a:r>
              <a:t>Science as part of human culture</a:t>
            </a:r>
          </a:p>
        </p:txBody>
      </p:sp>
      <p:sp>
        <p:nvSpPr>
          <p:cNvPr id="130" name="What is science? How is it done?"/>
          <p:cNvSpPr txBox="1"/>
          <p:nvPr/>
        </p:nvSpPr>
        <p:spPr>
          <a:xfrm>
            <a:off x="9875164" y="3050947"/>
            <a:ext cx="2225981" cy="578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What is science? How is it done?</a:t>
            </a:r>
          </a:p>
        </p:txBody>
      </p:sp>
      <p:sp>
        <p:nvSpPr>
          <p:cNvPr id="131" name="Natural history"/>
          <p:cNvSpPr txBox="1"/>
          <p:nvPr/>
        </p:nvSpPr>
        <p:spPr>
          <a:xfrm>
            <a:off x="9138564" y="5762397"/>
            <a:ext cx="2225981" cy="337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Natural history</a:t>
            </a:r>
          </a:p>
        </p:txBody>
      </p:sp>
      <p:sp>
        <p:nvSpPr>
          <p:cNvPr id="132" name="Experiencing and understanding nature and science"/>
          <p:cNvSpPr txBox="1"/>
          <p:nvPr/>
        </p:nvSpPr>
        <p:spPr>
          <a:xfrm>
            <a:off x="858164" y="5927497"/>
            <a:ext cx="2376594" cy="819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600"/>
            </a:lvl1pPr>
          </a:lstStyle>
          <a:p>
            <a:pPr/>
            <a:r>
              <a:t>Experiencing and understanding nature and science</a:t>
            </a:r>
          </a:p>
        </p:txBody>
      </p:sp>
      <p:sp>
        <p:nvSpPr>
          <p:cNvPr id="133" name="What Narrative Can Do for Us in Science…"/>
          <p:cNvSpPr txBox="1"/>
          <p:nvPr/>
        </p:nvSpPr>
        <p:spPr>
          <a:xfrm>
            <a:off x="1016000" y="705130"/>
            <a:ext cx="9667681" cy="647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What Narrative Can Do for Us in Science…</a:t>
            </a:r>
          </a:p>
        </p:txBody>
      </p:sp>
      <p:sp>
        <p:nvSpPr>
          <p:cNvPr id="134" name="Most of the uses of narrative in science are extrinsic—meaning that they are about science.…"/>
          <p:cNvSpPr txBox="1"/>
          <p:nvPr/>
        </p:nvSpPr>
        <p:spPr>
          <a:xfrm>
            <a:off x="1991837" y="7461531"/>
            <a:ext cx="5966779" cy="1378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600"/>
              </a:spcBef>
              <a:defRPr sz="1600"/>
            </a:pPr>
            <a:r>
              <a:t>Most of the uses of narrative in science are </a:t>
            </a:r>
            <a:r>
              <a:rPr cap="all"/>
              <a:t>extrinsic</a:t>
            </a:r>
            <a:r>
              <a:t>—meaning that they are </a:t>
            </a:r>
            <a:r>
              <a:rPr cap="small"/>
              <a:t>about science</a:t>
            </a:r>
            <a:r>
              <a:t>. </a:t>
            </a:r>
          </a:p>
          <a:p>
            <a:pPr algn="l">
              <a:spcBef>
                <a:spcPts val="600"/>
              </a:spcBef>
              <a:defRPr sz="1600"/>
            </a:pPr>
            <a:r>
              <a:t>We are interested in </a:t>
            </a:r>
            <a:r>
              <a:rPr cap="all"/>
              <a:t>intrinsic</a:t>
            </a:r>
            <a:r>
              <a:t> narratives in science in the deep sense that </a:t>
            </a:r>
            <a:r>
              <a:rPr cap="small"/>
              <a:t>narratives (stories) can be science</a:t>
            </a:r>
            <a:r>
              <a:t>, just like experiments, models, simulations, and theories.</a:t>
            </a:r>
          </a:p>
        </p:txBody>
      </p:sp>
      <p:sp>
        <p:nvSpPr>
          <p:cNvPr id="135" name="→"/>
          <p:cNvSpPr txBox="1"/>
          <p:nvPr/>
        </p:nvSpPr>
        <p:spPr>
          <a:xfrm rot="10800000">
            <a:off x="7959204" y="8216900"/>
            <a:ext cx="4191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800"/>
              </a:spcBef>
            </a:lvl1pPr>
          </a:lstStyle>
          <a:p>
            <a:pPr/>
            <a:r>
              <a:t>→</a:t>
            </a:r>
          </a:p>
        </p:txBody>
      </p:sp>
      <p:sp>
        <p:nvSpPr>
          <p:cNvPr id="136" name="Particularly for understanding, recounting, and learning about our encounters with forces of nature"/>
          <p:cNvSpPr txBox="1"/>
          <p:nvPr/>
        </p:nvSpPr>
        <p:spPr>
          <a:xfrm>
            <a:off x="8497796" y="8033031"/>
            <a:ext cx="3507516" cy="819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600"/>
              </a:spcBef>
              <a:defRPr sz="1600"/>
            </a:pPr>
            <a:r>
              <a:t>Particularly for understanding, recounting, and learning about our encounters with </a:t>
            </a:r>
            <a:r>
              <a:rPr cap="small"/>
              <a:t>forces of nature</a:t>
            </a:r>
            <a:r>
              <a:t>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Play-Acting Stories of Forces of Nature"/>
          <p:cNvSpPr txBox="1"/>
          <p:nvPr/>
        </p:nvSpPr>
        <p:spPr>
          <a:xfrm>
            <a:off x="1016000" y="705130"/>
            <a:ext cx="8623250"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Play-Acting Stories of Forces of Nature</a:t>
            </a:r>
          </a:p>
        </p:txBody>
      </p:sp>
      <p:sp>
        <p:nvSpPr>
          <p:cNvPr id="3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7" name="Play_01.jpg" descr="Play_01.jpg"/>
          <p:cNvPicPr>
            <a:picLocks noChangeAspect="1"/>
          </p:cNvPicPr>
          <p:nvPr/>
        </p:nvPicPr>
        <p:blipFill>
          <a:blip r:embed="rId2">
            <a:extLst/>
          </a:blip>
          <a:stretch>
            <a:fillRect/>
          </a:stretch>
        </p:blipFill>
        <p:spPr>
          <a:xfrm>
            <a:off x="1015833" y="2176258"/>
            <a:ext cx="4496400" cy="2687503"/>
          </a:xfrm>
          <a:prstGeom prst="rect">
            <a:avLst/>
          </a:prstGeom>
          <a:ln w="12700">
            <a:miter lim="400000"/>
          </a:ln>
        </p:spPr>
      </p:pic>
      <p:pic>
        <p:nvPicPr>
          <p:cNvPr id="328" name="Play_03.jpg" descr="Play_03.jpg"/>
          <p:cNvPicPr>
            <a:picLocks noChangeAspect="1"/>
          </p:cNvPicPr>
          <p:nvPr/>
        </p:nvPicPr>
        <p:blipFill>
          <a:blip r:embed="rId3">
            <a:extLst/>
          </a:blip>
          <a:stretch>
            <a:fillRect/>
          </a:stretch>
        </p:blipFill>
        <p:spPr>
          <a:xfrm>
            <a:off x="4700304" y="6361112"/>
            <a:ext cx="3540671" cy="1954013"/>
          </a:xfrm>
          <a:prstGeom prst="rect">
            <a:avLst/>
          </a:prstGeom>
          <a:ln w="12700">
            <a:miter lim="400000"/>
          </a:ln>
        </p:spPr>
      </p:pic>
      <p:pic>
        <p:nvPicPr>
          <p:cNvPr id="329" name="Play_04.jpg" descr="Play_04.jpg"/>
          <p:cNvPicPr>
            <a:picLocks noChangeAspect="1"/>
          </p:cNvPicPr>
          <p:nvPr/>
        </p:nvPicPr>
        <p:blipFill>
          <a:blip r:embed="rId4">
            <a:extLst/>
          </a:blip>
          <a:stretch>
            <a:fillRect/>
          </a:stretch>
        </p:blipFill>
        <p:spPr>
          <a:xfrm>
            <a:off x="8524367" y="6321603"/>
            <a:ext cx="3403056" cy="1954013"/>
          </a:xfrm>
          <a:prstGeom prst="rect">
            <a:avLst/>
          </a:prstGeom>
          <a:ln w="12700">
            <a:miter lim="400000"/>
          </a:ln>
        </p:spPr>
      </p:pic>
      <p:sp>
        <p:nvSpPr>
          <p:cNvPr id="330" name="→"/>
          <p:cNvSpPr txBox="1"/>
          <p:nvPr/>
        </p:nvSpPr>
        <p:spPr>
          <a:xfrm>
            <a:off x="5503279" y="3196159"/>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a:t>
            </a:r>
          </a:p>
        </p:txBody>
      </p:sp>
      <p:sp>
        <p:nvSpPr>
          <p:cNvPr id="331" name="Variations on a theme…"/>
          <p:cNvSpPr txBox="1"/>
          <p:nvPr/>
        </p:nvSpPr>
        <p:spPr>
          <a:xfrm>
            <a:off x="1810909" y="6294243"/>
            <a:ext cx="2590758"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stStyle>
          <a:p>
            <a:pPr/>
            <a:r>
              <a:t>Variations on a theme…</a:t>
            </a:r>
          </a:p>
        </p:txBody>
      </p:sp>
      <p:sp>
        <p:nvSpPr>
          <p:cNvPr id="332" name="Battery and lamp"/>
          <p:cNvSpPr txBox="1"/>
          <p:nvPr/>
        </p:nvSpPr>
        <p:spPr>
          <a:xfrm>
            <a:off x="5617514" y="8279529"/>
            <a:ext cx="1769772"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Battery and lamp</a:t>
            </a:r>
          </a:p>
        </p:txBody>
      </p:sp>
      <p:sp>
        <p:nvSpPr>
          <p:cNvPr id="333" name="Thermoelectric generator and lamp"/>
          <p:cNvSpPr txBox="1"/>
          <p:nvPr/>
        </p:nvSpPr>
        <p:spPr>
          <a:xfrm>
            <a:off x="8455260" y="8279529"/>
            <a:ext cx="3541269"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Thermoelectric generator and lamp</a:t>
            </a:r>
          </a:p>
        </p:txBody>
      </p:sp>
      <p:sp>
        <p:nvSpPr>
          <p:cNvPr id="334" name="Photovoltaic generator and lamp"/>
          <p:cNvSpPr txBox="1"/>
          <p:nvPr/>
        </p:nvSpPr>
        <p:spPr>
          <a:xfrm>
            <a:off x="1621008" y="4861336"/>
            <a:ext cx="3286050"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Photovoltaic generator and lamp</a:t>
            </a:r>
          </a:p>
        </p:txBody>
      </p:sp>
      <p:sp>
        <p:nvSpPr>
          <p:cNvPr id="335" name="Kids play-acting the processes in the system—they represent the forces of nature; energy is represented as confetti."/>
          <p:cNvSpPr txBox="1"/>
          <p:nvPr/>
        </p:nvSpPr>
        <p:spPr>
          <a:xfrm>
            <a:off x="6065826" y="4861336"/>
            <a:ext cx="5830363" cy="819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vl1pPr>
          </a:lstStyle>
          <a:p>
            <a:pPr/>
            <a:r>
              <a:t>Kids play-acting the processes in the system—they represent the forces of nature; energy is represented as confetti.</a:t>
            </a:r>
          </a:p>
        </p:txBody>
      </p:sp>
      <p:grpSp>
        <p:nvGrpSpPr>
          <p:cNvPr id="341" name="Group"/>
          <p:cNvGrpSpPr/>
          <p:nvPr/>
        </p:nvGrpSpPr>
        <p:grpSpPr>
          <a:xfrm>
            <a:off x="6065826" y="2176258"/>
            <a:ext cx="5830363" cy="2687503"/>
            <a:chOff x="0" y="0"/>
            <a:chExt cx="5830362" cy="2687502"/>
          </a:xfrm>
        </p:grpSpPr>
        <p:pic>
          <p:nvPicPr>
            <p:cNvPr id="336" name="Play_02.jpg" descr="Play_02.jpg"/>
            <p:cNvPicPr>
              <a:picLocks noChangeAspect="1"/>
            </p:cNvPicPr>
            <p:nvPr/>
          </p:nvPicPr>
          <p:blipFill>
            <a:blip r:embed="rId5">
              <a:extLst/>
            </a:blip>
            <a:stretch>
              <a:fillRect/>
            </a:stretch>
          </p:blipFill>
          <p:spPr>
            <a:xfrm>
              <a:off x="0" y="0"/>
              <a:ext cx="5830363" cy="2687503"/>
            </a:xfrm>
            <a:prstGeom prst="rect">
              <a:avLst/>
            </a:prstGeom>
            <a:ln w="12700" cap="flat">
              <a:noFill/>
              <a:miter lim="400000"/>
            </a:ln>
            <a:effectLst/>
          </p:spPr>
        </p:pic>
        <p:sp>
          <p:nvSpPr>
            <p:cNvPr id="337" name="Rectangle"/>
            <p:cNvSpPr/>
            <p:nvPr/>
          </p:nvSpPr>
          <p:spPr>
            <a:xfrm>
              <a:off x="390813" y="851221"/>
              <a:ext cx="1270001" cy="1127531"/>
            </a:xfrm>
            <a:prstGeom prst="rect">
              <a:avLst/>
            </a:prstGeom>
            <a:solidFill>
              <a:schemeClr val="accent1">
                <a:alpha val="30000"/>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38" name="Rectangle"/>
            <p:cNvSpPr/>
            <p:nvPr/>
          </p:nvSpPr>
          <p:spPr>
            <a:xfrm>
              <a:off x="3042718" y="746851"/>
              <a:ext cx="1609252" cy="1270001"/>
            </a:xfrm>
            <a:prstGeom prst="rect">
              <a:avLst/>
            </a:prstGeom>
            <a:solidFill>
              <a:schemeClr val="accent1">
                <a:alpha val="30292"/>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39" name="PV cell"/>
            <p:cNvSpPr txBox="1"/>
            <p:nvPr/>
          </p:nvSpPr>
          <p:spPr>
            <a:xfrm>
              <a:off x="680716" y="332765"/>
              <a:ext cx="690195" cy="312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a:lvl1pPr>
            </a:lstStyle>
            <a:p>
              <a:pPr/>
              <a:r>
                <a:t>PV cell</a:t>
              </a:r>
            </a:p>
          </p:txBody>
        </p:sp>
        <p:sp>
          <p:nvSpPr>
            <p:cNvPr id="340" name="Lamp"/>
            <p:cNvSpPr txBox="1"/>
            <p:nvPr/>
          </p:nvSpPr>
          <p:spPr>
            <a:xfrm>
              <a:off x="3551586" y="332765"/>
              <a:ext cx="591516" cy="312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a:lvl1pPr>
            </a:lstStyle>
            <a:p>
              <a:pPr/>
              <a:r>
                <a:t>Lamp</a:t>
              </a: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References"/>
          <p:cNvSpPr txBox="1"/>
          <p:nvPr/>
        </p:nvSpPr>
        <p:spPr>
          <a:xfrm>
            <a:off x="1016000" y="705130"/>
            <a:ext cx="259506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References</a:t>
            </a:r>
          </a:p>
        </p:txBody>
      </p:sp>
      <p:sp>
        <p:nvSpPr>
          <p:cNvPr id="344" name="Caracciolo M. (2014). The Experientiality of Narrative—An Enactive Approach. Berlin, de Gruyter.…"/>
          <p:cNvSpPr txBox="1"/>
          <p:nvPr/>
        </p:nvSpPr>
        <p:spPr>
          <a:xfrm>
            <a:off x="1011885" y="1809750"/>
            <a:ext cx="7737190" cy="674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700"/>
              </a:spcBef>
              <a:defRPr b="0" sz="1500">
                <a:latin typeface="Times Roman"/>
                <a:ea typeface="Times Roman"/>
                <a:cs typeface="Times Roman"/>
                <a:sym typeface="Times Roman"/>
              </a:defRPr>
            </a:pPr>
            <a:r>
              <a:t>Caracciolo M. (2014). </a:t>
            </a:r>
            <a:r>
              <a:rPr i="1"/>
              <a:t>The Experientiality of Narrative—An Enactive Approach</a:t>
            </a:r>
            <a:r>
              <a:t>. Berlin, de Gruyter.</a:t>
            </a:r>
          </a:p>
          <a:p>
            <a:pPr algn="l">
              <a:spcBef>
                <a:spcPts val="700"/>
              </a:spcBef>
              <a:defRPr b="0" sz="1500">
                <a:latin typeface="Times Roman"/>
                <a:ea typeface="Times Roman"/>
                <a:cs typeface="Times Roman"/>
                <a:sym typeface="Times Roman"/>
              </a:defRPr>
            </a:pPr>
            <a:r>
              <a:t>Corni F. (2013): Corni, F. (ed.) (2013). </a:t>
            </a:r>
            <a:r>
              <a:rPr i="1"/>
              <a:t>Le scienze nella prima educazione. Un approccio narrativo a un curricolo interdisciplinare</a:t>
            </a:r>
            <a:r>
              <a:t>. Trento: Centro Studi Erickson.</a:t>
            </a:r>
          </a:p>
          <a:p>
            <a:pPr algn="l">
              <a:spcBef>
                <a:spcPts val="700"/>
              </a:spcBef>
              <a:defRPr b="0" sz="1500">
                <a:latin typeface="Times Roman"/>
                <a:ea typeface="Times Roman"/>
                <a:cs typeface="Times Roman"/>
                <a:sym typeface="Times Roman"/>
              </a:defRPr>
            </a:pPr>
            <a:r>
              <a:t>Egan K. (1986): </a:t>
            </a:r>
            <a:r>
              <a:rPr i="1"/>
              <a:t>Teaching as Story Telling</a:t>
            </a:r>
            <a:r>
              <a:t>. London, Ontario: The Althouse Press.</a:t>
            </a:r>
          </a:p>
          <a:p>
            <a:pPr algn="l">
              <a:spcBef>
                <a:spcPts val="700"/>
              </a:spcBef>
              <a:defRPr b="0" sz="1500">
                <a:latin typeface="Times Roman"/>
                <a:ea typeface="Times Roman"/>
                <a:cs typeface="Times Roman"/>
                <a:sym typeface="Times Roman"/>
              </a:defRPr>
            </a:pPr>
            <a:r>
              <a:t>Egan K. (1988): </a:t>
            </a:r>
            <a:r>
              <a:rPr i="1"/>
              <a:t>Primary Understanding: Education in Early Childhood</a:t>
            </a:r>
            <a:r>
              <a:t>. New York and London: Routledge.</a:t>
            </a:r>
          </a:p>
          <a:p>
            <a:pPr algn="l">
              <a:spcBef>
                <a:spcPts val="700"/>
              </a:spcBef>
              <a:defRPr b="0" sz="1500">
                <a:latin typeface="Times Roman"/>
                <a:ea typeface="Times Roman"/>
                <a:cs typeface="Times Roman"/>
                <a:sym typeface="Times Roman"/>
              </a:defRPr>
            </a:pPr>
            <a:r>
              <a:t>Egan K. (1997): </a:t>
            </a:r>
            <a:r>
              <a:rPr i="1"/>
              <a:t>The Educated Mind: How Cognitive Tools Shape Our Understanding</a:t>
            </a:r>
            <a:r>
              <a:t>. Chicago: University of Chicago Press.</a:t>
            </a:r>
          </a:p>
          <a:p>
            <a:pPr algn="l">
              <a:spcBef>
                <a:spcPts val="700"/>
              </a:spcBef>
              <a:defRPr b="0" sz="1500">
                <a:latin typeface="Times Roman"/>
                <a:ea typeface="Times Roman"/>
                <a:cs typeface="Times Roman"/>
                <a:sym typeface="Times Roman"/>
              </a:defRPr>
            </a:pPr>
            <a:r>
              <a:t>Egan K. (2013): Il contributo della fantasia alla costruzione del senso della realtà nei bambini. In F. Corni (Ed.), </a:t>
            </a:r>
            <a:r>
              <a:rPr i="1"/>
              <a:t>Le scienze nella prima educazione</a:t>
            </a:r>
            <a:r>
              <a:t>, Erickson, Trento, Italy.</a:t>
            </a:r>
          </a:p>
          <a:p>
            <a:pPr algn="l">
              <a:spcBef>
                <a:spcPts val="700"/>
              </a:spcBef>
              <a:defRPr b="0" sz="1500">
                <a:latin typeface="Times Roman"/>
                <a:ea typeface="Times Roman"/>
                <a:cs typeface="Times Roman"/>
                <a:sym typeface="Times Roman"/>
              </a:defRPr>
            </a:pPr>
            <a:r>
              <a:t>Fuchs H. U. (2013a): Il significato in natura. In F. Corni (Ed.), </a:t>
            </a:r>
            <a:r>
              <a:rPr i="1"/>
              <a:t>Le scienze nella prima educazione</a:t>
            </a:r>
            <a:r>
              <a:t>, Erickson, Trento, Italy.</a:t>
            </a:r>
          </a:p>
          <a:p>
            <a:pPr algn="l">
              <a:spcBef>
                <a:spcPts val="700"/>
              </a:spcBef>
              <a:defRPr b="0" sz="1500">
                <a:latin typeface="Times Roman"/>
                <a:ea typeface="Times Roman"/>
                <a:cs typeface="Times Roman"/>
                <a:sym typeface="Times Roman"/>
              </a:defRPr>
            </a:pPr>
            <a:r>
              <a:t>Fuchs H. U. (2013b): Costruire e utilizzare storie sulle forze della natura per la comprensione primaria della scienza. In F. Corni (Ed.), </a:t>
            </a:r>
            <a:r>
              <a:rPr i="1"/>
              <a:t>Le scienze nella prima educazione</a:t>
            </a:r>
            <a:r>
              <a:t>, Erickson, Trento, Italy.</a:t>
            </a:r>
          </a:p>
          <a:p>
            <a:pPr algn="l">
              <a:spcBef>
                <a:spcPts val="700"/>
              </a:spcBef>
              <a:defRPr b="0" sz="1500">
                <a:latin typeface="Times Roman"/>
                <a:ea typeface="Times Roman"/>
                <a:cs typeface="Times Roman"/>
                <a:sym typeface="Times Roman"/>
              </a:defRPr>
            </a:pPr>
            <a:r>
              <a:t>Fuchs H. U. (2015): From stories to scientific models and back: Narrative framing in modern macroscopic physics. </a:t>
            </a:r>
            <a:r>
              <a:rPr i="1"/>
              <a:t>International Journal of Science Education</a:t>
            </a:r>
            <a:r>
              <a:t>, 37(5–6), 934–957.</a:t>
            </a:r>
          </a:p>
          <a:p>
            <a:pPr algn="l" defTabSz="457200">
              <a:spcBef>
                <a:spcPts val="700"/>
              </a:spcBef>
              <a:defRPr b="0" sz="1500">
                <a:latin typeface="Times Roman"/>
                <a:ea typeface="Times Roman"/>
                <a:cs typeface="Times Roman"/>
                <a:sym typeface="Times Roman"/>
              </a:defRPr>
            </a:pPr>
            <a:r>
              <a:t>Fuchs H. U., Contini A., Dumont E., Landini A., &amp; Corni F. (2018). How metaphor and narrative interact in stories of forces of nature. In Hanne M. &amp; Kaal A. (eds.): </a:t>
            </a:r>
            <a:r>
              <a:rPr i="1"/>
              <a:t>Narrative and Metaphor in Education</a:t>
            </a:r>
            <a:r>
              <a:t>. London UK: Routledge.</a:t>
            </a:r>
          </a:p>
          <a:p>
            <a:pPr algn="l" defTabSz="457200">
              <a:spcBef>
                <a:spcPts val="700"/>
              </a:spcBef>
              <a:defRPr b="0" sz="1500">
                <a:latin typeface="Times Roman"/>
                <a:ea typeface="Times Roman"/>
                <a:cs typeface="Times Roman"/>
                <a:sym typeface="Times Roman"/>
              </a:defRPr>
            </a:pPr>
            <a:r>
              <a:t>Hampe B. (2005): </a:t>
            </a:r>
            <a:r>
              <a:rPr i="1"/>
              <a:t>From perception to meaning. Image schemas in cognitive linguistics</a:t>
            </a:r>
            <a:r>
              <a:t>. Berlin: Mouton de Gruyter.</a:t>
            </a:r>
          </a:p>
          <a:p>
            <a:pPr algn="l">
              <a:spcBef>
                <a:spcPts val="700"/>
              </a:spcBef>
              <a:defRPr b="0" sz="1500">
                <a:latin typeface="Times Roman"/>
                <a:ea typeface="Times Roman"/>
                <a:cs typeface="Times Roman"/>
                <a:sym typeface="Times Roman"/>
              </a:defRPr>
            </a:pPr>
            <a:r>
              <a:t>Herman D. (2009): </a:t>
            </a:r>
            <a:r>
              <a:rPr i="1"/>
              <a:t>Basic Elements of Narrative</a:t>
            </a:r>
            <a:r>
              <a:t>. Blackwell, London.</a:t>
            </a:r>
          </a:p>
          <a:p>
            <a:pPr algn="l">
              <a:spcBef>
                <a:spcPts val="700"/>
              </a:spcBef>
              <a:defRPr b="0" sz="1500">
                <a:latin typeface="Times Roman"/>
                <a:ea typeface="Times Roman"/>
                <a:cs typeface="Times Roman"/>
                <a:sym typeface="Times Roman"/>
              </a:defRPr>
            </a:pPr>
            <a:r>
              <a:t>Johnson M. (1987): </a:t>
            </a:r>
            <a:r>
              <a:rPr i="1"/>
              <a:t>The meaning of the body</a:t>
            </a:r>
            <a:r>
              <a:t>. Chicago, IL: University of Chicago Press.</a:t>
            </a:r>
          </a:p>
          <a:p>
            <a:pPr algn="l">
              <a:spcBef>
                <a:spcPts val="700"/>
              </a:spcBef>
              <a:defRPr b="0" sz="1500">
                <a:latin typeface="Times Roman"/>
                <a:ea typeface="Times Roman"/>
                <a:cs typeface="Times Roman"/>
                <a:sym typeface="Times Roman"/>
              </a:defRPr>
            </a:pPr>
            <a:r>
              <a:t>Lakoff G. &amp; Johnson M. (1980): </a:t>
            </a:r>
            <a:r>
              <a:rPr i="1"/>
              <a:t>Metaphors we live by</a:t>
            </a:r>
            <a:r>
              <a:t>. Chicago, IL: University of Chicago Press.</a:t>
            </a:r>
          </a:p>
        </p:txBody>
      </p:sp>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Egan_Primary.jpg" descr="Egan_Primary.jpg"/>
          <p:cNvPicPr>
            <a:picLocks noChangeAspect="1"/>
          </p:cNvPicPr>
          <p:nvPr/>
        </p:nvPicPr>
        <p:blipFill>
          <a:blip r:embed="rId2">
            <a:extLst/>
          </a:blip>
          <a:srcRect l="0" t="0" r="0" b="8300"/>
          <a:stretch>
            <a:fillRect/>
          </a:stretch>
        </p:blipFill>
        <p:spPr>
          <a:xfrm>
            <a:off x="9560297" y="1846945"/>
            <a:ext cx="2380762" cy="3302409"/>
          </a:xfrm>
          <a:prstGeom prst="rect">
            <a:avLst/>
          </a:prstGeom>
          <a:ln w="12700">
            <a:miter lim="400000"/>
          </a:ln>
        </p:spPr>
      </p:pic>
      <p:pic>
        <p:nvPicPr>
          <p:cNvPr id="347" name="Bettelheim.jpg" descr="Bettelheim.jpg"/>
          <p:cNvPicPr>
            <a:picLocks noChangeAspect="1"/>
          </p:cNvPicPr>
          <p:nvPr/>
        </p:nvPicPr>
        <p:blipFill>
          <a:blip r:embed="rId3">
            <a:extLst/>
          </a:blip>
          <a:srcRect l="0" t="3512" r="0" b="9758"/>
          <a:stretch>
            <a:fillRect/>
          </a:stretch>
        </p:blipFill>
        <p:spPr>
          <a:xfrm>
            <a:off x="9560297" y="5186608"/>
            <a:ext cx="2380762" cy="331743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 name="Narrative_Overview_2.jpg" descr="Narrative_Overview_2.jpg"/>
          <p:cNvPicPr>
            <a:picLocks noChangeAspect="1"/>
          </p:cNvPicPr>
          <p:nvPr/>
        </p:nvPicPr>
        <p:blipFill>
          <a:blip r:embed="rId2">
            <a:extLst/>
          </a:blip>
          <a:srcRect l="12684" t="0" r="0" b="0"/>
          <a:stretch>
            <a:fillRect/>
          </a:stretch>
        </p:blipFill>
        <p:spPr>
          <a:xfrm>
            <a:off x="6221898" y="561851"/>
            <a:ext cx="5722757" cy="8327840"/>
          </a:xfrm>
          <a:prstGeom prst="rect">
            <a:avLst/>
          </a:prstGeom>
          <a:ln w="12700">
            <a:miter lim="400000"/>
          </a:ln>
        </p:spPr>
      </p:pic>
      <p:sp>
        <p:nvSpPr>
          <p:cNvPr id="140" name="Types of Uses of Narrativ in Science"/>
          <p:cNvSpPr txBox="1"/>
          <p:nvPr/>
        </p:nvSpPr>
        <p:spPr>
          <a:xfrm>
            <a:off x="1016000" y="425730"/>
            <a:ext cx="4496003" cy="1205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Types of Uses of Narrativ in Science</a:t>
            </a:r>
          </a:p>
        </p:txBody>
      </p:sp>
      <p:sp>
        <p:nvSpPr>
          <p:cNvPr id="141" name="A more detailed characterization of types of narrative used around and in science…"/>
          <p:cNvSpPr txBox="1"/>
          <p:nvPr/>
        </p:nvSpPr>
        <p:spPr>
          <a:xfrm>
            <a:off x="1016000" y="1905000"/>
            <a:ext cx="4496003" cy="1046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A more detailed characterization of types of narrative used around and in science…</a:t>
            </a:r>
          </a:p>
        </p:txBody>
      </p:sp>
      <p:sp>
        <p:nvSpPr>
          <p:cNvPr id="142" name="Typology of Uses of Narrative in Science—From Positioning Science in Culture through Creating Affect to Providing Explanations and Suggesting Concepts…"/>
          <p:cNvSpPr txBox="1"/>
          <p:nvPr/>
        </p:nvSpPr>
        <p:spPr>
          <a:xfrm>
            <a:off x="989951" y="7952410"/>
            <a:ext cx="5115724" cy="960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800"/>
              </a:spcBef>
              <a:defRPr sz="1200"/>
            </a:pPr>
            <a:r>
              <a:t>Typology of Uses of Narrative in Science—From Positioning Science in Culture through Creating Affect to Providing Explanations and Suggesting Concepts</a:t>
            </a:r>
          </a:p>
          <a:p>
            <a:pPr algn="r" defTabSz="457200">
              <a:spcBef>
                <a:spcPts val="800"/>
              </a:spcBef>
              <a:defRPr sz="1200"/>
            </a:pPr>
            <a:r>
              <a:t>http://www.narrativescience.org/Argument/Argument_Fuchs_01.html</a:t>
            </a:r>
          </a:p>
        </p:txBody>
      </p:sp>
      <p:sp>
        <p:nvSpPr>
          <p:cNvPr id="143" name="(i) Science as narrative of human culture and meaning of knowledge;…"/>
          <p:cNvSpPr txBox="1"/>
          <p:nvPr/>
        </p:nvSpPr>
        <p:spPr>
          <a:xfrm>
            <a:off x="1015218" y="3127156"/>
            <a:ext cx="4497566" cy="39564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0000"/>
              </a:lnSpc>
              <a:spcBef>
                <a:spcPts val="400"/>
              </a:spcBef>
              <a:defRPr b="0" sz="1800"/>
            </a:pPr>
            <a:r>
              <a:t>(i) </a:t>
            </a:r>
            <a:r>
              <a:rPr b="1" cap="small"/>
              <a:t>Science as narrative</a:t>
            </a:r>
            <a:r>
              <a:t> of human culture and meaning of knowledge; </a:t>
            </a:r>
          </a:p>
          <a:p>
            <a:pPr algn="l" defTabSz="457200">
              <a:lnSpc>
                <a:spcPct val="110000"/>
              </a:lnSpc>
              <a:spcBef>
                <a:spcPts val="400"/>
              </a:spcBef>
              <a:defRPr b="0" sz="1800"/>
            </a:pPr>
            <a:r>
              <a:t>(ii) </a:t>
            </a:r>
            <a:r>
              <a:rPr b="1" cap="small"/>
              <a:t>Narratives about science</a:t>
            </a:r>
            <a:r>
              <a:t>, for motivating learning and creating contexts for science; </a:t>
            </a:r>
          </a:p>
          <a:p>
            <a:pPr algn="l" defTabSz="457200">
              <a:lnSpc>
                <a:spcPct val="110000"/>
              </a:lnSpc>
              <a:spcBef>
                <a:spcPts val="400"/>
              </a:spcBef>
              <a:defRPr b="0" sz="1800"/>
            </a:pPr>
            <a:r>
              <a:t>(iii) </a:t>
            </a:r>
            <a:r>
              <a:rPr b="1" cap="small"/>
              <a:t>Narrative for science</a:t>
            </a:r>
            <a:r>
              <a:t>, for science content, learning of science, science method, and formulation of belief about science; and </a:t>
            </a:r>
          </a:p>
          <a:p>
            <a:pPr algn="l" defTabSz="457200">
              <a:lnSpc>
                <a:spcPct val="110000"/>
              </a:lnSpc>
              <a:spcBef>
                <a:spcPts val="400"/>
              </a:spcBef>
              <a:defRPr b="0" sz="1800"/>
            </a:pPr>
            <a:r>
              <a:t>(iv) </a:t>
            </a:r>
            <a:r>
              <a:rPr b="1" cap="small"/>
              <a:t>Narrative as science</a:t>
            </a:r>
            <a:r>
              <a:t>, i.e., narrative creating of explanations, using of models, and suggesting of concepts.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 name="A fundamental relation between stories (of forces of nature) and scientific models"/>
          <p:cNvSpPr txBox="1"/>
          <p:nvPr/>
        </p:nvSpPr>
        <p:spPr>
          <a:xfrm>
            <a:off x="1016000" y="425731"/>
            <a:ext cx="9190832" cy="1205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lvl1pPr>
          </a:lstStyle>
          <a:p>
            <a:pPr/>
            <a:r>
              <a:t>A fundamental relation between stories (of forces of nature) and scientific models</a:t>
            </a:r>
          </a:p>
        </p:txBody>
      </p:sp>
      <p:sp>
        <p:nvSpPr>
          <p:cNvPr id="147" name="An observation that is relevant for the use of stories (of forces of nature) in the practice of scientific modeling and simulation:…"/>
          <p:cNvSpPr txBox="1"/>
          <p:nvPr/>
        </p:nvSpPr>
        <p:spPr>
          <a:xfrm>
            <a:off x="1852561" y="3112801"/>
            <a:ext cx="9299678" cy="18007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spcBef>
                <a:spcPts val="1000"/>
              </a:spcBef>
            </a:pPr>
            <a:r>
              <a:t>An observation that is relevant for the use of stories (of forces of nature) in the practice of scientific modeling and simulation:</a:t>
            </a:r>
          </a:p>
          <a:p>
            <a:pPr>
              <a:lnSpc>
                <a:spcPct val="110000"/>
              </a:lnSpc>
              <a:spcBef>
                <a:spcPts val="1000"/>
              </a:spcBef>
            </a:pPr>
            <a:r>
              <a:t>We can draw up and analogy between narrative and the scientific practice of modeling of dynamical systems…</a:t>
            </a:r>
          </a:p>
        </p:txBody>
      </p:sp>
      <p:grpSp>
        <p:nvGrpSpPr>
          <p:cNvPr id="151" name="Group"/>
          <p:cNvGrpSpPr/>
          <p:nvPr/>
        </p:nvGrpSpPr>
        <p:grpSpPr>
          <a:xfrm>
            <a:off x="5896203" y="6210300"/>
            <a:ext cx="2420723" cy="1270000"/>
            <a:chOff x="1990826" y="515910"/>
            <a:chExt cx="2420722" cy="1270000"/>
          </a:xfrm>
        </p:grpSpPr>
        <p:sp>
          <p:nvSpPr>
            <p:cNvPr id="148" name="Story…"/>
            <p:cNvSpPr/>
            <p:nvPr/>
          </p:nvSpPr>
          <p:spPr>
            <a:xfrm>
              <a:off x="1990826" y="51591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a:spcBef>
                  <a:spcPts val="1000"/>
                </a:spcBef>
                <a:defRPr sz="2600"/>
              </a:pPr>
              <a:r>
                <a:t>Story</a:t>
              </a:r>
            </a:p>
            <a:p>
              <a:pPr algn="r">
                <a:spcBef>
                  <a:spcPts val="1000"/>
                </a:spcBef>
                <a:defRPr sz="2600"/>
              </a:pPr>
              <a:r>
                <a:t>Story-World</a:t>
              </a:r>
            </a:p>
          </p:txBody>
        </p:sp>
        <p:sp>
          <p:nvSpPr>
            <p:cNvPr id="149" name="↔︎…"/>
            <p:cNvSpPr/>
            <p:nvPr/>
          </p:nvSpPr>
          <p:spPr>
            <a:xfrm>
              <a:off x="2566187" y="51591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spcBef>
                  <a:spcPts val="200"/>
                </a:spcBef>
                <a:defRPr sz="2600"/>
              </a:pPr>
              <a:r>
                <a:t>↔︎</a:t>
              </a:r>
            </a:p>
            <a:p>
              <a:pPr>
                <a:spcBef>
                  <a:spcPts val="200"/>
                </a:spcBef>
                <a:defRPr sz="2600"/>
              </a:pPr>
              <a:r>
                <a:t>↔︎</a:t>
              </a:r>
            </a:p>
          </p:txBody>
        </p:sp>
        <p:sp>
          <p:nvSpPr>
            <p:cNvPr id="150" name="Simulation…"/>
            <p:cNvSpPr/>
            <p:nvPr/>
          </p:nvSpPr>
          <p:spPr>
            <a:xfrm>
              <a:off x="3141548" y="51591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spcBef>
                  <a:spcPts val="1000"/>
                </a:spcBef>
                <a:defRPr sz="2600"/>
              </a:pPr>
              <a:r>
                <a:t>Simulation</a:t>
              </a:r>
            </a:p>
            <a:p>
              <a:pPr algn="l">
                <a:spcBef>
                  <a:spcPts val="1000"/>
                </a:spcBef>
                <a:defRPr sz="2600"/>
              </a:pPr>
              <a:r>
                <a:t>Model</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4" name="Overview"/>
          <p:cNvSpPr txBox="1"/>
          <p:nvPr/>
        </p:nvSpPr>
        <p:spPr>
          <a:xfrm>
            <a:off x="1015999" y="705130"/>
            <a:ext cx="2138326"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Overview</a:t>
            </a:r>
          </a:p>
        </p:txBody>
      </p:sp>
      <p:sp>
        <p:nvSpPr>
          <p:cNvPr id="155" name="Some general issues when dealing with stories where natural agents take center stage…"/>
          <p:cNvSpPr txBox="1"/>
          <p:nvPr/>
        </p:nvSpPr>
        <p:spPr>
          <a:xfrm>
            <a:off x="1009650" y="2442636"/>
            <a:ext cx="6647099" cy="804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lvl1pPr>
          </a:lstStyle>
          <a:p>
            <a:pPr/>
            <a:r>
              <a:t>Some general issues when dealing with stories where natural agents take center stage…</a:t>
            </a:r>
          </a:p>
        </p:txBody>
      </p:sp>
      <p:sp>
        <p:nvSpPr>
          <p:cNvPr id="156" name="What are Forces of Nature?…"/>
          <p:cNvSpPr txBox="1"/>
          <p:nvPr/>
        </p:nvSpPr>
        <p:spPr>
          <a:xfrm>
            <a:off x="1263650" y="3598336"/>
            <a:ext cx="6139099" cy="4258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spcBef>
                <a:spcPts val="800"/>
              </a:spcBef>
              <a:buSzPct val="145000"/>
              <a:buChar char="•"/>
              <a:defRPr sz="2300"/>
            </a:pPr>
            <a:r>
              <a:t>What are </a:t>
            </a:r>
            <a:r>
              <a:rPr cap="small"/>
              <a:t>Forces of Nature</a:t>
            </a:r>
            <a:r>
              <a:t>?</a:t>
            </a:r>
          </a:p>
          <a:p>
            <a:pPr marL="333375" indent="-333375" algn="l">
              <a:spcBef>
                <a:spcPts val="800"/>
              </a:spcBef>
              <a:buSzPct val="145000"/>
              <a:buChar char="•"/>
              <a:defRPr sz="2300"/>
            </a:pPr>
            <a:r>
              <a:t>What are </a:t>
            </a:r>
            <a:r>
              <a:rPr cap="small"/>
              <a:t>Stories</a:t>
            </a:r>
            <a:r>
              <a:t>?</a:t>
            </a:r>
          </a:p>
          <a:p>
            <a:pPr marL="333375" indent="-333375" algn="l">
              <a:spcBef>
                <a:spcPts val="800"/>
              </a:spcBef>
              <a:buSzPct val="145000"/>
              <a:buChar char="•"/>
              <a:defRPr sz="2300"/>
            </a:pPr>
            <a:r>
              <a:rPr cap="small"/>
              <a:t>Polarities</a:t>
            </a:r>
            <a:r>
              <a:t> as generators of tension for stories</a:t>
            </a:r>
          </a:p>
          <a:p>
            <a:pPr marL="333375" indent="-333375" algn="l">
              <a:spcBef>
                <a:spcPts val="800"/>
              </a:spcBef>
              <a:buSzPct val="145000"/>
              <a:buChar char="•"/>
              <a:defRPr sz="2300"/>
            </a:pPr>
            <a:r>
              <a:t>How are stories of Forces of Nature possible?</a:t>
            </a:r>
          </a:p>
          <a:p>
            <a:pPr marL="333375" indent="-333375" algn="l">
              <a:spcBef>
                <a:spcPts val="800"/>
              </a:spcBef>
              <a:buSzPct val="145000"/>
              <a:buChar char="•"/>
              <a:defRPr sz="2300"/>
            </a:pPr>
            <a:r>
              <a:rPr cap="small"/>
              <a:t>Narrative experienc</a:t>
            </a:r>
            <a:r>
              <a:t>e</a:t>
            </a:r>
          </a:p>
          <a:p>
            <a:pPr marL="333375" indent="-333375" algn="l">
              <a:spcBef>
                <a:spcPts val="800"/>
              </a:spcBef>
              <a:buSzPct val="145000"/>
              <a:buChar char="•"/>
              <a:defRPr sz="2300"/>
            </a:pPr>
            <a:r>
              <a:t>Narrative experience interacting with </a:t>
            </a:r>
            <a:r>
              <a:rPr cap="small"/>
              <a:t>direct physical experience</a:t>
            </a:r>
            <a:r>
              <a:t> of FoN</a:t>
            </a:r>
          </a:p>
          <a:p>
            <a:pPr marL="333375" indent="-333375" algn="l">
              <a:spcBef>
                <a:spcPts val="800"/>
              </a:spcBef>
              <a:buSzPct val="145000"/>
              <a:buChar char="•"/>
              <a:defRPr sz="2300"/>
            </a:pPr>
            <a:r>
              <a:t>The interaction of </a:t>
            </a:r>
            <a:r>
              <a:rPr cap="small"/>
              <a:t>emotion</a:t>
            </a:r>
            <a:r>
              <a:t> and </a:t>
            </a:r>
            <a:r>
              <a:rPr cap="small"/>
              <a:t>reason</a:t>
            </a:r>
          </a:p>
        </p:txBody>
      </p:sp>
      <p:pic>
        <p:nvPicPr>
          <p:cNvPr id="157" name="Summer.jpg" descr="Summer.jpg"/>
          <p:cNvPicPr>
            <a:picLocks noChangeAspect="1"/>
          </p:cNvPicPr>
          <p:nvPr/>
        </p:nvPicPr>
        <p:blipFill>
          <a:blip r:embed="rId2">
            <a:extLst/>
          </a:blip>
          <a:stretch>
            <a:fillRect/>
          </a:stretch>
        </p:blipFill>
        <p:spPr>
          <a:xfrm>
            <a:off x="8308402" y="5072427"/>
            <a:ext cx="3586730" cy="2690048"/>
          </a:xfrm>
          <a:prstGeom prst="rect">
            <a:avLst/>
          </a:prstGeom>
          <a:ln w="12700">
            <a:miter lim="400000"/>
          </a:ln>
        </p:spPr>
      </p:pic>
      <p:pic>
        <p:nvPicPr>
          <p:cNvPr id="158" name="Stream_2.jpg" descr="Stream_2.jpg"/>
          <p:cNvPicPr>
            <a:picLocks noChangeAspect="1"/>
          </p:cNvPicPr>
          <p:nvPr/>
        </p:nvPicPr>
        <p:blipFill>
          <a:blip r:embed="rId3">
            <a:extLst/>
          </a:blip>
          <a:srcRect l="0" t="0" r="0" b="6680"/>
          <a:stretch>
            <a:fillRect/>
          </a:stretch>
        </p:blipFill>
        <p:spPr>
          <a:xfrm>
            <a:off x="8308402" y="2531558"/>
            <a:ext cx="3586730" cy="241695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Stories of Forces of Nature"/>
          <p:cNvSpPr txBox="1"/>
          <p:nvPr/>
        </p:nvSpPr>
        <p:spPr>
          <a:xfrm>
            <a:off x="1016000" y="705130"/>
            <a:ext cx="5982462"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Stories of Forces of Nature</a:t>
            </a:r>
          </a:p>
        </p:txBody>
      </p:sp>
      <p:sp>
        <p:nvSpPr>
          <p:cNvPr id="162" name="Why are we interested in and concentrate upon the issue of stories of Forces of Nature?"/>
          <p:cNvSpPr txBox="1"/>
          <p:nvPr/>
        </p:nvSpPr>
        <p:spPr>
          <a:xfrm>
            <a:off x="1005027" y="1737970"/>
            <a:ext cx="4640282" cy="1197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Why are we interested in and concentrate upon the issue of stories of Forces of Nature?</a:t>
            </a:r>
          </a:p>
        </p:txBody>
      </p:sp>
      <p:sp>
        <p:nvSpPr>
          <p:cNvPr id="163" name="Consider an application of great future importance for humanity and our planet:…"/>
          <p:cNvSpPr txBox="1"/>
          <p:nvPr/>
        </p:nvSpPr>
        <p:spPr>
          <a:xfrm>
            <a:off x="1005027" y="3320594"/>
            <a:ext cx="6686223" cy="1567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800"/>
              </a:spcBef>
              <a:defRPr sz="2000"/>
            </a:pPr>
            <a:r>
              <a:t>Consider an application of great future importance for humanity and our planet:</a:t>
            </a:r>
          </a:p>
          <a:p>
            <a:pPr algn="l">
              <a:spcBef>
                <a:spcPts val="800"/>
              </a:spcBef>
              <a:defRPr sz="2000"/>
            </a:pPr>
            <a:r>
              <a:t>Regenerative and CO2-neutral energy supply and use</a:t>
            </a:r>
          </a:p>
          <a:p>
            <a:pPr algn="l">
              <a:spcBef>
                <a:spcPts val="800"/>
              </a:spcBef>
              <a:defRPr sz="2000"/>
            </a:pPr>
            <a:r>
              <a:t>The example confronts us with…</a:t>
            </a:r>
          </a:p>
        </p:txBody>
      </p:sp>
      <p:sp>
        <p:nvSpPr>
          <p:cNvPr id="164" name="complex systems…"/>
          <p:cNvSpPr txBox="1"/>
          <p:nvPr/>
        </p:nvSpPr>
        <p:spPr>
          <a:xfrm>
            <a:off x="1005027" y="5278324"/>
            <a:ext cx="6686222" cy="2939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spcBef>
                <a:spcPts val="800"/>
              </a:spcBef>
              <a:buSzPct val="145000"/>
              <a:buChar char="•"/>
              <a:defRPr sz="2000"/>
            </a:pPr>
            <a:r>
              <a:t>complex systems</a:t>
            </a:r>
          </a:p>
          <a:p>
            <a:pPr marL="333375" indent="-333375" algn="l">
              <a:spcBef>
                <a:spcPts val="800"/>
              </a:spcBef>
              <a:buSzPct val="145000"/>
              <a:buChar char="•"/>
              <a:defRPr sz="2000"/>
            </a:pPr>
            <a:r>
              <a:t>natural and technical systems in which we need to identify mechanisms in order to understand and subsequently design processes</a:t>
            </a:r>
          </a:p>
          <a:p>
            <a:pPr marL="333375" indent="-333375" algn="l">
              <a:spcBef>
                <a:spcPts val="800"/>
              </a:spcBef>
              <a:buSzPct val="145000"/>
              <a:buChar char="•"/>
              <a:defRPr sz="2000"/>
            </a:pPr>
            <a:r>
              <a:t>processes/phenomena that play out in the inter-actions of forces of nature</a:t>
            </a:r>
          </a:p>
          <a:p>
            <a:pPr marL="333375" indent="-333375" algn="l">
              <a:spcBef>
                <a:spcPts val="800"/>
              </a:spcBef>
              <a:buSzPct val="145000"/>
              <a:buChar char="•"/>
              <a:defRPr sz="2000"/>
            </a:pPr>
            <a:r>
              <a:t>the need for learning how to created models of mechanisms in which forces of nature are at play</a:t>
            </a:r>
          </a:p>
        </p:txBody>
      </p:sp>
      <p:grpSp>
        <p:nvGrpSpPr>
          <p:cNvPr id="169" name="Group"/>
          <p:cNvGrpSpPr/>
          <p:nvPr/>
        </p:nvGrpSpPr>
        <p:grpSpPr>
          <a:xfrm>
            <a:off x="8167524" y="3468340"/>
            <a:ext cx="3809217" cy="2743116"/>
            <a:chOff x="0" y="0"/>
            <a:chExt cx="3809215" cy="2743114"/>
          </a:xfrm>
        </p:grpSpPr>
        <p:pic>
          <p:nvPicPr>
            <p:cNvPr id="165" name="Solar_Hydrogen_Kit_1.jpg" descr="Solar_Hydrogen_Kit_1.jpg"/>
            <p:cNvPicPr>
              <a:picLocks noChangeAspect="1"/>
            </p:cNvPicPr>
            <p:nvPr/>
          </p:nvPicPr>
          <p:blipFill>
            <a:blip r:embed="rId2">
              <a:extLst/>
            </a:blip>
            <a:stretch>
              <a:fillRect/>
            </a:stretch>
          </p:blipFill>
          <p:spPr>
            <a:xfrm>
              <a:off x="0" y="0"/>
              <a:ext cx="3809216" cy="2743115"/>
            </a:xfrm>
            <a:prstGeom prst="rect">
              <a:avLst/>
            </a:prstGeom>
            <a:ln w="12700" cap="flat">
              <a:noFill/>
              <a:miter lim="400000"/>
            </a:ln>
            <a:effectLst/>
          </p:spPr>
        </p:pic>
        <p:sp>
          <p:nvSpPr>
            <p:cNvPr id="166" name="Fuel Cell"/>
            <p:cNvSpPr txBox="1"/>
            <p:nvPr/>
          </p:nvSpPr>
          <p:spPr>
            <a:xfrm>
              <a:off x="976406" y="2414911"/>
              <a:ext cx="1467377" cy="298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600"/>
              </a:lvl1pPr>
            </a:lstStyle>
            <a:p>
              <a:pPr/>
              <a:r>
                <a:t>Fuel Cell</a:t>
              </a:r>
            </a:p>
          </p:txBody>
        </p:sp>
        <p:sp>
          <p:nvSpPr>
            <p:cNvPr id="167" name="Hydrogen and oxygen storage"/>
            <p:cNvSpPr txBox="1"/>
            <p:nvPr/>
          </p:nvSpPr>
          <p:spPr>
            <a:xfrm>
              <a:off x="2056529" y="72519"/>
              <a:ext cx="1467377" cy="8237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solidFill>
                    <a:srgbClr val="FFFFFF"/>
                  </a:solidFill>
                </a:defRPr>
              </a:lvl1pPr>
            </a:lstStyle>
            <a:p>
              <a:pPr/>
              <a:r>
                <a:t>Hydrogen and oxygen storage</a:t>
              </a:r>
            </a:p>
          </p:txBody>
        </p:sp>
        <p:sp>
          <p:nvSpPr>
            <p:cNvPr id="168" name="PV-Cell"/>
            <p:cNvSpPr txBox="1"/>
            <p:nvPr/>
          </p:nvSpPr>
          <p:spPr>
            <a:xfrm>
              <a:off x="672621" y="153404"/>
              <a:ext cx="1222443" cy="298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600">
                  <a:solidFill>
                    <a:srgbClr val="FFFFFF"/>
                  </a:solidFill>
                </a:defRPr>
              </a:lvl1pPr>
            </a:lstStyle>
            <a:p>
              <a:pPr/>
              <a:r>
                <a:t>PV-Cell</a:t>
              </a:r>
            </a:p>
          </p:txBody>
        </p:sp>
      </p:grpSp>
      <p:sp>
        <p:nvSpPr>
          <p:cNvPr id="170" name="An experimental kit for producing hydrogen with the help of light and later using the hydrogen as a fuel in fuel cells for some practical everyday purpose."/>
          <p:cNvSpPr txBox="1"/>
          <p:nvPr/>
        </p:nvSpPr>
        <p:spPr>
          <a:xfrm>
            <a:off x="8167525" y="6255302"/>
            <a:ext cx="3809217" cy="1010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a:r>
              <a:t>An experimental kit for producing hydrogen with the help of light and later using the hydrogen as a fuel in fuel cells for some practical everyday purpose.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3" name="Forces of Nature"/>
          <p:cNvSpPr txBox="1"/>
          <p:nvPr/>
        </p:nvSpPr>
        <p:spPr>
          <a:xfrm>
            <a:off x="1016000" y="705130"/>
            <a:ext cx="375589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Forces of Nature</a:t>
            </a:r>
          </a:p>
        </p:txBody>
      </p:sp>
      <p:sp>
        <p:nvSpPr>
          <p:cNvPr id="174" name="We experience activity in nature as Forces of Nature…"/>
          <p:cNvSpPr txBox="1"/>
          <p:nvPr/>
        </p:nvSpPr>
        <p:spPr>
          <a:xfrm>
            <a:off x="1016000" y="1959852"/>
            <a:ext cx="5729710" cy="5300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spcBef>
                <a:spcPts val="800"/>
              </a:spcBef>
              <a:buSzPct val="145000"/>
              <a:buChar char="•"/>
              <a:defRPr sz="2200"/>
            </a:pPr>
            <a:r>
              <a:t>We experience activity in nature as </a:t>
            </a:r>
            <a:r>
              <a:rPr cap="small"/>
              <a:t>Forces of Nature</a:t>
            </a:r>
          </a:p>
          <a:p>
            <a:pPr marL="333375" indent="-333375" algn="l">
              <a:spcBef>
                <a:spcPts val="800"/>
              </a:spcBef>
              <a:buSzPct val="145000"/>
              <a:buChar char="•"/>
              <a:defRPr sz="2200"/>
            </a:pPr>
            <a:r>
              <a:t>Modern macroscopic physics (→ </a:t>
            </a:r>
            <a:r>
              <a:rPr cap="small"/>
              <a:t>continuum physics</a:t>
            </a:r>
            <a:r>
              <a:t>) is a science of Force of Nature</a:t>
            </a:r>
          </a:p>
          <a:p>
            <a:pPr marL="333375" indent="-333375" algn="l">
              <a:spcBef>
                <a:spcPts val="800"/>
              </a:spcBef>
              <a:buSzPct val="145000"/>
              <a:buChar char="•"/>
              <a:defRPr sz="2200"/>
            </a:pPr>
            <a:r>
              <a:t>We understand Forces of Nature through the power of our </a:t>
            </a:r>
            <a:r>
              <a:rPr cap="small"/>
              <a:t>imagination</a:t>
            </a:r>
          </a:p>
          <a:p>
            <a:pPr marL="333375" indent="-333375" algn="l">
              <a:spcBef>
                <a:spcPts val="800"/>
              </a:spcBef>
              <a:buSzPct val="145000"/>
              <a:buChar char="•"/>
              <a:defRPr sz="2200"/>
            </a:pPr>
            <a:r>
              <a:t>Forces of Nature are understood and represented narratively: We can tell </a:t>
            </a:r>
            <a:r>
              <a:rPr cap="small"/>
              <a:t>stories of Forces of Nature</a:t>
            </a:r>
            <a:r>
              <a:t> and their interactions</a:t>
            </a:r>
          </a:p>
          <a:p>
            <a:pPr marL="333375" indent="-333375" algn="l">
              <a:spcBef>
                <a:spcPts val="800"/>
              </a:spcBef>
              <a:buSzPct val="145000"/>
              <a:buChar char="•"/>
              <a:defRPr sz="2200"/>
            </a:pPr>
            <a:r>
              <a:rPr cap="small"/>
              <a:t>Power</a:t>
            </a:r>
            <a:r>
              <a:t> is a general category of human experience: there are social, psycholo-gical, cultural and natural </a:t>
            </a:r>
            <a:r>
              <a:rPr cap="small"/>
              <a:t>forces</a:t>
            </a:r>
            <a:r>
              <a:t> (*)</a:t>
            </a:r>
          </a:p>
        </p:txBody>
      </p:sp>
      <p:pic>
        <p:nvPicPr>
          <p:cNvPr id="175" name="Stromboli.jpg" descr="Stromboli.jpg"/>
          <p:cNvPicPr>
            <a:picLocks noChangeAspect="1"/>
          </p:cNvPicPr>
          <p:nvPr/>
        </p:nvPicPr>
        <p:blipFill>
          <a:blip r:embed="rId2">
            <a:extLst/>
          </a:blip>
          <a:stretch>
            <a:fillRect/>
          </a:stretch>
        </p:blipFill>
        <p:spPr>
          <a:xfrm>
            <a:off x="9704065" y="2042613"/>
            <a:ext cx="2446284" cy="3217743"/>
          </a:xfrm>
          <a:prstGeom prst="rect">
            <a:avLst/>
          </a:prstGeom>
          <a:ln w="12700">
            <a:miter lim="400000"/>
          </a:ln>
        </p:spPr>
      </p:pic>
      <p:sp>
        <p:nvSpPr>
          <p:cNvPr id="176" name="© Tom Pfeiffer, VolcanoDiscovery GbR"/>
          <p:cNvSpPr txBox="1"/>
          <p:nvPr/>
        </p:nvSpPr>
        <p:spPr>
          <a:xfrm>
            <a:off x="9693543" y="1792541"/>
            <a:ext cx="2446284" cy="250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400"/>
              </a:spcBef>
              <a:defRPr sz="1000">
                <a:ln w="0" cap="flat">
                  <a:solidFill>
                    <a:srgbClr val="000000"/>
                  </a:solidFill>
                  <a:prstDash val="solid"/>
                  <a:miter lim="400000"/>
                </a:ln>
              </a:defRPr>
            </a:lvl1pPr>
          </a:lstStyle>
          <a:p>
            <a:pPr/>
            <a:r>
              <a:t>© Tom Pfeiffer, VolcanoDiscovery GbR</a:t>
            </a:r>
          </a:p>
        </p:txBody>
      </p:sp>
      <p:grpSp>
        <p:nvGrpSpPr>
          <p:cNvPr id="179" name="Group"/>
          <p:cNvGrpSpPr/>
          <p:nvPr/>
        </p:nvGrpSpPr>
        <p:grpSpPr>
          <a:xfrm>
            <a:off x="1028700" y="8033670"/>
            <a:ext cx="5322269" cy="578307"/>
            <a:chOff x="0" y="0"/>
            <a:chExt cx="5322268" cy="578305"/>
          </a:xfrm>
        </p:grpSpPr>
        <p:sp>
          <p:nvSpPr>
            <p:cNvPr id="177" name="(*)"/>
            <p:cNvSpPr txBox="1"/>
            <p:nvPr/>
          </p:nvSpPr>
          <p:spPr>
            <a:xfrm>
              <a:off x="0" y="2026"/>
              <a:ext cx="317297" cy="3370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1600"/>
              </a:lvl1pPr>
            </a:lstStyle>
            <a:p>
              <a:pPr/>
              <a:r>
                <a:t>(*)</a:t>
              </a:r>
            </a:p>
          </p:txBody>
        </p:sp>
        <p:sp>
          <p:nvSpPr>
            <p:cNvPr id="178" name="A note to physicists: The term force used here has noting to do with force in mechanics!"/>
            <p:cNvSpPr txBox="1"/>
            <p:nvPr/>
          </p:nvSpPr>
          <p:spPr>
            <a:xfrm>
              <a:off x="330200" y="-1"/>
              <a:ext cx="4992069" cy="5783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1600"/>
              </a:lvl1pPr>
            </a:lstStyle>
            <a:p>
              <a:pPr/>
              <a:r>
                <a:t>A note to physicists: The term force used here has noting to do with force in mechanics!</a:t>
              </a:r>
            </a:p>
          </p:txBody>
        </p:sp>
      </p:grpSp>
      <p:pic>
        <p:nvPicPr>
          <p:cNvPr id="180" name="Image" descr="Image"/>
          <p:cNvPicPr>
            <a:picLocks noChangeAspect="1"/>
          </p:cNvPicPr>
          <p:nvPr/>
        </p:nvPicPr>
        <p:blipFill>
          <a:blip r:embed="rId3">
            <a:extLst/>
          </a:blip>
          <a:srcRect l="0" t="0" r="0" b="1298"/>
          <a:stretch>
            <a:fillRect/>
          </a:stretch>
        </p:blipFill>
        <p:spPr>
          <a:xfrm>
            <a:off x="7215338" y="2044163"/>
            <a:ext cx="2446281" cy="3219348"/>
          </a:xfrm>
          <a:prstGeom prst="rect">
            <a:avLst/>
          </a:prstGeom>
          <a:ln w="12700">
            <a:miter lim="400000"/>
          </a:ln>
        </p:spPr>
      </p:pic>
      <p:pic>
        <p:nvPicPr>
          <p:cNvPr id="181" name="Forest_Fire.jpg" descr="Forest_Fire.jpg"/>
          <p:cNvPicPr>
            <a:picLocks noChangeAspect="1"/>
          </p:cNvPicPr>
          <p:nvPr/>
        </p:nvPicPr>
        <p:blipFill>
          <a:blip r:embed="rId4">
            <a:extLst/>
          </a:blip>
          <a:srcRect l="51144" t="0" r="0" b="0"/>
          <a:stretch>
            <a:fillRect/>
          </a:stretch>
        </p:blipFill>
        <p:spPr>
          <a:xfrm>
            <a:off x="9703061" y="5289550"/>
            <a:ext cx="2446061" cy="3268543"/>
          </a:xfrm>
          <a:prstGeom prst="rect">
            <a:avLst/>
          </a:prstGeom>
          <a:ln w="12700">
            <a:miter lim="400000"/>
          </a:ln>
        </p:spPr>
      </p:pic>
      <p:pic>
        <p:nvPicPr>
          <p:cNvPr id="182" name="Lightning_02.tiff" descr="Lightning_02.tiff"/>
          <p:cNvPicPr>
            <a:picLocks noChangeAspect="1"/>
          </p:cNvPicPr>
          <p:nvPr/>
        </p:nvPicPr>
        <p:blipFill>
          <a:blip r:embed="rId5">
            <a:extLst/>
          </a:blip>
          <a:stretch>
            <a:fillRect/>
          </a:stretch>
        </p:blipFill>
        <p:spPr>
          <a:xfrm>
            <a:off x="7215365" y="5303409"/>
            <a:ext cx="2446285" cy="324082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lide Number"/>
          <p:cNvSpPr txBox="1"/>
          <p:nvPr>
            <p:ph type="sldNum" sz="quarter" idx="2"/>
          </p:nvPr>
        </p:nvSpPr>
        <p:spPr>
          <a:xfrm>
            <a:off x="6385373" y="9296400"/>
            <a:ext cx="227280" cy="3370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5" name="Examples of Forces of Nature"/>
          <p:cNvSpPr txBox="1"/>
          <p:nvPr/>
        </p:nvSpPr>
        <p:spPr>
          <a:xfrm>
            <a:off x="1016000" y="705130"/>
            <a:ext cx="6565392"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600"/>
            </a:lvl1pPr>
          </a:lstStyle>
          <a:p>
            <a:pPr/>
            <a:r>
              <a:t>Examples of Forces of Nature</a:t>
            </a:r>
          </a:p>
        </p:txBody>
      </p:sp>
      <p:sp>
        <p:nvSpPr>
          <p:cNvPr id="186" name="Rain and wind (water and other fluids)…"/>
          <p:cNvSpPr txBox="1"/>
          <p:nvPr/>
        </p:nvSpPr>
        <p:spPr>
          <a:xfrm>
            <a:off x="1627466" y="1932891"/>
            <a:ext cx="5955717" cy="26620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lnSpc>
                <a:spcPct val="120000"/>
              </a:lnSpc>
              <a:buSzPct val="145000"/>
              <a:buChar char="•"/>
            </a:pPr>
            <a:r>
              <a:t>Rain and wind (water and other fluids)</a:t>
            </a:r>
          </a:p>
          <a:p>
            <a:pPr marL="333375" indent="-333375" algn="l">
              <a:lnSpc>
                <a:spcPct val="120000"/>
              </a:lnSpc>
              <a:buSzPct val="145000"/>
              <a:buChar char="•"/>
            </a:pPr>
            <a:r>
              <a:t>Fire and ice (heat and cold)</a:t>
            </a:r>
          </a:p>
          <a:p>
            <a:pPr marL="333375" indent="-333375" algn="l">
              <a:lnSpc>
                <a:spcPct val="120000"/>
              </a:lnSpc>
              <a:buSzPct val="145000"/>
              <a:buChar char="•"/>
            </a:pPr>
            <a:r>
              <a:t>Lightning (electricity)</a:t>
            </a:r>
          </a:p>
          <a:p>
            <a:pPr marL="333375" indent="-333375" algn="l">
              <a:lnSpc>
                <a:spcPct val="120000"/>
              </a:lnSpc>
              <a:buSzPct val="145000"/>
              <a:buChar char="•"/>
            </a:pPr>
            <a:r>
              <a:t>Soil and moisture</a:t>
            </a:r>
          </a:p>
          <a:p>
            <a:pPr marL="333375" indent="-333375" algn="l">
              <a:lnSpc>
                <a:spcPct val="120000"/>
              </a:lnSpc>
              <a:buSzPct val="145000"/>
              <a:buChar char="•"/>
            </a:pPr>
            <a:r>
              <a:t>Food and medicines</a:t>
            </a:r>
          </a:p>
          <a:p>
            <a:pPr marL="333375" indent="-333375" algn="l">
              <a:lnSpc>
                <a:spcPct val="120000"/>
              </a:lnSpc>
              <a:buSzPct val="145000"/>
              <a:buChar char="•"/>
            </a:pPr>
            <a:r>
              <a:t>Motion (linear and rotational motion)</a:t>
            </a:r>
          </a:p>
        </p:txBody>
      </p:sp>
      <p:pic>
        <p:nvPicPr>
          <p:cNvPr id="187" name="Figure_01_Sandy.jpg" descr="Figure_01_Sandy.jpg"/>
          <p:cNvPicPr>
            <a:picLocks noChangeAspect="1"/>
          </p:cNvPicPr>
          <p:nvPr/>
        </p:nvPicPr>
        <p:blipFill>
          <a:blip r:embed="rId2">
            <a:extLst/>
          </a:blip>
          <a:stretch>
            <a:fillRect/>
          </a:stretch>
        </p:blipFill>
        <p:spPr>
          <a:xfrm>
            <a:off x="8572500" y="1932891"/>
            <a:ext cx="3368431" cy="2662018"/>
          </a:xfrm>
          <a:prstGeom prst="rect">
            <a:avLst/>
          </a:prstGeom>
          <a:ln w="12700">
            <a:miter lim="400000"/>
          </a:ln>
        </p:spPr>
      </p:pic>
      <p:grpSp>
        <p:nvGrpSpPr>
          <p:cNvPr id="190" name="Group"/>
          <p:cNvGrpSpPr/>
          <p:nvPr/>
        </p:nvGrpSpPr>
        <p:grpSpPr>
          <a:xfrm>
            <a:off x="1614766" y="2163420"/>
            <a:ext cx="4851401" cy="2370481"/>
            <a:chOff x="0" y="230529"/>
            <a:chExt cx="4851400" cy="2370479"/>
          </a:xfrm>
        </p:grpSpPr>
        <p:sp>
          <p:nvSpPr>
            <p:cNvPr id="188" name="Fluids…"/>
            <p:cNvSpPr/>
            <p:nvPr/>
          </p:nvSpPr>
          <p:spPr>
            <a:xfrm>
              <a:off x="3581400" y="133100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333375" indent="-333375" algn="l">
                <a:lnSpc>
                  <a:spcPct val="120000"/>
                </a:lnSpc>
                <a:buSzPct val="145000"/>
                <a:buChar char="•"/>
              </a:pPr>
              <a:r>
                <a:t>Fluids</a:t>
              </a:r>
            </a:p>
            <a:p>
              <a:pPr marL="333375" indent="-333375" algn="l">
                <a:lnSpc>
                  <a:spcPct val="120000"/>
                </a:lnSpc>
                <a:buSzPct val="145000"/>
                <a:buChar char="•"/>
              </a:pPr>
              <a:r>
                <a:t>Heat</a:t>
              </a:r>
            </a:p>
            <a:p>
              <a:pPr marL="333375" indent="-333375" algn="l">
                <a:lnSpc>
                  <a:spcPct val="120000"/>
                </a:lnSpc>
                <a:buSzPct val="145000"/>
                <a:buChar char="•"/>
              </a:pPr>
              <a:r>
                <a:t>Electricity</a:t>
              </a:r>
            </a:p>
            <a:p>
              <a:pPr marL="333375" indent="-333375" algn="l">
                <a:lnSpc>
                  <a:spcPct val="120000"/>
                </a:lnSpc>
                <a:buSzPct val="145000"/>
                <a:buChar char="•"/>
              </a:pPr>
              <a:r>
                <a:t>Substances</a:t>
              </a:r>
            </a:p>
            <a:p>
              <a:pPr marL="333375" indent="-333375" algn="l">
                <a:lnSpc>
                  <a:spcPct val="120000"/>
                </a:lnSpc>
                <a:buSzPct val="145000"/>
                <a:buChar char="•"/>
              </a:pPr>
              <a:r>
                <a:t>Gravity</a:t>
              </a:r>
            </a:p>
            <a:p>
              <a:pPr marL="333375" indent="-333375" algn="l">
                <a:lnSpc>
                  <a:spcPct val="120000"/>
                </a:lnSpc>
                <a:buSzPct val="145000"/>
                <a:buChar char="•"/>
              </a:pPr>
              <a:r>
                <a:t>Motion</a:t>
              </a:r>
            </a:p>
          </p:txBody>
        </p:sp>
        <p:sp>
          <p:nvSpPr>
            <p:cNvPr id="189" name="The physicists’ version"/>
            <p:cNvSpPr/>
            <p:nvPr/>
          </p:nvSpPr>
          <p:spPr>
            <a:xfrm>
              <a:off x="0" y="230529"/>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120000"/>
                </a:lnSpc>
              </a:lvl1pPr>
            </a:lstStyle>
            <a:p>
              <a:pPr/>
              <a:r>
                <a:t>The physicists’ version</a:t>
              </a:r>
            </a:p>
          </p:txBody>
        </p:sp>
      </p:grpSp>
      <p:grpSp>
        <p:nvGrpSpPr>
          <p:cNvPr id="194" name="Group"/>
          <p:cNvGrpSpPr/>
          <p:nvPr/>
        </p:nvGrpSpPr>
        <p:grpSpPr>
          <a:xfrm>
            <a:off x="1627466" y="1928978"/>
            <a:ext cx="10313456" cy="6441115"/>
            <a:chOff x="0" y="0"/>
            <a:chExt cx="10313454" cy="6441114"/>
          </a:xfrm>
        </p:grpSpPr>
        <p:sp>
          <p:nvSpPr>
            <p:cNvPr id="191" name="The military…"/>
            <p:cNvSpPr txBox="1"/>
            <p:nvPr/>
          </p:nvSpPr>
          <p:spPr>
            <a:xfrm>
              <a:off x="2968129" y="4224396"/>
              <a:ext cx="2145412" cy="901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333375" indent="-333375" algn="l">
                <a:lnSpc>
                  <a:spcPct val="120000"/>
                </a:lnSpc>
                <a:buSzPct val="145000"/>
                <a:buChar char="•"/>
              </a:pPr>
              <a:r>
                <a:t>The military</a:t>
              </a:r>
            </a:p>
            <a:p>
              <a:pPr marL="333375" indent="-333375" algn="l">
                <a:lnSpc>
                  <a:spcPct val="120000"/>
                </a:lnSpc>
                <a:buSzPct val="145000"/>
                <a:buChar char="•"/>
              </a:pPr>
              <a:r>
                <a:t>The market</a:t>
              </a:r>
            </a:p>
          </p:txBody>
        </p:sp>
        <p:sp>
          <p:nvSpPr>
            <p:cNvPr id="192" name="But there are also social and psychological forces…"/>
            <p:cNvSpPr txBox="1"/>
            <p:nvPr/>
          </p:nvSpPr>
          <p:spPr>
            <a:xfrm>
              <a:off x="0" y="3246609"/>
              <a:ext cx="6070142" cy="31870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spcBef>
                  <a:spcPts val="1800"/>
                </a:spcBef>
              </a:pPr>
              <a:r>
                <a:t>But there are also social and psychological forces</a:t>
              </a:r>
            </a:p>
            <a:p>
              <a:pPr marL="333375" indent="-333375" algn="l">
                <a:lnSpc>
                  <a:spcPct val="120000"/>
                </a:lnSpc>
                <a:buSzPct val="145000"/>
                <a:buChar char="•"/>
              </a:pPr>
              <a:r>
                <a:t>Justice</a:t>
              </a:r>
            </a:p>
            <a:p>
              <a:pPr marL="333375" indent="-333375" algn="l">
                <a:lnSpc>
                  <a:spcPct val="120000"/>
                </a:lnSpc>
                <a:buSzPct val="145000"/>
                <a:buChar char="•"/>
              </a:pPr>
              <a:r>
                <a:t>Anger</a:t>
              </a:r>
            </a:p>
            <a:p>
              <a:pPr marL="333375" indent="-333375" algn="l">
                <a:lnSpc>
                  <a:spcPct val="120000"/>
                </a:lnSpc>
                <a:buSzPct val="145000"/>
                <a:buChar char="•"/>
              </a:pPr>
              <a:r>
                <a:t>Pain</a:t>
              </a:r>
            </a:p>
            <a:p>
              <a:pPr marL="333375" indent="-333375" algn="l">
                <a:lnSpc>
                  <a:spcPct val="120000"/>
                </a:lnSpc>
                <a:buSzPct val="145000"/>
                <a:buChar char="•"/>
              </a:pPr>
              <a:r>
                <a:t>Music</a:t>
              </a:r>
            </a:p>
            <a:p>
              <a:pPr marL="333375" indent="-333375" algn="l">
                <a:lnSpc>
                  <a:spcPct val="120000"/>
                </a:lnSpc>
                <a:buSzPct val="145000"/>
                <a:buChar char="•"/>
              </a:pPr>
              <a:r>
                <a:t>Love</a:t>
              </a:r>
            </a:p>
          </p:txBody>
        </p:sp>
        <p:pic>
          <p:nvPicPr>
            <p:cNvPr id="193" name="Image" descr="Image"/>
            <p:cNvPicPr>
              <a:picLocks noChangeAspect="1"/>
            </p:cNvPicPr>
            <p:nvPr/>
          </p:nvPicPr>
          <p:blipFill>
            <a:blip r:embed="rId3">
              <a:extLst/>
            </a:blip>
            <a:srcRect l="30855" t="2126" r="2381" b="2126"/>
            <a:stretch>
              <a:fillRect/>
            </a:stretch>
          </p:blipFill>
          <p:spPr>
            <a:xfrm>
              <a:off x="6945031" y="0"/>
              <a:ext cx="3368424" cy="644111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86"/>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2"/>
      <p:bldP build="whole" bldLvl="1" animBg="1" rev="0" advAuto="0" spid="194" grpId="3"/>
      <p:bldP build="whole" bldLvl="1" animBg="1" rev="0" advAuto="0" spid="186"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